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1" r:id="rId30"/>
    <p:sldId id="285" r:id="rId31"/>
    <p:sldId id="286" r:id="rId32"/>
    <p:sldId id="287" r:id="rId33"/>
    <p:sldId id="288" r:id="rId34"/>
    <p:sldId id="289" r:id="rId35"/>
    <p:sldId id="290"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350"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D:\Casper_Yedek\Ev%20Bilgisayar&#305;m\Dersler\perakendecilik\sunum\grafikl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tr-TR"/>
  <c:chart>
    <c:title>
      <c:tx>
        <c:rich>
          <a:bodyPr/>
          <a:lstStyle/>
          <a:p>
            <a:pPr>
              <a:defRPr/>
            </a:pPr>
            <a:r>
              <a:rPr lang="tr-TR"/>
              <a:t>Türkiye'de Perakendeciliğin</a:t>
            </a:r>
            <a:r>
              <a:rPr lang="tr-TR" baseline="0"/>
              <a:t> Gelişimi</a:t>
            </a:r>
            <a:endParaRPr lang="tr-TR"/>
          </a:p>
        </c:rich>
      </c:tx>
      <c:layout/>
    </c:title>
    <c:plotArea>
      <c:layout/>
      <c:lineChart>
        <c:grouping val="standard"/>
        <c:ser>
          <c:idx val="1"/>
          <c:order val="0"/>
          <c:tx>
            <c:strRef>
              <c:f>Sayfa1!$G$1</c:f>
              <c:strCache>
                <c:ptCount val="1"/>
                <c:pt idx="0">
                  <c:v>Büyük</c:v>
                </c:pt>
              </c:strCache>
            </c:strRef>
          </c:tx>
          <c:marker>
            <c:symbol val="none"/>
          </c:marker>
          <c:cat>
            <c:numRef>
              <c:f>Sayfa1!$F$2:$F$7</c:f>
              <c:numCache>
                <c:formatCode>General</c:formatCode>
                <c:ptCount val="6"/>
                <c:pt idx="0">
                  <c:v>1963</c:v>
                </c:pt>
                <c:pt idx="1">
                  <c:v>1970</c:v>
                </c:pt>
                <c:pt idx="2">
                  <c:v>1996</c:v>
                </c:pt>
                <c:pt idx="3">
                  <c:v>1998</c:v>
                </c:pt>
                <c:pt idx="4">
                  <c:v>2000</c:v>
                </c:pt>
                <c:pt idx="5">
                  <c:v>2007</c:v>
                </c:pt>
              </c:numCache>
            </c:numRef>
          </c:cat>
          <c:val>
            <c:numRef>
              <c:f>Sayfa1!$G$2:$G$7</c:f>
              <c:numCache>
                <c:formatCode>#,##0</c:formatCode>
                <c:ptCount val="6"/>
                <c:pt idx="0" formatCode="General">
                  <c:v>367</c:v>
                </c:pt>
                <c:pt idx="1">
                  <c:v>5546</c:v>
                </c:pt>
                <c:pt idx="2">
                  <c:v>12071</c:v>
                </c:pt>
                <c:pt idx="3">
                  <c:v>14327</c:v>
                </c:pt>
                <c:pt idx="4">
                  <c:v>15431</c:v>
                </c:pt>
                <c:pt idx="5">
                  <c:v>19000</c:v>
                </c:pt>
              </c:numCache>
            </c:numRef>
          </c:val>
        </c:ser>
        <c:ser>
          <c:idx val="2"/>
          <c:order val="1"/>
          <c:tx>
            <c:strRef>
              <c:f>Sayfa1!$H$1</c:f>
              <c:strCache>
                <c:ptCount val="1"/>
                <c:pt idx="0">
                  <c:v>Küçük</c:v>
                </c:pt>
              </c:strCache>
            </c:strRef>
          </c:tx>
          <c:marker>
            <c:symbol val="none"/>
          </c:marker>
          <c:cat>
            <c:numRef>
              <c:f>Sayfa1!$F$2:$F$7</c:f>
              <c:numCache>
                <c:formatCode>General</c:formatCode>
                <c:ptCount val="6"/>
                <c:pt idx="0">
                  <c:v>1963</c:v>
                </c:pt>
                <c:pt idx="1">
                  <c:v>1970</c:v>
                </c:pt>
                <c:pt idx="2">
                  <c:v>1996</c:v>
                </c:pt>
                <c:pt idx="3">
                  <c:v>1998</c:v>
                </c:pt>
                <c:pt idx="4">
                  <c:v>2000</c:v>
                </c:pt>
                <c:pt idx="5">
                  <c:v>2007</c:v>
                </c:pt>
              </c:numCache>
            </c:numRef>
          </c:cat>
          <c:val>
            <c:numRef>
              <c:f>Sayfa1!$H$2:$H$7</c:f>
              <c:numCache>
                <c:formatCode>#,##0</c:formatCode>
                <c:ptCount val="6"/>
                <c:pt idx="0">
                  <c:v>133796</c:v>
                </c:pt>
                <c:pt idx="1">
                  <c:v>167499</c:v>
                </c:pt>
                <c:pt idx="2">
                  <c:v>163968</c:v>
                </c:pt>
                <c:pt idx="3">
                  <c:v>155420</c:v>
                </c:pt>
                <c:pt idx="4">
                  <c:v>147715</c:v>
                </c:pt>
                <c:pt idx="5">
                  <c:v>130000</c:v>
                </c:pt>
              </c:numCache>
            </c:numRef>
          </c:val>
        </c:ser>
        <c:ser>
          <c:idx val="3"/>
          <c:order val="2"/>
          <c:tx>
            <c:strRef>
              <c:f>Sayfa1!$I$1</c:f>
              <c:strCache>
                <c:ptCount val="1"/>
                <c:pt idx="0">
                  <c:v>Toplam</c:v>
                </c:pt>
              </c:strCache>
            </c:strRef>
          </c:tx>
          <c:marker>
            <c:symbol val="none"/>
          </c:marker>
          <c:cat>
            <c:numRef>
              <c:f>Sayfa1!$F$2:$F$7</c:f>
              <c:numCache>
                <c:formatCode>General</c:formatCode>
                <c:ptCount val="6"/>
                <c:pt idx="0">
                  <c:v>1963</c:v>
                </c:pt>
                <c:pt idx="1">
                  <c:v>1970</c:v>
                </c:pt>
                <c:pt idx="2">
                  <c:v>1996</c:v>
                </c:pt>
                <c:pt idx="3">
                  <c:v>1998</c:v>
                </c:pt>
                <c:pt idx="4">
                  <c:v>2000</c:v>
                </c:pt>
                <c:pt idx="5">
                  <c:v>2007</c:v>
                </c:pt>
              </c:numCache>
            </c:numRef>
          </c:cat>
          <c:val>
            <c:numRef>
              <c:f>Sayfa1!$I$2:$I$7</c:f>
              <c:numCache>
                <c:formatCode>#,##0</c:formatCode>
                <c:ptCount val="6"/>
                <c:pt idx="0">
                  <c:v>134163</c:v>
                </c:pt>
                <c:pt idx="1">
                  <c:v>173045</c:v>
                </c:pt>
                <c:pt idx="2">
                  <c:v>176039</c:v>
                </c:pt>
                <c:pt idx="3">
                  <c:v>169747</c:v>
                </c:pt>
                <c:pt idx="4">
                  <c:v>164146</c:v>
                </c:pt>
                <c:pt idx="5">
                  <c:v>149000</c:v>
                </c:pt>
              </c:numCache>
            </c:numRef>
          </c:val>
        </c:ser>
        <c:marker val="1"/>
        <c:axId val="98351360"/>
        <c:axId val="103100800"/>
      </c:lineChart>
      <c:catAx>
        <c:axId val="98351360"/>
        <c:scaling>
          <c:orientation val="minMax"/>
        </c:scaling>
        <c:axPos val="b"/>
        <c:title>
          <c:tx>
            <c:rich>
              <a:bodyPr/>
              <a:lstStyle/>
              <a:p>
                <a:pPr>
                  <a:defRPr/>
                </a:pPr>
                <a:r>
                  <a:rPr lang="tr-TR"/>
                  <a:t>Yıllar</a:t>
                </a:r>
              </a:p>
            </c:rich>
          </c:tx>
          <c:layout/>
        </c:title>
        <c:numFmt formatCode="General" sourceLinked="1"/>
        <c:tickLblPos val="nextTo"/>
        <c:crossAx val="103100800"/>
        <c:crosses val="autoZero"/>
        <c:auto val="1"/>
        <c:lblAlgn val="ctr"/>
        <c:lblOffset val="100"/>
      </c:catAx>
      <c:valAx>
        <c:axId val="103100800"/>
        <c:scaling>
          <c:orientation val="minMax"/>
        </c:scaling>
        <c:axPos val="l"/>
        <c:title>
          <c:tx>
            <c:rich>
              <a:bodyPr rot="-5400000" vert="horz"/>
              <a:lstStyle/>
              <a:p>
                <a:pPr>
                  <a:defRPr/>
                </a:pPr>
                <a:r>
                  <a:rPr lang="tr-TR"/>
                  <a:t>Perakendeci Sayısı</a:t>
                </a:r>
              </a:p>
            </c:rich>
          </c:tx>
          <c:layout/>
        </c:title>
        <c:numFmt formatCode="General" sourceLinked="1"/>
        <c:tickLblPos val="nextTo"/>
        <c:crossAx val="98351360"/>
        <c:crosses val="autoZero"/>
        <c:crossBetween val="between"/>
      </c:valAx>
      <c:dTable>
        <c:showHorzBorder val="1"/>
        <c:showVertBorder val="1"/>
        <c:showOutline val="1"/>
        <c:showKeys val="1"/>
      </c:dTable>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958B3A-4F82-4049-BAC2-4754AA87F083}" type="datetimeFigureOut">
              <a:rPr lang="tr-TR" smtClean="0"/>
              <a:pPr/>
              <a:t>12.03.2013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97245D-225A-4366-A405-4F1D70369B5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597245D-225A-4366-A405-4F1D70369B51}" type="slidenum">
              <a:rPr lang="tr-TR" smtClean="0"/>
              <a:pPr/>
              <a:t>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12.03.2013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PERAKENDECİLİK </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Dağıtım Kanallarında Perakendeci Kurumların Yeri ve Önemi</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Perakendeciler, üretici ve tüketici arasında malların naklini sağlayan aracılık hizmetlerini yerine getirirler.</a:t>
            </a:r>
          </a:p>
          <a:p>
            <a:pPr algn="just"/>
            <a:r>
              <a:rPr lang="tr-TR" dirty="0" smtClean="0"/>
              <a:t>Dağıtım kanalında nihai tüketiciden önce yer alan bir pazarlama kurumudur.</a:t>
            </a:r>
          </a:p>
          <a:p>
            <a:pPr algn="just"/>
            <a:r>
              <a:rPr lang="tr-TR" dirty="0" smtClean="0"/>
              <a:t>Perakendeciler, üretici ile tüketici arasında bir köprü vazifesi görürler. Üreticiden tedarik eder tüketicilerin beğenisine sunarak satışını gerçekleştirirler.</a:t>
            </a:r>
          </a:p>
          <a:p>
            <a:pPr algn="just"/>
            <a:r>
              <a:rPr lang="tr-TR" dirty="0" smtClean="0"/>
              <a:t>Perakendeciler, üreticinin mal arzının sürekliliğini sağlarlar.</a:t>
            </a:r>
          </a:p>
          <a:p>
            <a:pPr algn="just"/>
            <a:endParaRPr lang="tr-TR" dirty="0" smtClean="0"/>
          </a:p>
          <a:p>
            <a:pPr algn="just"/>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Perakendeciliğin Tarihi Gelişimi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Mal ve hizmet takası ile ticaret</a:t>
            </a:r>
          </a:p>
          <a:p>
            <a:r>
              <a:rPr lang="tr-TR" dirty="0" smtClean="0"/>
              <a:t>Kervan Ticareti</a:t>
            </a:r>
          </a:p>
          <a:p>
            <a:r>
              <a:rPr lang="tr-TR" dirty="0" smtClean="0"/>
              <a:t>Her tür ürünü satan küçük perakendeciler (Marketler)</a:t>
            </a:r>
          </a:p>
          <a:p>
            <a:r>
              <a:rPr lang="tr-TR" dirty="0" smtClean="0"/>
              <a:t>Uzmanlaşmış Marketler</a:t>
            </a:r>
          </a:p>
          <a:p>
            <a:r>
              <a:rPr lang="tr-TR" dirty="0" smtClean="0"/>
              <a:t>Her tür ürünü satan büyük perakendeciler (Süper marketler)</a:t>
            </a:r>
          </a:p>
          <a:p>
            <a:r>
              <a:rPr lang="tr-TR" dirty="0" smtClean="0"/>
              <a:t>Uzmanlaşmış Marketler (Uzmanlaşma daha derin)</a:t>
            </a:r>
          </a:p>
          <a:p>
            <a:r>
              <a:rPr lang="tr-TR" dirty="0" smtClean="0"/>
              <a:t>Hipermarketler</a:t>
            </a:r>
          </a:p>
          <a:p>
            <a:r>
              <a:rPr lang="tr-TR" dirty="0" smtClean="0"/>
              <a:t>Zincir Marketler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18058"/>
          </a:xfrm>
        </p:spPr>
        <p:txBody>
          <a:bodyPr>
            <a:normAutofit fontScale="90000"/>
          </a:bodyPr>
          <a:lstStyle/>
          <a:p>
            <a:r>
              <a:rPr lang="tr-TR" dirty="0" smtClean="0"/>
              <a:t>Türkiye’de Perakendeciliğin Gelişimi</a:t>
            </a:r>
            <a:endParaRPr lang="tr-TR" dirty="0"/>
          </a:p>
        </p:txBody>
      </p:sp>
      <p:graphicFrame>
        <p:nvGraphicFramePr>
          <p:cNvPr id="4" name="3 İçerik Yer Tutucusu"/>
          <p:cNvGraphicFramePr>
            <a:graphicFrameLocks noGrp="1"/>
          </p:cNvGraphicFramePr>
          <p:nvPr>
            <p:ph idx="1"/>
          </p:nvPr>
        </p:nvGraphicFramePr>
        <p:xfrm>
          <a:off x="395536" y="908720"/>
          <a:ext cx="8229600" cy="5791200"/>
        </p:xfrm>
        <a:graphic>
          <a:graphicData uri="http://schemas.openxmlformats.org/drawingml/2006/table">
            <a:tbl>
              <a:tblPr firstRow="1" bandRow="1">
                <a:tableStyleId>{3C2FFA5D-87B4-456A-9821-1D502468CF0F}</a:tableStyleId>
              </a:tblPr>
              <a:tblGrid>
                <a:gridCol w="2057400"/>
                <a:gridCol w="2057400"/>
                <a:gridCol w="1573832"/>
                <a:gridCol w="2540968"/>
              </a:tblGrid>
              <a:tr h="291822">
                <a:tc>
                  <a:txBody>
                    <a:bodyPr/>
                    <a:lstStyle/>
                    <a:p>
                      <a:pPr algn="ctr"/>
                      <a:r>
                        <a:rPr lang="tr-TR" sz="1400" dirty="0" smtClean="0"/>
                        <a:t>Yıllar</a:t>
                      </a:r>
                      <a:endParaRPr lang="tr-TR" sz="1400" dirty="0"/>
                    </a:p>
                  </a:txBody>
                  <a:tcPr/>
                </a:tc>
                <a:tc>
                  <a:txBody>
                    <a:bodyPr/>
                    <a:lstStyle/>
                    <a:p>
                      <a:pPr algn="ctr"/>
                      <a:r>
                        <a:rPr lang="tr-TR" sz="1400" dirty="0" smtClean="0"/>
                        <a:t>Ölçek</a:t>
                      </a:r>
                      <a:endParaRPr lang="tr-TR" sz="1400" dirty="0"/>
                    </a:p>
                  </a:txBody>
                  <a:tcPr/>
                </a:tc>
                <a:tc>
                  <a:txBody>
                    <a:bodyPr/>
                    <a:lstStyle/>
                    <a:p>
                      <a:pPr algn="ctr"/>
                      <a:r>
                        <a:rPr lang="tr-TR" sz="1400" dirty="0" smtClean="0"/>
                        <a:t>Perakendeci Sayısı</a:t>
                      </a:r>
                      <a:endParaRPr lang="tr-TR" sz="1400" dirty="0"/>
                    </a:p>
                  </a:txBody>
                  <a:tcPr/>
                </a:tc>
                <a:tc>
                  <a:txBody>
                    <a:bodyPr/>
                    <a:lstStyle/>
                    <a:p>
                      <a:pPr algn="ctr"/>
                      <a:r>
                        <a:rPr lang="tr-TR" sz="1400" dirty="0" smtClean="0"/>
                        <a:t>Oran (%)</a:t>
                      </a:r>
                      <a:endParaRPr lang="tr-TR" sz="1400" dirty="0"/>
                    </a:p>
                  </a:txBody>
                  <a:tcPr/>
                </a:tc>
              </a:tr>
              <a:tr h="291822">
                <a:tc rowSpan="3">
                  <a:txBody>
                    <a:bodyPr/>
                    <a:lstStyle/>
                    <a:p>
                      <a:pPr algn="ctr"/>
                      <a:r>
                        <a:rPr lang="tr-TR" sz="1400" dirty="0" smtClean="0"/>
                        <a:t>1963</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367</a:t>
                      </a:r>
                      <a:endParaRPr lang="tr-TR" sz="1400" dirty="0"/>
                    </a:p>
                  </a:txBody>
                  <a:tcPr/>
                </a:tc>
                <a:tc>
                  <a:txBody>
                    <a:bodyPr/>
                    <a:lstStyle/>
                    <a:p>
                      <a:pPr algn="r"/>
                      <a:r>
                        <a:rPr lang="tr-TR" sz="1400" dirty="0" smtClean="0"/>
                        <a:t>2,3</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133.796</a:t>
                      </a:r>
                      <a:endParaRPr lang="tr-TR" sz="1400" dirty="0"/>
                    </a:p>
                  </a:txBody>
                  <a:tcPr/>
                </a:tc>
                <a:tc>
                  <a:txBody>
                    <a:bodyPr/>
                    <a:lstStyle/>
                    <a:p>
                      <a:pPr algn="r"/>
                      <a:r>
                        <a:rPr lang="tr-TR" sz="1400" dirty="0" smtClean="0"/>
                        <a:t>97,7</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134.163</a:t>
                      </a:r>
                      <a:endParaRPr lang="tr-TR" sz="1400" b="1" dirty="0"/>
                    </a:p>
                  </a:txBody>
                  <a:tcPr/>
                </a:tc>
                <a:tc>
                  <a:txBody>
                    <a:bodyPr/>
                    <a:lstStyle/>
                    <a:p>
                      <a:pPr algn="r"/>
                      <a:r>
                        <a:rPr lang="tr-TR" sz="1400" b="1" dirty="0" smtClean="0"/>
                        <a:t>100,0</a:t>
                      </a:r>
                      <a:endParaRPr lang="tr-TR" sz="1400" b="1" dirty="0"/>
                    </a:p>
                  </a:txBody>
                  <a:tcPr/>
                </a:tc>
              </a:tr>
              <a:tr h="291822">
                <a:tc rowSpan="3">
                  <a:txBody>
                    <a:bodyPr/>
                    <a:lstStyle/>
                    <a:p>
                      <a:pPr algn="ctr"/>
                      <a:r>
                        <a:rPr lang="tr-TR" sz="1400" dirty="0" smtClean="0"/>
                        <a:t>1970</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5.546</a:t>
                      </a:r>
                      <a:endParaRPr lang="tr-TR" sz="1400" dirty="0"/>
                    </a:p>
                  </a:txBody>
                  <a:tcPr/>
                </a:tc>
                <a:tc>
                  <a:txBody>
                    <a:bodyPr/>
                    <a:lstStyle/>
                    <a:p>
                      <a:pPr algn="r"/>
                      <a:r>
                        <a:rPr lang="tr-TR" sz="1400" dirty="0" smtClean="0"/>
                        <a:t>3,2</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167.499</a:t>
                      </a:r>
                      <a:endParaRPr lang="tr-TR" sz="1400" dirty="0"/>
                    </a:p>
                  </a:txBody>
                  <a:tcPr/>
                </a:tc>
                <a:tc>
                  <a:txBody>
                    <a:bodyPr/>
                    <a:lstStyle/>
                    <a:p>
                      <a:pPr algn="r"/>
                      <a:r>
                        <a:rPr lang="tr-TR" sz="1400" dirty="0" smtClean="0"/>
                        <a:t>96,8</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173.045</a:t>
                      </a:r>
                      <a:endParaRPr lang="tr-TR" sz="1400" b="1" dirty="0"/>
                    </a:p>
                  </a:txBody>
                  <a:tcPr/>
                </a:tc>
                <a:tc>
                  <a:txBody>
                    <a:bodyPr/>
                    <a:lstStyle/>
                    <a:p>
                      <a:pPr algn="r"/>
                      <a:r>
                        <a:rPr lang="tr-TR" sz="1400" b="1" dirty="0" smtClean="0"/>
                        <a:t>100,0</a:t>
                      </a:r>
                      <a:endParaRPr lang="tr-TR" sz="1400" b="1" dirty="0"/>
                    </a:p>
                  </a:txBody>
                  <a:tcPr/>
                </a:tc>
              </a:tr>
              <a:tr h="291822">
                <a:tc rowSpan="3">
                  <a:txBody>
                    <a:bodyPr/>
                    <a:lstStyle/>
                    <a:p>
                      <a:pPr algn="ctr"/>
                      <a:r>
                        <a:rPr lang="tr-TR" sz="1400" dirty="0" smtClean="0"/>
                        <a:t>1996</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12.071</a:t>
                      </a:r>
                      <a:endParaRPr lang="tr-TR" sz="1400" dirty="0"/>
                    </a:p>
                  </a:txBody>
                  <a:tcPr/>
                </a:tc>
                <a:tc>
                  <a:txBody>
                    <a:bodyPr/>
                    <a:lstStyle/>
                    <a:p>
                      <a:pPr algn="r"/>
                      <a:r>
                        <a:rPr lang="tr-TR" sz="1400" dirty="0" smtClean="0"/>
                        <a:t>6,9</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163.968</a:t>
                      </a:r>
                      <a:endParaRPr lang="tr-TR" sz="1400" dirty="0"/>
                    </a:p>
                  </a:txBody>
                  <a:tcPr/>
                </a:tc>
                <a:tc>
                  <a:txBody>
                    <a:bodyPr/>
                    <a:lstStyle/>
                    <a:p>
                      <a:pPr algn="r"/>
                      <a:r>
                        <a:rPr lang="tr-TR" sz="1400" dirty="0" smtClean="0"/>
                        <a:t>93,1</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176.039</a:t>
                      </a:r>
                      <a:endParaRPr lang="tr-TR" sz="1400" b="1" dirty="0"/>
                    </a:p>
                  </a:txBody>
                  <a:tcPr/>
                </a:tc>
                <a:tc>
                  <a:txBody>
                    <a:bodyPr/>
                    <a:lstStyle/>
                    <a:p>
                      <a:pPr algn="r"/>
                      <a:r>
                        <a:rPr lang="tr-TR" sz="1400" b="1" dirty="0" smtClean="0"/>
                        <a:t>100,0</a:t>
                      </a:r>
                      <a:endParaRPr lang="tr-TR" sz="1400" b="1" dirty="0"/>
                    </a:p>
                  </a:txBody>
                  <a:tcPr/>
                </a:tc>
              </a:tr>
              <a:tr h="291822">
                <a:tc rowSpan="3">
                  <a:txBody>
                    <a:bodyPr/>
                    <a:lstStyle/>
                    <a:p>
                      <a:pPr algn="ctr"/>
                      <a:r>
                        <a:rPr lang="tr-TR" sz="1400" dirty="0" smtClean="0"/>
                        <a:t>1998</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14.327</a:t>
                      </a:r>
                      <a:endParaRPr lang="tr-TR" sz="1400" dirty="0"/>
                    </a:p>
                  </a:txBody>
                  <a:tcPr/>
                </a:tc>
                <a:tc>
                  <a:txBody>
                    <a:bodyPr/>
                    <a:lstStyle/>
                    <a:p>
                      <a:pPr algn="r"/>
                      <a:r>
                        <a:rPr lang="tr-TR" sz="1400" dirty="0" smtClean="0"/>
                        <a:t>8,4</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155.420</a:t>
                      </a:r>
                      <a:endParaRPr lang="tr-TR" sz="1400" dirty="0"/>
                    </a:p>
                  </a:txBody>
                  <a:tcPr/>
                </a:tc>
                <a:tc>
                  <a:txBody>
                    <a:bodyPr/>
                    <a:lstStyle/>
                    <a:p>
                      <a:pPr algn="r"/>
                      <a:r>
                        <a:rPr lang="tr-TR" sz="1400" dirty="0" smtClean="0"/>
                        <a:t>91,6</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169.747</a:t>
                      </a:r>
                      <a:endParaRPr lang="tr-TR" sz="1400" b="1" dirty="0"/>
                    </a:p>
                  </a:txBody>
                  <a:tcPr/>
                </a:tc>
                <a:tc>
                  <a:txBody>
                    <a:bodyPr/>
                    <a:lstStyle/>
                    <a:p>
                      <a:pPr algn="r"/>
                      <a:r>
                        <a:rPr lang="tr-TR" sz="1400" b="1" dirty="0" smtClean="0"/>
                        <a:t>100,0</a:t>
                      </a:r>
                      <a:endParaRPr lang="tr-TR" sz="1400" b="1" dirty="0"/>
                    </a:p>
                  </a:txBody>
                  <a:tcPr/>
                </a:tc>
              </a:tr>
              <a:tr h="291822">
                <a:tc rowSpan="3">
                  <a:txBody>
                    <a:bodyPr/>
                    <a:lstStyle/>
                    <a:p>
                      <a:pPr algn="ctr"/>
                      <a:r>
                        <a:rPr lang="tr-TR" sz="1400" dirty="0" smtClean="0"/>
                        <a:t>2000</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15.431</a:t>
                      </a:r>
                      <a:endParaRPr lang="tr-TR" sz="1400" dirty="0"/>
                    </a:p>
                  </a:txBody>
                  <a:tcPr/>
                </a:tc>
                <a:tc>
                  <a:txBody>
                    <a:bodyPr/>
                    <a:lstStyle/>
                    <a:p>
                      <a:pPr algn="r"/>
                      <a:r>
                        <a:rPr lang="tr-TR" sz="1400" dirty="0" smtClean="0"/>
                        <a:t>9,4</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147.715</a:t>
                      </a:r>
                      <a:endParaRPr lang="tr-TR" sz="1400" dirty="0"/>
                    </a:p>
                  </a:txBody>
                  <a:tcPr/>
                </a:tc>
                <a:tc>
                  <a:txBody>
                    <a:bodyPr/>
                    <a:lstStyle/>
                    <a:p>
                      <a:pPr algn="r"/>
                      <a:r>
                        <a:rPr lang="tr-TR" sz="1400" dirty="0" smtClean="0"/>
                        <a:t>90,6</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164.146</a:t>
                      </a:r>
                      <a:endParaRPr lang="tr-TR" sz="1400" b="1" dirty="0"/>
                    </a:p>
                  </a:txBody>
                  <a:tcPr/>
                </a:tc>
                <a:tc>
                  <a:txBody>
                    <a:bodyPr/>
                    <a:lstStyle/>
                    <a:p>
                      <a:pPr algn="r"/>
                      <a:r>
                        <a:rPr lang="tr-TR" sz="1400" b="1" dirty="0" smtClean="0"/>
                        <a:t>100,0</a:t>
                      </a:r>
                      <a:endParaRPr lang="tr-TR" sz="1400" b="1" dirty="0"/>
                    </a:p>
                  </a:txBody>
                  <a:tcPr/>
                </a:tc>
              </a:tr>
              <a:tr h="291822">
                <a:tc rowSpan="3">
                  <a:txBody>
                    <a:bodyPr/>
                    <a:lstStyle/>
                    <a:p>
                      <a:pPr algn="ctr"/>
                      <a:r>
                        <a:rPr lang="tr-TR" sz="1400" dirty="0" smtClean="0"/>
                        <a:t>2007</a:t>
                      </a:r>
                      <a:endParaRPr lang="tr-TR" sz="1400" dirty="0"/>
                    </a:p>
                  </a:txBody>
                  <a:tcPr anchor="ctr"/>
                </a:tc>
                <a:tc>
                  <a:txBody>
                    <a:bodyPr/>
                    <a:lstStyle/>
                    <a:p>
                      <a:r>
                        <a:rPr lang="tr-TR" sz="1400" dirty="0" smtClean="0"/>
                        <a:t>Büyük</a:t>
                      </a:r>
                      <a:endParaRPr lang="tr-TR" sz="1400" dirty="0"/>
                    </a:p>
                  </a:txBody>
                  <a:tcPr/>
                </a:tc>
                <a:tc>
                  <a:txBody>
                    <a:bodyPr/>
                    <a:lstStyle/>
                    <a:p>
                      <a:pPr algn="r"/>
                      <a:r>
                        <a:rPr lang="tr-TR" sz="1400" dirty="0" smtClean="0"/>
                        <a:t>19.000</a:t>
                      </a:r>
                      <a:endParaRPr lang="tr-TR" sz="1400" dirty="0"/>
                    </a:p>
                  </a:txBody>
                  <a:tcPr/>
                </a:tc>
                <a:tc>
                  <a:txBody>
                    <a:bodyPr/>
                    <a:lstStyle/>
                    <a:p>
                      <a:pPr algn="r"/>
                      <a:r>
                        <a:rPr lang="tr-TR" sz="1400" dirty="0" smtClean="0"/>
                        <a:t>12,7</a:t>
                      </a:r>
                      <a:endParaRPr lang="tr-TR" sz="1400" dirty="0"/>
                    </a:p>
                  </a:txBody>
                  <a:tcPr/>
                </a:tc>
              </a:tr>
              <a:tr h="291822">
                <a:tc vMerge="1">
                  <a:txBody>
                    <a:bodyPr/>
                    <a:lstStyle/>
                    <a:p>
                      <a:endParaRPr lang="tr-TR" sz="1400" dirty="0"/>
                    </a:p>
                  </a:txBody>
                  <a:tcPr/>
                </a:tc>
                <a:tc>
                  <a:txBody>
                    <a:bodyPr/>
                    <a:lstStyle/>
                    <a:p>
                      <a:r>
                        <a:rPr lang="tr-TR" sz="1400" dirty="0" smtClean="0"/>
                        <a:t>Küçük</a:t>
                      </a:r>
                      <a:endParaRPr lang="tr-TR" sz="1400" dirty="0"/>
                    </a:p>
                  </a:txBody>
                  <a:tcPr/>
                </a:tc>
                <a:tc>
                  <a:txBody>
                    <a:bodyPr/>
                    <a:lstStyle/>
                    <a:p>
                      <a:pPr algn="r"/>
                      <a:r>
                        <a:rPr lang="tr-TR" sz="1400" dirty="0" smtClean="0"/>
                        <a:t>130.000</a:t>
                      </a:r>
                      <a:endParaRPr lang="tr-TR" sz="1400" dirty="0"/>
                    </a:p>
                  </a:txBody>
                  <a:tcPr/>
                </a:tc>
                <a:tc>
                  <a:txBody>
                    <a:bodyPr/>
                    <a:lstStyle/>
                    <a:p>
                      <a:pPr algn="r"/>
                      <a:r>
                        <a:rPr lang="tr-TR" sz="1400" dirty="0" smtClean="0"/>
                        <a:t>87,3</a:t>
                      </a:r>
                      <a:endParaRPr lang="tr-TR" sz="1400" dirty="0"/>
                    </a:p>
                  </a:txBody>
                  <a:tcPr/>
                </a:tc>
              </a:tr>
              <a:tr h="291822">
                <a:tc vMerge="1">
                  <a:txBody>
                    <a:bodyPr/>
                    <a:lstStyle/>
                    <a:p>
                      <a:endParaRPr lang="tr-TR" sz="1400" dirty="0"/>
                    </a:p>
                  </a:txBody>
                  <a:tcPr/>
                </a:tc>
                <a:tc>
                  <a:txBody>
                    <a:bodyPr/>
                    <a:lstStyle/>
                    <a:p>
                      <a:r>
                        <a:rPr lang="tr-TR" sz="1400" b="1" dirty="0" smtClean="0"/>
                        <a:t>Toplam</a:t>
                      </a:r>
                      <a:endParaRPr lang="tr-TR" sz="1400" b="1" dirty="0"/>
                    </a:p>
                  </a:txBody>
                  <a:tcPr/>
                </a:tc>
                <a:tc>
                  <a:txBody>
                    <a:bodyPr/>
                    <a:lstStyle/>
                    <a:p>
                      <a:pPr algn="r"/>
                      <a:r>
                        <a:rPr lang="tr-TR" sz="1400" b="1" dirty="0" smtClean="0"/>
                        <a:t>149.000</a:t>
                      </a:r>
                      <a:endParaRPr lang="tr-TR" sz="1400" b="1" dirty="0"/>
                    </a:p>
                  </a:txBody>
                  <a:tcPr/>
                </a:tc>
                <a:tc>
                  <a:txBody>
                    <a:bodyPr/>
                    <a:lstStyle/>
                    <a:p>
                      <a:pPr algn="r"/>
                      <a:r>
                        <a:rPr lang="tr-TR" sz="1400" b="1" dirty="0" smtClean="0"/>
                        <a:t>100,0</a:t>
                      </a:r>
                      <a:endParaRPr lang="tr-TR" sz="1400" b="1"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1 Grafik"/>
          <p:cNvGraphicFramePr>
            <a:graphicFrameLocks noGrp="1"/>
          </p:cNvGraphicFramePr>
          <p:nvPr>
            <p:ph idx="1"/>
          </p:nvPr>
        </p:nvGraphicFramePr>
        <p:xfrm>
          <a:off x="179512" y="1600200"/>
          <a:ext cx="8784976" cy="49971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Perakendecilerin Sınıflandırılması</a:t>
            </a:r>
            <a:endParaRPr lang="tr-TR" dirty="0"/>
          </a:p>
        </p:txBody>
      </p:sp>
      <p:sp>
        <p:nvSpPr>
          <p:cNvPr id="3" name="2 İçerik Yer Tutucusu"/>
          <p:cNvSpPr>
            <a:spLocks noGrp="1"/>
          </p:cNvSpPr>
          <p:nvPr>
            <p:ph idx="1"/>
          </p:nvPr>
        </p:nvSpPr>
        <p:spPr/>
        <p:txBody>
          <a:bodyPr/>
          <a:lstStyle/>
          <a:p>
            <a:pPr marL="514350" indent="-514350">
              <a:buFont typeface="+mj-lt"/>
              <a:buAutoNum type="arabicPeriod"/>
            </a:pPr>
            <a:r>
              <a:rPr lang="tr-TR" dirty="0" smtClean="0"/>
              <a:t>Büyüklük Esasına Göre Sınıflandırma</a:t>
            </a:r>
          </a:p>
          <a:p>
            <a:pPr marL="514350" indent="-514350">
              <a:buFont typeface="+mj-lt"/>
              <a:buAutoNum type="arabicPeriod"/>
            </a:pPr>
            <a:r>
              <a:rPr lang="tr-TR" dirty="0" smtClean="0"/>
              <a:t>Satılan Mal Türüne Göre Sınıflandırma</a:t>
            </a:r>
          </a:p>
          <a:p>
            <a:pPr marL="514350" indent="-514350">
              <a:buFont typeface="+mj-lt"/>
              <a:buAutoNum type="arabicPeriod"/>
            </a:pPr>
            <a:r>
              <a:rPr lang="tr-TR" dirty="0" smtClean="0"/>
              <a:t>Mülkiyet Durumuna Göre Sınıflandırma</a:t>
            </a:r>
          </a:p>
          <a:p>
            <a:pPr marL="514350" indent="-514350">
              <a:buFont typeface="+mj-lt"/>
              <a:buAutoNum type="arabicPeriod"/>
            </a:pPr>
            <a:r>
              <a:rPr lang="tr-TR" dirty="0" smtClean="0"/>
              <a:t>Örgütsel Yapı ve Uyguladıkları Yöntemlere Göre Sınıflandırma</a:t>
            </a:r>
          </a:p>
          <a:p>
            <a:pPr marL="514350" indent="-514350">
              <a:buFont typeface="+mj-lt"/>
              <a:buAutoNum type="arabicPeriod"/>
            </a:pPr>
            <a:r>
              <a:rPr lang="tr-TR" dirty="0" smtClean="0"/>
              <a:t>Satış Yöntemlerine Göre Sınıflandırma</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Büyüklük Esasına Göre Sınıflandırma</a:t>
            </a:r>
            <a:endParaRPr lang="tr-TR" dirty="0"/>
          </a:p>
        </p:txBody>
      </p:sp>
      <p:sp>
        <p:nvSpPr>
          <p:cNvPr id="3" name="2 İçerik Yer Tutucusu"/>
          <p:cNvSpPr>
            <a:spLocks noGrp="1"/>
          </p:cNvSpPr>
          <p:nvPr>
            <p:ph idx="1"/>
          </p:nvPr>
        </p:nvSpPr>
        <p:spPr/>
        <p:txBody>
          <a:bodyPr/>
          <a:lstStyle/>
          <a:p>
            <a:r>
              <a:rPr lang="tr-TR" dirty="0" smtClean="0"/>
              <a:t>Küçük Ölçekli Perakendeciler (1-50 arası işçi çalıştıran perakendeciler)</a:t>
            </a:r>
          </a:p>
          <a:p>
            <a:r>
              <a:rPr lang="tr-TR" dirty="0" smtClean="0"/>
              <a:t>Orta Ölçekli Perakendeciler (50-200 arası işçi çalıştıran perakendeciler)</a:t>
            </a:r>
          </a:p>
          <a:p>
            <a:r>
              <a:rPr lang="tr-TR" dirty="0" smtClean="0"/>
              <a:t>Büyük Ölçekli Perakendeciler (200’den fazla sayıda işçi çalıştıran perakendeciler)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Satılan Mal Türüne Göre Sınıflandırma</a:t>
            </a:r>
            <a:endParaRPr lang="tr-TR" dirty="0"/>
          </a:p>
        </p:txBody>
      </p:sp>
      <p:sp>
        <p:nvSpPr>
          <p:cNvPr id="3" name="2 İçerik Yer Tutucusu"/>
          <p:cNvSpPr>
            <a:spLocks noGrp="1"/>
          </p:cNvSpPr>
          <p:nvPr>
            <p:ph idx="1"/>
          </p:nvPr>
        </p:nvSpPr>
        <p:spPr>
          <a:xfrm>
            <a:off x="179512" y="1600200"/>
            <a:ext cx="8784976" cy="4525963"/>
          </a:xfrm>
        </p:spPr>
        <p:txBody>
          <a:bodyPr>
            <a:normAutofit fontScale="70000" lnSpcReduction="20000"/>
          </a:bodyPr>
          <a:lstStyle/>
          <a:p>
            <a:r>
              <a:rPr lang="tr-TR" b="1" dirty="0" smtClean="0"/>
              <a:t>Çok sayıda ürün satan perakendeciler: </a:t>
            </a:r>
            <a:r>
              <a:rPr lang="tr-TR" dirty="0" smtClean="0"/>
              <a:t>Çok sayıda ürün hattına sahip olan perakendecilerdir. Her mal grubunun her kısmının geniş çeşitlerini satan işletmelerdir. Ürün karması hem geniş hem de derindir.</a:t>
            </a:r>
            <a:endParaRPr lang="tr-TR" b="1" dirty="0" smtClean="0"/>
          </a:p>
          <a:p>
            <a:r>
              <a:rPr lang="tr-TR" b="1" dirty="0" smtClean="0"/>
              <a:t>Sınırlı sayıda ürün satan perakendeciler: </a:t>
            </a:r>
            <a:r>
              <a:rPr lang="tr-TR" dirty="0" smtClean="0"/>
              <a:t>Sınırlı sayıda ürün hattına sahip olan perakendecilerdir. Sınırlı sayıda mal grubunun her kısmının geniş çeşitlerini satan işletmelerdir. Ürün karması dar fakat derindir.</a:t>
            </a:r>
            <a:endParaRPr lang="tr-TR" b="1" dirty="0" smtClean="0"/>
          </a:p>
          <a:p>
            <a:r>
              <a:rPr lang="tr-TR" b="1" dirty="0" smtClean="0"/>
              <a:t>Özellikli ürünler satan perakendeciler: </a:t>
            </a:r>
            <a:r>
              <a:rPr lang="tr-TR" dirty="0" smtClean="0"/>
              <a:t>Bir ürün grubunun yalnızca bir kısmının geniş çeşitleri satışa sunulur. Ürün karması hem dar hem de sığdır.</a:t>
            </a:r>
            <a:endParaRPr lang="tr-TR" b="1" dirty="0" smtClean="0"/>
          </a:p>
          <a:p>
            <a:r>
              <a:rPr lang="tr-TR" b="1" dirty="0" smtClean="0"/>
              <a:t>Departmanlı (bölümlü) perakendeciler: </a:t>
            </a:r>
            <a:r>
              <a:rPr lang="tr-TR" dirty="0" smtClean="0"/>
              <a:t>Tek katlı ve çok katlı geniş satış alanına sahip, ayrı ayrı reyonlardan oluşan çok çeşitli ürünleri self servis yöntemi ile müşteriye sunan büyük perakendeci kuruluşlardır. Ürün karması hem çok geniş hem de çok derindir.</a:t>
            </a:r>
            <a:endParaRPr lang="tr-T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Mülkiyet Durumuna Göre Sınıflandırma</a:t>
            </a:r>
            <a:endParaRPr lang="tr-TR" dirty="0"/>
          </a:p>
        </p:txBody>
      </p:sp>
      <p:sp>
        <p:nvSpPr>
          <p:cNvPr id="3" name="2 İçerik Yer Tutucusu"/>
          <p:cNvSpPr>
            <a:spLocks noGrp="1"/>
          </p:cNvSpPr>
          <p:nvPr>
            <p:ph idx="1"/>
          </p:nvPr>
        </p:nvSpPr>
        <p:spPr>
          <a:xfrm>
            <a:off x="179512" y="1600200"/>
            <a:ext cx="8784976" cy="4525963"/>
          </a:xfrm>
        </p:spPr>
        <p:txBody>
          <a:bodyPr>
            <a:normAutofit fontScale="47500" lnSpcReduction="20000"/>
          </a:bodyPr>
          <a:lstStyle/>
          <a:p>
            <a:pPr algn="just"/>
            <a:r>
              <a:rPr lang="tr-TR" b="1" dirty="0" smtClean="0"/>
              <a:t>Bağımsız perakendeciler: </a:t>
            </a:r>
            <a:r>
              <a:rPr lang="tr-TR" dirty="0" smtClean="0"/>
              <a:t>İşletmenin sahipliği ne üreticiye, ne toptancıya ne de tüketicilere aittir. Bakkallar, manavlar, kasaplar vb.</a:t>
            </a:r>
          </a:p>
          <a:p>
            <a:pPr algn="just"/>
            <a:r>
              <a:rPr lang="tr-TR" b="1" dirty="0" smtClean="0"/>
              <a:t>Üreticinin satış mağazaları : </a:t>
            </a:r>
            <a:r>
              <a:rPr lang="tr-TR" dirty="0" smtClean="0"/>
              <a:t>Bu mağazaların mülkiyeti ya üreticiye aittir ya da kiralanır. Üretici tarafından işletilir. Örneğin, </a:t>
            </a:r>
            <a:r>
              <a:rPr lang="tr-TR" dirty="0" err="1" smtClean="0"/>
              <a:t>Arçelik</a:t>
            </a:r>
            <a:r>
              <a:rPr lang="tr-TR" dirty="0" smtClean="0"/>
              <a:t>, </a:t>
            </a:r>
            <a:r>
              <a:rPr lang="tr-TR" dirty="0" err="1" smtClean="0"/>
              <a:t>Beko</a:t>
            </a:r>
            <a:r>
              <a:rPr lang="tr-TR" dirty="0" smtClean="0"/>
              <a:t>, </a:t>
            </a:r>
            <a:r>
              <a:rPr lang="tr-TR" dirty="0" err="1" smtClean="0"/>
              <a:t>Vestel</a:t>
            </a:r>
            <a:r>
              <a:rPr lang="tr-TR" dirty="0" smtClean="0"/>
              <a:t> gibi elektronik eşya mağazaları, </a:t>
            </a:r>
            <a:r>
              <a:rPr lang="tr-TR" dirty="0" err="1" smtClean="0"/>
              <a:t>Vakko</a:t>
            </a:r>
            <a:r>
              <a:rPr lang="tr-TR" dirty="0" smtClean="0"/>
              <a:t>, </a:t>
            </a:r>
            <a:r>
              <a:rPr lang="tr-TR" dirty="0" err="1" smtClean="0"/>
              <a:t>Beymen</a:t>
            </a:r>
            <a:r>
              <a:rPr lang="tr-TR" dirty="0" smtClean="0"/>
              <a:t>, Sarar gibi giyim mağazaları vb.</a:t>
            </a:r>
            <a:endParaRPr lang="tr-TR" b="1" dirty="0" smtClean="0"/>
          </a:p>
          <a:p>
            <a:pPr algn="just"/>
            <a:r>
              <a:rPr lang="tr-TR" b="1" dirty="0" smtClean="0"/>
              <a:t>Zincir mağazalar : </a:t>
            </a:r>
            <a:r>
              <a:rPr lang="tr-TR" dirty="0" smtClean="0"/>
              <a:t>Her birinde aynı veya benzer malların satışa arz edildiği iki veya daha fazla perakendeci kuruluşun bir yönetim altında birleşmesiyle meydana gelir. </a:t>
            </a:r>
            <a:r>
              <a:rPr lang="tr-TR" dirty="0" err="1" smtClean="0"/>
              <a:t>Kipa</a:t>
            </a:r>
            <a:r>
              <a:rPr lang="tr-TR" dirty="0" smtClean="0"/>
              <a:t>, </a:t>
            </a:r>
            <a:r>
              <a:rPr lang="tr-TR" dirty="0" err="1" smtClean="0"/>
              <a:t>Migros</a:t>
            </a:r>
            <a:r>
              <a:rPr lang="tr-TR" dirty="0" smtClean="0"/>
              <a:t>, </a:t>
            </a:r>
            <a:r>
              <a:rPr lang="tr-TR" dirty="0" err="1" smtClean="0"/>
              <a:t>Tansaş</a:t>
            </a:r>
            <a:r>
              <a:rPr lang="tr-TR" dirty="0" smtClean="0"/>
              <a:t>, </a:t>
            </a:r>
            <a:r>
              <a:rPr lang="tr-TR" dirty="0" err="1" smtClean="0"/>
              <a:t>Bim</a:t>
            </a:r>
            <a:r>
              <a:rPr lang="tr-TR" dirty="0" smtClean="0"/>
              <a:t> vb.</a:t>
            </a:r>
            <a:endParaRPr lang="tr-TR" b="1" dirty="0" smtClean="0"/>
          </a:p>
          <a:p>
            <a:pPr algn="just"/>
            <a:r>
              <a:rPr lang="tr-TR" b="1" dirty="0" smtClean="0"/>
              <a:t>Toptancı desteğindeki perakendeciler (Gönüllü zincirler) : </a:t>
            </a:r>
            <a:r>
              <a:rPr lang="tr-TR" dirty="0" smtClean="0"/>
              <a:t>Gönüllü zincir, bir veya birkaç toptancı ile perakendecilerin de katılmasıyla, karşılıklı menfaatlerini korumak amacıyla oluşturulan ve toptancı tarafından idare edilen, her iki tarafında hukuki ve mali yönden bağımsızlıklarını muhafaza ettikleri bir gruplaşma şeklidir</a:t>
            </a:r>
            <a:r>
              <a:rPr lang="tr-TR" baseline="30000" dirty="0" smtClean="0"/>
              <a:t>28</a:t>
            </a:r>
            <a:r>
              <a:rPr lang="tr-TR" dirty="0" smtClean="0"/>
              <a:t>. </a:t>
            </a:r>
            <a:r>
              <a:rPr lang="tr-TR" dirty="0" err="1" smtClean="0"/>
              <a:t>Perpa</a:t>
            </a:r>
            <a:r>
              <a:rPr lang="tr-TR" dirty="0" smtClean="0"/>
              <a:t>, MODOKO vb. </a:t>
            </a:r>
            <a:endParaRPr lang="tr-TR" b="1" dirty="0" smtClean="0"/>
          </a:p>
          <a:p>
            <a:pPr algn="just"/>
            <a:r>
              <a:rPr lang="tr-TR" b="1" dirty="0" smtClean="0"/>
              <a:t>Perakendecilerin kurduğu gönüllü kooperatifler : </a:t>
            </a:r>
            <a:r>
              <a:rPr lang="tr-TR" dirty="0" smtClean="0"/>
              <a:t>Perakendeci gruplarının mallarının büyük bir kısmını veya tamamını satın almak için toptancılarla sözleşme yaptıkları bir dikey entegrasyon sistemidir.  Örneğin, İzmir’de süpermarketlerin </a:t>
            </a:r>
            <a:r>
              <a:rPr lang="tr-TR" dirty="0" err="1" smtClean="0"/>
              <a:t>Tansaş’a</a:t>
            </a:r>
            <a:r>
              <a:rPr lang="tr-TR" dirty="0" smtClean="0"/>
              <a:t> karşı oluşturduğu </a:t>
            </a:r>
            <a:r>
              <a:rPr lang="tr-TR" dirty="0" err="1" smtClean="0"/>
              <a:t>İzmar</a:t>
            </a:r>
            <a:r>
              <a:rPr lang="tr-TR" dirty="0" smtClean="0"/>
              <a:t>, İstanbul’da </a:t>
            </a:r>
            <a:r>
              <a:rPr lang="tr-TR" dirty="0" err="1" smtClean="0"/>
              <a:t>İsmar</a:t>
            </a:r>
            <a:r>
              <a:rPr lang="tr-TR" dirty="0" smtClean="0"/>
              <a:t> </a:t>
            </a:r>
            <a:r>
              <a:rPr lang="tr-TR" dirty="0" err="1" smtClean="0"/>
              <a:t>vb.birlikler</a:t>
            </a:r>
            <a:r>
              <a:rPr lang="tr-TR" dirty="0" smtClean="0"/>
              <a:t>.</a:t>
            </a:r>
            <a:endParaRPr lang="tr-TR" b="1" dirty="0" smtClean="0"/>
          </a:p>
          <a:p>
            <a:pPr algn="just"/>
            <a:r>
              <a:rPr lang="tr-TR" b="1" dirty="0" smtClean="0"/>
              <a:t>Tüketici kooperatifleri : </a:t>
            </a:r>
            <a:r>
              <a:rPr lang="tr-TR" dirty="0" smtClean="0"/>
              <a:t>Sahipliği nihai tüketiciye ait olan ve karşılıklı fayda elde etmek amacıyla faaliyet gösteren bir pazarlama kuruluşudur. Nihai tüketiciler kurdukları kooperatifler ile aracı kuruluşları atlamakta ve ihtiyaç duydukları malları daha ucuza alabilmektedirler. Askeri kantinler, polis kantinleri, devlet kuruluşlarının kurduğu kooperatifler (</a:t>
            </a:r>
            <a:r>
              <a:rPr lang="tr-TR" dirty="0" err="1" smtClean="0"/>
              <a:t>EğitKoop</a:t>
            </a:r>
            <a:r>
              <a:rPr lang="tr-TR" dirty="0" smtClean="0"/>
              <a:t>, Büyükçekmece imece tüketim kooperatifi birliği, </a:t>
            </a:r>
            <a:r>
              <a:rPr lang="tr-TR" dirty="0" err="1" smtClean="0"/>
              <a:t>Ss</a:t>
            </a:r>
            <a:r>
              <a:rPr lang="tr-TR" dirty="0" smtClean="0"/>
              <a:t>.Üniversiteliler  tüketim kooperatifi  vb.)</a:t>
            </a:r>
            <a:endParaRPr lang="tr-T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Örgütsel Yapı ve Uyguladıkları Yöntemlere Göre Sınıflandırma</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Klasik (geleneksel) perakendeciler: </a:t>
            </a:r>
            <a:r>
              <a:rPr lang="tr-TR" dirty="0" smtClean="0"/>
              <a:t>Bu sınıftaki işletmelerin çoğu sahibi, yöneticisi ve çalışanı aynı kişi olan işletmelerdir. Stokta fazla mal bulundurmadan raf devir hızı yüksek ürünleri küçük miktarlarda satışa sunarak kazanç elde ederler. Bakkallar, büfeler, kasaplar, manavlar vb. işletmeler örnek verilebilir.</a:t>
            </a:r>
            <a:endParaRPr lang="tr-TR" b="1" dirty="0" smtClean="0"/>
          </a:p>
          <a:p>
            <a:r>
              <a:rPr lang="tr-TR" b="1" dirty="0" smtClean="0"/>
              <a:t>Modern perakendeci mağazalar: </a:t>
            </a:r>
            <a:r>
              <a:rPr lang="tr-TR" dirty="0" smtClean="0"/>
              <a:t>Modern anlamda perakendecilik, mal yanında hizmeti de sunmayı gerektirmektedir. Ölçek ve işlevleri bakımından da modern perakendeciler farklılık yaratmışlardır. Genel de büyük ölçekli, teknolojiden yararlanan, çeşitli hizmet ve ayrıcalıklar yaşatan müşteri odaklı kuruluşlardır. Departmanlı mağazalar, süpermarketler, hipermarketler, zincir mağazalar ve alış veriş merkezleri örnek verilebilir.</a:t>
            </a:r>
            <a:endParaRPr lang="tr-T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Satış Yöntemlerine Göre Sınıflandırma</a:t>
            </a:r>
            <a:endParaRPr lang="tr-TR" dirty="0"/>
          </a:p>
        </p:txBody>
      </p:sp>
      <p:sp>
        <p:nvSpPr>
          <p:cNvPr id="3" name="2 İçerik Yer Tutucusu"/>
          <p:cNvSpPr>
            <a:spLocks noGrp="1"/>
          </p:cNvSpPr>
          <p:nvPr>
            <p:ph idx="1"/>
          </p:nvPr>
        </p:nvSpPr>
        <p:spPr>
          <a:xfrm>
            <a:off x="179512" y="1600200"/>
            <a:ext cx="8712968" cy="4525963"/>
          </a:xfrm>
        </p:spPr>
        <p:txBody>
          <a:bodyPr>
            <a:normAutofit fontScale="55000" lnSpcReduction="20000"/>
          </a:bodyPr>
          <a:lstStyle/>
          <a:p>
            <a:pPr algn="just"/>
            <a:r>
              <a:rPr lang="tr-TR" b="1" dirty="0" smtClean="0"/>
              <a:t>Geleneksel satış mağazaları: </a:t>
            </a:r>
            <a:r>
              <a:rPr lang="tr-TR" dirty="0" smtClean="0"/>
              <a:t>Mal ve hizmetlerin bir mağazada satışa sunulduğu perakendecilerdir.</a:t>
            </a:r>
            <a:endParaRPr lang="tr-TR" b="1" dirty="0" smtClean="0"/>
          </a:p>
          <a:p>
            <a:pPr algn="just"/>
            <a:r>
              <a:rPr lang="tr-TR" b="1" dirty="0" smtClean="0"/>
              <a:t>Gezici satıcılar: </a:t>
            </a:r>
            <a:r>
              <a:rPr lang="tr-TR" dirty="0" smtClean="0"/>
              <a:t>Mal ve hizmetleri bir taşıt vasıtasıyla tüketicinin ayağına kadar götürerek satış yapan perakendecilerdir. </a:t>
            </a:r>
            <a:endParaRPr lang="tr-TR" b="1" dirty="0" smtClean="0"/>
          </a:p>
          <a:p>
            <a:pPr algn="just"/>
            <a:r>
              <a:rPr lang="tr-TR" b="1" dirty="0" smtClean="0"/>
              <a:t>Posta yoluyla satış yapan perakendeciler: </a:t>
            </a:r>
            <a:r>
              <a:rPr lang="tr-TR" dirty="0" smtClean="0"/>
              <a:t>Malların tüketicilere posta, kurye, kargo vb. yoluyla gönderildiği perakendecilik türüdür. </a:t>
            </a:r>
            <a:endParaRPr lang="tr-TR" b="1" dirty="0" smtClean="0"/>
          </a:p>
          <a:p>
            <a:pPr algn="just"/>
            <a:r>
              <a:rPr lang="tr-TR" b="1" dirty="0" smtClean="0"/>
              <a:t>Otomatik makinelerle satış yapan perakendeciler: </a:t>
            </a:r>
            <a:r>
              <a:rPr lang="tr-TR" dirty="0" smtClean="0"/>
              <a:t>Büyük toplulukların bulunması muhtemel olan okul, hastane ve çeşitli devlet kuruluşlarında konan otomatik makinelerle satış yapan perakendecilerdir. Ödeme peşin yapılır ve mal hemen temin edilir.</a:t>
            </a:r>
            <a:endParaRPr lang="tr-TR" b="1" dirty="0" smtClean="0"/>
          </a:p>
          <a:p>
            <a:pPr algn="just"/>
            <a:r>
              <a:rPr lang="tr-TR" b="1" dirty="0" smtClean="0"/>
              <a:t>İndirimli satış mağazaları: </a:t>
            </a:r>
            <a:r>
              <a:rPr lang="tr-TR" dirty="0" smtClean="0"/>
              <a:t>Ulusal markalı ya da tanınmış yabancı markalı malların diğer mağazalara göre sürekli olarak daha düşük fiyatla satışının yapıldığı mağazalardır.</a:t>
            </a:r>
          </a:p>
          <a:p>
            <a:pPr algn="just"/>
            <a:r>
              <a:rPr lang="tr-TR" b="1" dirty="0" smtClean="0"/>
              <a:t>Online Satış : </a:t>
            </a:r>
            <a:r>
              <a:rPr lang="tr-TR" dirty="0" smtClean="0"/>
              <a:t>Tüketicilerin evlerindeki bilgisayar ve internet bağlantılarını kullanarak perakendecilerle iletişim kurabilir ve alış veriş yapabilirler. Örneğin, uçak bileti, otel rezervasyonu gibi hizmetlerden yararlanabilirler ya da  kitap, elektronik eşya, hediyelik eşya, çiçek vb. satın alabilirler.</a:t>
            </a:r>
            <a:endParaRPr lang="tr-T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852936"/>
            <a:ext cx="8229600" cy="1143000"/>
          </a:xfrm>
        </p:spPr>
        <p:txBody>
          <a:bodyPr/>
          <a:lstStyle/>
          <a:p>
            <a:r>
              <a:rPr lang="tr-TR" dirty="0" smtClean="0"/>
              <a:t>TEMEL KAVRAMLAR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Perakendecilerin Büyüklüğe Göre Sınıflandırılmasında Kullanılan Kriterler</a:t>
            </a:r>
            <a:endParaRPr lang="tr-TR" dirty="0"/>
          </a:p>
        </p:txBody>
      </p:sp>
      <p:sp>
        <p:nvSpPr>
          <p:cNvPr id="3" name="2 İçerik Yer Tutucusu"/>
          <p:cNvSpPr>
            <a:spLocks noGrp="1"/>
          </p:cNvSpPr>
          <p:nvPr>
            <p:ph idx="1"/>
          </p:nvPr>
        </p:nvSpPr>
        <p:spPr/>
        <p:txBody>
          <a:bodyPr/>
          <a:lstStyle/>
          <a:p>
            <a:pPr algn="just"/>
            <a:r>
              <a:rPr lang="tr-TR" dirty="0" smtClean="0"/>
              <a:t>Mağazanın satış alanı</a:t>
            </a:r>
          </a:p>
          <a:p>
            <a:pPr algn="just"/>
            <a:r>
              <a:rPr lang="tr-TR" dirty="0" smtClean="0"/>
              <a:t>Mağazadaki kat sayısı (süpermarket ve hipermarketler için)</a:t>
            </a:r>
          </a:p>
          <a:p>
            <a:pPr algn="just"/>
            <a:r>
              <a:rPr lang="tr-TR" dirty="0" smtClean="0"/>
              <a:t>Mağazada çalışan personel sayısı</a:t>
            </a:r>
          </a:p>
          <a:p>
            <a:pPr algn="just"/>
            <a:r>
              <a:rPr lang="tr-TR" dirty="0" smtClean="0"/>
              <a:t>Mağazanın yıllık satış cirosu</a:t>
            </a:r>
          </a:p>
          <a:p>
            <a:pPr algn="just"/>
            <a:r>
              <a:rPr lang="tr-TR" dirty="0" smtClean="0"/>
              <a:t>Mağazanın hukuki yapısı</a:t>
            </a:r>
          </a:p>
          <a:p>
            <a:pPr algn="just"/>
            <a:r>
              <a:rPr lang="tr-TR" dirty="0" smtClean="0"/>
              <a:t>Mağazanın kuruluş sermayesi</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Küçük Ölçekli Perakendecilerin Avantajları</a:t>
            </a:r>
            <a:endParaRPr lang="tr-TR" dirty="0"/>
          </a:p>
        </p:txBody>
      </p:sp>
      <p:sp>
        <p:nvSpPr>
          <p:cNvPr id="3" name="2 İçerik Yer Tutucusu"/>
          <p:cNvSpPr>
            <a:spLocks noGrp="1"/>
          </p:cNvSpPr>
          <p:nvPr>
            <p:ph idx="1"/>
          </p:nvPr>
        </p:nvSpPr>
        <p:spPr/>
        <p:txBody>
          <a:bodyPr/>
          <a:lstStyle/>
          <a:p>
            <a:pPr algn="just"/>
            <a:r>
              <a:rPr lang="tr-TR" dirty="0" smtClean="0"/>
              <a:t>Faaliyetlerinde serbestliğe ve iş hacimlerinde esnekliğe sahip olmaları</a:t>
            </a:r>
          </a:p>
          <a:p>
            <a:pPr algn="just"/>
            <a:r>
              <a:rPr lang="tr-TR" dirty="0" smtClean="0"/>
              <a:t>Değişen ekonomik ve sosyal çevre şartlarına uygun kararların alınması ve uygulanmasının daha hızlı olması</a:t>
            </a:r>
          </a:p>
          <a:p>
            <a:pPr algn="just"/>
            <a:r>
              <a:rPr lang="tr-TR" dirty="0" smtClean="0"/>
              <a:t>Müşteriler ile girişimci arasında doğrudan bir ilişki olması</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Küçük Ölçekli Perakendecilerin Dezavantajları</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Stok kontrolü, raflara yerleştirme, mağaza yerleşim düzeni, mal sergileme, vitrin düzenleme gibi konularda uzmanlaşma yoktur.</a:t>
            </a:r>
          </a:p>
          <a:p>
            <a:pPr algn="just"/>
            <a:r>
              <a:rPr lang="tr-TR" dirty="0" smtClean="0"/>
              <a:t>Satış hizmetleri itibariyle küçük perakendeciler belli bir standarda sahip değillerdir.</a:t>
            </a:r>
          </a:p>
          <a:p>
            <a:pPr algn="just"/>
            <a:r>
              <a:rPr lang="tr-TR" dirty="0" smtClean="0"/>
              <a:t>Her faaliyet işletme sahibi tarafından yürütülür. Bu nedenle profesyonel yönetim yoktur.</a:t>
            </a:r>
          </a:p>
          <a:p>
            <a:pPr algn="just"/>
            <a:r>
              <a:rPr lang="tr-TR" dirty="0" smtClean="0"/>
              <a:t> Kaynak piyasası olarak sadece toptancılara bağlı kalmak zorundadırlar</a:t>
            </a:r>
          </a:p>
          <a:p>
            <a:pPr algn="just"/>
            <a:r>
              <a:rPr lang="tr-TR" dirty="0" smtClean="0"/>
              <a:t>Finansal yetersizlik nedeniyle reklamlarını yapamazlar ya da sınırlı düzeyde reklam yapabilirler</a:t>
            </a:r>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Büyük Ölçekli Perakendecilerin Avantajları</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smtClean="0"/>
              <a:t>Sağlıklı bir iş bölümü vardır.</a:t>
            </a:r>
          </a:p>
          <a:p>
            <a:pPr algn="just"/>
            <a:r>
              <a:rPr lang="tr-TR" dirty="0" smtClean="0"/>
              <a:t>Genellikle profesyonel yöneticiler tarafından yönetilirler</a:t>
            </a:r>
          </a:p>
          <a:p>
            <a:pPr algn="just"/>
            <a:r>
              <a:rPr lang="tr-TR" dirty="0" smtClean="0"/>
              <a:t>Satın alma gücü açısından küçük işletmelere göre avantajlara sahiplerdir. Alım ıskontolarından daha fazla yararlanırlar</a:t>
            </a:r>
          </a:p>
          <a:p>
            <a:pPr algn="just"/>
            <a:r>
              <a:rPr lang="tr-TR" dirty="0" smtClean="0"/>
              <a:t>Doğrudan üreticiden satın alarak toptancı kârına da sahip olabilirler</a:t>
            </a:r>
          </a:p>
          <a:p>
            <a:pPr algn="just"/>
            <a:r>
              <a:rPr lang="tr-TR" dirty="0" smtClean="0"/>
              <a:t>Yüksek stok devir hızı nedeniyle düşük  kâr marjıyla çalışabilirler</a:t>
            </a:r>
          </a:p>
          <a:p>
            <a:pPr algn="just"/>
            <a:r>
              <a:rPr lang="tr-TR" dirty="0" smtClean="0"/>
              <a:t>Dikey ve yatay bütünleşme imkanları vardır.</a:t>
            </a:r>
          </a:p>
          <a:p>
            <a:pPr algn="just"/>
            <a:r>
              <a:rPr lang="tr-TR" dirty="0" smtClean="0"/>
              <a:t>Belirli bir alan içinde tüketiciye birçok çeşit mal arz ederek tüketicinin tercih imkanını arttırırlar</a:t>
            </a:r>
          </a:p>
          <a:p>
            <a:pPr algn="just"/>
            <a:r>
              <a:rPr lang="tr-TR" dirty="0" smtClean="0"/>
              <a:t>Sabit maliyetlerini daha çok mal birimine dağıtarak satış maliyetini düşürürler</a:t>
            </a:r>
          </a:p>
          <a:p>
            <a:pPr algn="just"/>
            <a:r>
              <a:rPr lang="tr-TR" dirty="0" smtClean="0"/>
              <a:t>Kendi reklamlarını yapabilme ve kendi markalarını kullanabilme imkanına sahip olurlar</a:t>
            </a:r>
          </a:p>
          <a:p>
            <a:pPr algn="just"/>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Büyük Ölçekli Perakendecilerin Dezavantajları</a:t>
            </a:r>
            <a:endParaRPr lang="tr-TR" dirty="0"/>
          </a:p>
        </p:txBody>
      </p:sp>
      <p:sp>
        <p:nvSpPr>
          <p:cNvPr id="3" name="2 İçerik Yer Tutucusu"/>
          <p:cNvSpPr>
            <a:spLocks noGrp="1"/>
          </p:cNvSpPr>
          <p:nvPr>
            <p:ph idx="1"/>
          </p:nvPr>
        </p:nvSpPr>
        <p:spPr>
          <a:xfrm>
            <a:off x="179512" y="1600200"/>
            <a:ext cx="8784976" cy="4525963"/>
          </a:xfrm>
        </p:spPr>
        <p:txBody>
          <a:bodyPr/>
          <a:lstStyle/>
          <a:p>
            <a:pPr algn="just"/>
            <a:r>
              <a:rPr lang="tr-TR" dirty="0" smtClean="0"/>
              <a:t>Kalifiye eleman bulmakta güçlük çekerler</a:t>
            </a:r>
          </a:p>
          <a:p>
            <a:pPr algn="just"/>
            <a:r>
              <a:rPr lang="tr-TR" dirty="0" smtClean="0"/>
              <a:t>Şehir merkezinde kurulan büyük perakendeciler yüksek kira ödemek zorunda kalabilirler</a:t>
            </a:r>
          </a:p>
          <a:p>
            <a:pPr algn="just"/>
            <a:r>
              <a:rPr lang="tr-TR" dirty="0" smtClean="0"/>
              <a:t>Şehir merkezinde kurulan büyük perakendeciler mağaza müşterileri için park yeri sorunuyla karşılaşırlar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Alış Veriş Merkezleri (AVM)</a:t>
            </a:r>
            <a:endParaRPr lang="tr-TR" dirty="0"/>
          </a:p>
        </p:txBody>
      </p:sp>
      <p:sp>
        <p:nvSpPr>
          <p:cNvPr id="3" name="2 İçerik Yer Tutucusu"/>
          <p:cNvSpPr>
            <a:spLocks noGrp="1"/>
          </p:cNvSpPr>
          <p:nvPr>
            <p:ph idx="1"/>
          </p:nvPr>
        </p:nvSpPr>
        <p:spPr/>
        <p:txBody>
          <a:bodyPr>
            <a:normAutofit fontScale="92500" lnSpcReduction="20000"/>
          </a:bodyPr>
          <a:lstStyle/>
          <a:p>
            <a:pPr marL="4763" indent="739775" algn="just">
              <a:buNone/>
            </a:pPr>
            <a:r>
              <a:rPr lang="tr-TR" dirty="0" smtClean="0"/>
              <a:t>Genellikle tek ve belirli bir plan altında bir araya getirilmiş çeşitli perakendeci mağazaların oluşturduğu bir gruptur. Marketler, giyim mağazaları, elektronik eşya mağazaları, kafeteryalar, restoranlar, kuaförler, pastaneler, sinemalar, çocuk oyun alanları vb. işletmelere ev sahipliği yaparlar. </a:t>
            </a:r>
            <a:r>
              <a:rPr lang="tr-TR" dirty="0" err="1" smtClean="0"/>
              <a:t>AVM’ler</a:t>
            </a:r>
            <a:r>
              <a:rPr lang="tr-TR" dirty="0" smtClean="0"/>
              <a:t> genellikle şehir dışına kuruldukları için otopark sorunları yoktur.</a:t>
            </a:r>
          </a:p>
          <a:p>
            <a:pPr marL="4763" indent="739775" algn="just">
              <a:buNone/>
            </a:pPr>
            <a:r>
              <a:rPr lang="tr-TR" dirty="0" err="1" smtClean="0"/>
              <a:t>Galeria</a:t>
            </a:r>
            <a:r>
              <a:rPr lang="tr-TR" dirty="0" smtClean="0"/>
              <a:t>, </a:t>
            </a:r>
            <a:r>
              <a:rPr lang="tr-TR" dirty="0" err="1" smtClean="0"/>
              <a:t>Akmerkez</a:t>
            </a:r>
            <a:r>
              <a:rPr lang="tr-TR" dirty="0" smtClean="0"/>
              <a:t>, </a:t>
            </a:r>
            <a:r>
              <a:rPr lang="tr-TR" dirty="0" err="1" smtClean="0"/>
              <a:t>Capitol</a:t>
            </a:r>
            <a:r>
              <a:rPr lang="tr-TR" dirty="0" smtClean="0"/>
              <a:t>, Forum Bornova, </a:t>
            </a:r>
            <a:r>
              <a:rPr lang="tr-TR" dirty="0" err="1" smtClean="0"/>
              <a:t>Carousel</a:t>
            </a:r>
            <a:r>
              <a:rPr lang="tr-TR" dirty="0" smtClean="0"/>
              <a:t>, Forum İstanbul, Forum Ankara, Forum Antalya, Bilkent </a:t>
            </a:r>
            <a:r>
              <a:rPr lang="tr-TR" dirty="0" err="1" smtClean="0"/>
              <a:t>Center</a:t>
            </a:r>
            <a:r>
              <a:rPr lang="tr-TR" dirty="0" smtClean="0"/>
              <a:t>, </a:t>
            </a:r>
            <a:r>
              <a:rPr lang="tr-TR" dirty="0" err="1" smtClean="0"/>
              <a:t>Atakule</a:t>
            </a:r>
            <a:r>
              <a:rPr lang="tr-TR" dirty="0" smtClean="0"/>
              <a:t> vb. örnek verilebilir.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Self Servis Satış</a:t>
            </a:r>
            <a:endParaRPr lang="tr-TR" dirty="0"/>
          </a:p>
        </p:txBody>
      </p:sp>
      <p:sp>
        <p:nvSpPr>
          <p:cNvPr id="3" name="2 İçerik Yer Tutucusu"/>
          <p:cNvSpPr>
            <a:spLocks noGrp="1"/>
          </p:cNvSpPr>
          <p:nvPr>
            <p:ph idx="1"/>
          </p:nvPr>
        </p:nvSpPr>
        <p:spPr/>
        <p:txBody>
          <a:bodyPr/>
          <a:lstStyle/>
          <a:p>
            <a:pPr marL="4763" indent="739775" algn="just">
              <a:buNone/>
            </a:pPr>
            <a:r>
              <a:rPr lang="tr-TR" dirty="0" smtClean="0"/>
              <a:t>Self servis, müşterinin satın alacağı malı raflardan, sergilerden kendisini seçmesi, satın aldığı malların bedelini ödemek üzere  çıkıştaki yazar kasaya taşıması ve aldıklarının bedelini topluca ödemesi, buradan da tüketeceği veya kullanacağı yere götürmesidir.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Self Servis Yönetiminin Avantajları</a:t>
            </a:r>
            <a:endParaRPr lang="tr-TR" dirty="0"/>
          </a:p>
        </p:txBody>
      </p:sp>
      <p:sp>
        <p:nvSpPr>
          <p:cNvPr id="3" name="2 İçerik Yer Tutucusu"/>
          <p:cNvSpPr>
            <a:spLocks noGrp="1"/>
          </p:cNvSpPr>
          <p:nvPr>
            <p:ph idx="1"/>
          </p:nvPr>
        </p:nvSpPr>
        <p:spPr>
          <a:xfrm>
            <a:off x="251520" y="1600200"/>
            <a:ext cx="8712968" cy="4525963"/>
          </a:xfrm>
        </p:spPr>
        <p:txBody>
          <a:bodyPr>
            <a:normAutofit fontScale="77500" lnSpcReduction="20000"/>
          </a:bodyPr>
          <a:lstStyle/>
          <a:p>
            <a:pPr algn="just"/>
            <a:r>
              <a:rPr lang="tr-TR" dirty="0" smtClean="0"/>
              <a:t>Müşteriye malı kolayca inceleyebilme ve tezgahtardan bağımsız olarak karar verebilme imkanı sağlar.</a:t>
            </a:r>
          </a:p>
          <a:p>
            <a:pPr algn="just"/>
            <a:r>
              <a:rPr lang="tr-TR" dirty="0" smtClean="0"/>
              <a:t>Daha az satış elemanı gerektirdiği için satış masrafları ve personel ile ilgili problemler azalır.</a:t>
            </a:r>
          </a:p>
          <a:p>
            <a:pPr algn="just"/>
            <a:r>
              <a:rPr lang="tr-TR" dirty="0" smtClean="0"/>
              <a:t>Müşterilerin en kısa zamanda en fazla yeri dolaşabilmelerini sağlayacak biçimde mağazanın düzenlenmesi, malların daha dikkat çekici ve bol miktarda sergilenmesi satışı arttırıcı rol oynar.</a:t>
            </a:r>
          </a:p>
          <a:p>
            <a:pPr algn="just"/>
            <a:r>
              <a:rPr lang="tr-TR" dirty="0" smtClean="0"/>
              <a:t>Çeşitli yollarla elde edilen tasarruflar sonucu, diğer mağazalardan daha düşük fiyatla satış yapabilme imkanı sağlar.</a:t>
            </a:r>
          </a:p>
          <a:p>
            <a:pPr algn="just"/>
            <a:r>
              <a:rPr lang="tr-TR" dirty="0" smtClean="0"/>
              <a:t>Müşteriler daha rahat bir ortamda alış veriş yapabildiklerinden, miktar ve çeşit olarak müşteri başına düşen satış daha fazladır.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Self Servis Yönetiminin Dezavantajları</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Daha fazla satış alanına ihtiyaç duyulur.</a:t>
            </a:r>
          </a:p>
          <a:p>
            <a:pPr algn="just"/>
            <a:r>
              <a:rPr lang="tr-TR" dirty="0" smtClean="0"/>
              <a:t>Bazı müşteriler, belirli bir malı arayıp bulmaktan ve bedelini ödemek üzere kasaya götürmekten hoşlanmazlar.</a:t>
            </a:r>
          </a:p>
          <a:p>
            <a:pPr algn="just"/>
            <a:r>
              <a:rPr lang="tr-TR" dirty="0" smtClean="0"/>
              <a:t>Satış hacminin artması, özellikle alış verişin yoğun olduğu zamanlarda, kasa önlerinde uzun kuyruklara ve kargaşaya neden olabilir.</a:t>
            </a:r>
          </a:p>
          <a:p>
            <a:pPr algn="just"/>
            <a:r>
              <a:rPr lang="tr-TR" dirty="0" smtClean="0"/>
              <a:t>Yüksek gelir grubuna hitap eden perakendeciler için uygun değildir.</a:t>
            </a:r>
          </a:p>
          <a:p>
            <a:pPr algn="just"/>
            <a:r>
              <a:rPr lang="tr-TR" dirty="0" smtClean="0"/>
              <a:t>Hırsızlık olayı daha yaygındır.</a:t>
            </a:r>
          </a:p>
          <a:p>
            <a:pPr algn="just"/>
            <a:r>
              <a:rPr lang="tr-TR" dirty="0" smtClean="0"/>
              <a:t>Satış elemanının bulunmadığı bir satış ortamında, müşterilerin, mağaza bağımlılığı kazanabilmesinde güçlükler söz konusudur. </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SÜPERMARKETLER</a:t>
            </a:r>
            <a:endParaRPr lang="tr-TR" dirty="0"/>
          </a:p>
        </p:txBody>
      </p:sp>
      <p:sp>
        <p:nvSpPr>
          <p:cNvPr id="3" name="2 İçerik Yer Tutucusu"/>
          <p:cNvSpPr>
            <a:spLocks noGrp="1"/>
          </p:cNvSpPr>
          <p:nvPr>
            <p:ph idx="1"/>
          </p:nvPr>
        </p:nvSpPr>
        <p:spPr/>
        <p:txBody>
          <a:bodyPr/>
          <a:lstStyle/>
          <a:p>
            <a:pPr marL="4763" indent="739775" algn="just">
              <a:buNone/>
            </a:pPr>
            <a:r>
              <a:rPr lang="tr-TR" dirty="0" smtClean="0"/>
              <a:t>Temel olarak gıda maddeleri ve sınırlı çeşitte gıda dışı mallar satan, en azından 400 m</a:t>
            </a:r>
            <a:r>
              <a:rPr lang="tr-TR" baseline="30000" dirty="0" smtClean="0"/>
              <a:t>2</a:t>
            </a:r>
            <a:r>
              <a:rPr lang="tr-TR" dirty="0" smtClean="0"/>
              <a:t> satış alanına sahip olması gereken, ağırlığını self servis yönetime göre satışların oluşturduğu büyük perakendeci mağazalardır.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Perakendecilik</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Pazarlama sürecinin en son aşaması olan </a:t>
            </a:r>
            <a:r>
              <a:rPr lang="tr-TR" b="1" dirty="0" smtClean="0"/>
              <a:t>perakendecilik</a:t>
            </a:r>
            <a:r>
              <a:rPr lang="tr-TR" dirty="0" smtClean="0"/>
              <a:t>, nihai tüketicinin kişisel ve ailevi ihtiyaçlarını karşılamak üzere tüketeceği ya da kullanacağı mal ve hizmetlerin satışına ilişkin faaliyetlerin bütününden meydana gelir</a:t>
            </a:r>
            <a:r>
              <a:rPr lang="tr-TR" baseline="30000" dirty="0" smtClean="0"/>
              <a:t>1</a:t>
            </a:r>
            <a:r>
              <a:rPr lang="tr-TR" dirty="0" smtClean="0"/>
              <a:t>.</a:t>
            </a:r>
          </a:p>
          <a:p>
            <a:pPr algn="just"/>
            <a:r>
              <a:rPr lang="tr-TR" b="1" dirty="0" smtClean="0"/>
              <a:t>Perakendecilik</a:t>
            </a:r>
            <a:r>
              <a:rPr lang="tr-TR" dirty="0" smtClean="0"/>
              <a:t> mal ve hizmetlerin doğrudan doğruya nihai tüketiciye pazarlanması ile ilgili faaliyetler bütünüdür</a:t>
            </a:r>
            <a:r>
              <a:rPr lang="tr-TR" baseline="30000" dirty="0" smtClean="0"/>
              <a:t>2</a:t>
            </a:r>
            <a:r>
              <a:rPr lang="tr-TR" dirty="0" smtClean="0"/>
              <a:t>.</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Süpermarketlerin Temel Özellikleri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Süper marketler, temel olarak bakkaliye, kuru gıda, yaş meyve ve sebze, et ve et ürünleri, süt ve süt ürünleri gibi gıda ürünleri ek olarak ta mutfak ve banyo malzemeleri, kozmetikler, oyuncak, hediyelik eşya, tuhafiye vb. gıda dışı ürünler satarlar. </a:t>
            </a:r>
          </a:p>
          <a:p>
            <a:r>
              <a:rPr lang="tr-TR" dirty="0" smtClean="0"/>
              <a:t>Her grup ürün ayrı reyonlarda çok çeşitli ve çok sayıda satışa sunulur.</a:t>
            </a:r>
          </a:p>
          <a:p>
            <a:r>
              <a:rPr lang="tr-TR" dirty="0" smtClean="0"/>
              <a:t>Genellikle bütün reyonlarda self servis yöntemi uygulanır.</a:t>
            </a:r>
          </a:p>
          <a:p>
            <a:r>
              <a:rPr lang="tr-TR" dirty="0" smtClean="0"/>
              <a:t>Süpermarketlerde satışlar peşindir. Kredili satış uygulaması sınırlıdır. </a:t>
            </a:r>
          </a:p>
          <a:p>
            <a:r>
              <a:rPr lang="tr-TR" dirty="0" smtClean="0"/>
              <a:t>Süpermarketler genellikle tek katlı olup, uyguladıkları satış yöntemi nedeniyle geniş bir satış alanına sahiptir.</a:t>
            </a:r>
          </a:p>
          <a:p>
            <a:r>
              <a:rPr lang="tr-TR" dirty="0" smtClean="0"/>
              <a:t>Mağaza müşterileri için otopark imkanı vardır.</a:t>
            </a:r>
          </a:p>
          <a:p>
            <a:r>
              <a:rPr lang="tr-TR" dirty="0" smtClean="0"/>
              <a:t>Bu tür perakendeci mağazalar mümkün olduğu ölçüde üreticiden yararlanarak aracısız satın almalarda bulunur.</a:t>
            </a:r>
          </a:p>
          <a:p>
            <a:r>
              <a:rPr lang="tr-TR" dirty="0" smtClean="0"/>
              <a:t>Büyük süpermarket zincirleri bazı ürünlerin üretimini kendileri yaparlar ve kendi markalarını taşıyan ürünleri de satarlar.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Süpermarketlerin Sahip Olduğu Avantajlar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Müşteri başına büyük hacimde satış yapıldığından, işlem başına satış gideri düşük olmaktadır.</a:t>
            </a:r>
          </a:p>
          <a:p>
            <a:r>
              <a:rPr lang="tr-TR" dirty="0" smtClean="0"/>
              <a:t>Daha geniş bir pazara hitap ettiklerinden mağaza ve mal birimleri başına düşen promosyon giderleri daha düşük olmaktadır.</a:t>
            </a:r>
          </a:p>
          <a:p>
            <a:r>
              <a:rPr lang="tr-TR" dirty="0" smtClean="0"/>
              <a:t>Üreticiler arası rekabet nedeniyle, malların mağaza raflarına kadar yerleştirilmesi de mağaza giderlerini azaltmaktadır.</a:t>
            </a:r>
          </a:p>
          <a:p>
            <a:r>
              <a:rPr lang="tr-TR" dirty="0" smtClean="0"/>
              <a:t>Modern soğutma, saklama, ön ambalajlama, kontrol, planlı siparişler, hızlı teslim alma gibi araç ve yöntemlerle gıda dağıtımındaki fireler önemli oranlarda azaltılmıştır.</a:t>
            </a:r>
          </a:p>
          <a:p>
            <a:r>
              <a:rPr lang="tr-TR" dirty="0" smtClean="0"/>
              <a:t>Büyük süpermarketlerin banka ve diğer kamu kurumlarından uygun faizle kredi bulma imkanları vardır.</a:t>
            </a:r>
          </a:p>
          <a:p>
            <a:r>
              <a:rPr lang="tr-TR" dirty="0" smtClean="0"/>
              <a:t>İşçilik, ambalajlama, fire </a:t>
            </a:r>
            <a:r>
              <a:rPr lang="tr-TR" smtClean="0"/>
              <a:t>tasarrufları mümkündür.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Süpermarketlerin Tüketicilere Yararları</a:t>
            </a:r>
            <a:endParaRPr lang="tr-TR" dirty="0"/>
          </a:p>
        </p:txBody>
      </p:sp>
      <p:sp>
        <p:nvSpPr>
          <p:cNvPr id="3" name="2 İçerik Yer Tutucusu"/>
          <p:cNvSpPr>
            <a:spLocks noGrp="1"/>
          </p:cNvSpPr>
          <p:nvPr>
            <p:ph idx="1"/>
          </p:nvPr>
        </p:nvSpPr>
        <p:spPr/>
        <p:txBody>
          <a:bodyPr/>
          <a:lstStyle/>
          <a:p>
            <a:r>
              <a:rPr lang="tr-TR" dirty="0" smtClean="0"/>
              <a:t>Tek çatı altında alış veriş imkanı</a:t>
            </a:r>
          </a:p>
          <a:p>
            <a:r>
              <a:rPr lang="tr-TR" dirty="0" smtClean="0"/>
              <a:t>Düşük fiyatla alış veriş imkanı</a:t>
            </a:r>
          </a:p>
          <a:p>
            <a:r>
              <a:rPr lang="tr-TR" dirty="0" smtClean="0"/>
              <a:t>Zaman ve enerji tasarrufu</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Süpermarketlerin Üreticilere Faydaları</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Üreticilerin satış giderlerini azaltırlar.</a:t>
            </a:r>
          </a:p>
          <a:p>
            <a:r>
              <a:rPr lang="tr-TR" dirty="0" smtClean="0"/>
              <a:t>Üretim faaliyetlerinde süreklilik sağlayarak üretim maliyetlerinde tasarruf sağlarlar.</a:t>
            </a:r>
          </a:p>
          <a:p>
            <a:r>
              <a:rPr lang="tr-TR" dirty="0" smtClean="0"/>
              <a:t>Anlaşmaya dayalı üretim yaptıkları için stok riskleri azalır.</a:t>
            </a:r>
          </a:p>
          <a:p>
            <a:r>
              <a:rPr lang="tr-TR" dirty="0" smtClean="0"/>
              <a:t>Yeni ürünlerin pazarda tutundurulmasında kolaylık sağlarlar.</a:t>
            </a:r>
          </a:p>
          <a:p>
            <a:r>
              <a:rPr lang="tr-TR" dirty="0" smtClean="0"/>
              <a:t>Taraflar arasındaki işbirliği ve güven, değişim risklerini azaltır.</a:t>
            </a:r>
          </a:p>
          <a:p>
            <a:r>
              <a:rPr lang="tr-TR" dirty="0" smtClean="0"/>
              <a:t>Oluşturulan geniş veritabanı bankası ile tüketicilerin istek ve ihtiyaçları hakkında sağlıklı bilgilerin üreticilere aktarılması sağlanır.</a:t>
            </a:r>
          </a:p>
          <a:p>
            <a:r>
              <a:rPr lang="tr-TR" dirty="0" smtClean="0"/>
              <a:t>Süpermarketler, düşük fiyatla satış yaptıkları için toplam talebi etkilerler.</a:t>
            </a:r>
          </a:p>
          <a:p>
            <a:r>
              <a:rPr lang="tr-TR" dirty="0" smtClean="0"/>
              <a:t>Süpermarketler, ödemeleri düzenli ve kısa vadeli yaptıkları için bir yerde üreticiyi de finanse ederek sermaye gereksinimlerini azaltırlar.</a:t>
            </a:r>
          </a:p>
          <a:p>
            <a:r>
              <a:rPr lang="tr-TR" dirty="0" smtClean="0"/>
              <a:t>Merkezi ve doğrudan alımlar yoluyla fiziksel dağıtım maliyetlerini azaltırlar.</a:t>
            </a:r>
          </a:p>
          <a:p>
            <a:r>
              <a:rPr lang="tr-TR" dirty="0" smtClean="0"/>
              <a:t>Ürünlerin çeşitlendirilmesi ve üretim miktarlarının arttırılması yönünde </a:t>
            </a:r>
            <a:r>
              <a:rPr lang="tr-TR" smtClean="0"/>
              <a:t>üreticiyi teşvik ederler.</a:t>
            </a:r>
            <a:endParaRPr lang="tr-TR" dirty="0" smtClean="0"/>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Hipermarketler</a:t>
            </a:r>
            <a:endParaRPr lang="tr-TR" dirty="0"/>
          </a:p>
        </p:txBody>
      </p:sp>
      <p:sp>
        <p:nvSpPr>
          <p:cNvPr id="3" name="2 İçerik Yer Tutucusu"/>
          <p:cNvSpPr>
            <a:spLocks noGrp="1"/>
          </p:cNvSpPr>
          <p:nvPr>
            <p:ph idx="1"/>
          </p:nvPr>
        </p:nvSpPr>
        <p:spPr/>
        <p:txBody>
          <a:bodyPr/>
          <a:lstStyle/>
          <a:p>
            <a:pPr marL="4763" indent="739775">
              <a:buNone/>
            </a:pPr>
            <a:r>
              <a:rPr lang="tr-TR" dirty="0" smtClean="0"/>
              <a:t>Hipermarketler, esas olarak self servis yöntemine göre çalışan, çok çeşitli gıda ve gıda dışı mamulleri düşük fiyatlarla satan, en az 2.500 m</a:t>
            </a:r>
            <a:r>
              <a:rPr lang="tr-TR" baseline="30000" dirty="0" smtClean="0"/>
              <a:t>2</a:t>
            </a:r>
            <a:r>
              <a:rPr lang="tr-TR" dirty="0" smtClean="0"/>
              <a:t>’lik satış alanı ve ayrıca geniş otopark alanı olan bölümlü mağazalardır.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Süperetler</a:t>
            </a:r>
            <a:r>
              <a:rPr lang="tr-TR" dirty="0" smtClean="0"/>
              <a:t> (Kolayda Mağazalar)</a:t>
            </a:r>
            <a:endParaRPr lang="tr-TR" dirty="0"/>
          </a:p>
        </p:txBody>
      </p:sp>
      <p:sp>
        <p:nvSpPr>
          <p:cNvPr id="3" name="2 İçerik Yer Tutucusu"/>
          <p:cNvSpPr>
            <a:spLocks noGrp="1"/>
          </p:cNvSpPr>
          <p:nvPr>
            <p:ph idx="1"/>
          </p:nvPr>
        </p:nvSpPr>
        <p:spPr/>
        <p:txBody>
          <a:bodyPr>
            <a:normAutofit lnSpcReduction="10000"/>
          </a:bodyPr>
          <a:lstStyle/>
          <a:p>
            <a:pPr marL="4763" indent="739775">
              <a:buNone/>
            </a:pPr>
            <a:r>
              <a:rPr lang="tr-TR" dirty="0" smtClean="0"/>
              <a:t>Aslında küçük süpermarketlerdir. Büyük süpermarketlere alternatif olarak hızla gelişmişlerdir. </a:t>
            </a:r>
          </a:p>
          <a:p>
            <a:pPr marL="4763" indent="739775">
              <a:buNone/>
            </a:pPr>
            <a:r>
              <a:rPr lang="tr-TR" dirty="0" smtClean="0"/>
              <a:t>Stok devir hızları ve kâr marjları yüksek olan tüketim ürünlerini bulundururlar. </a:t>
            </a:r>
          </a:p>
          <a:p>
            <a:pPr marL="4763" indent="739775">
              <a:buNone/>
            </a:pPr>
            <a:r>
              <a:rPr lang="tr-TR" dirty="0" smtClean="0"/>
              <a:t>Tüketiciye yakın konumlarda kurulurlar ve uzun çalışma saatleriyle hizmet verirler. Böylece tüketiciye hem yer hem de zaman faydası sağlarlar.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 Satış Kavramı</a:t>
            </a:r>
            <a:endParaRPr lang="tr-TR" dirty="0"/>
          </a:p>
        </p:txBody>
      </p:sp>
      <p:sp>
        <p:nvSpPr>
          <p:cNvPr id="3" name="2 İçerik Yer Tutucusu"/>
          <p:cNvSpPr>
            <a:spLocks noGrp="1"/>
          </p:cNvSpPr>
          <p:nvPr>
            <p:ph idx="1"/>
          </p:nvPr>
        </p:nvSpPr>
        <p:spPr/>
        <p:txBody>
          <a:bodyPr/>
          <a:lstStyle/>
          <a:p>
            <a:pPr marL="1588" indent="735013" algn="just">
              <a:buNone/>
            </a:pPr>
            <a:r>
              <a:rPr lang="tr-TR" dirty="0" smtClean="0"/>
              <a:t>Perakendeci tarafından bir mal veya hizmet nihai tüketim veya kullanım için satılmışsa, yapılan bu satışa </a:t>
            </a:r>
            <a:r>
              <a:rPr lang="tr-TR" b="1" dirty="0" smtClean="0"/>
              <a:t>perakende satış </a:t>
            </a:r>
            <a:r>
              <a:rPr lang="tr-TR" dirty="0" smtClean="0"/>
              <a:t>denir.</a:t>
            </a: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 Satış ile Endüstriyel Satış Arasındaki Farklar</a:t>
            </a:r>
            <a:r>
              <a:rPr lang="tr-TR" baseline="30000" dirty="0" smtClean="0"/>
              <a:t>7</a:t>
            </a:r>
            <a:endParaRPr lang="tr-TR" dirty="0"/>
          </a:p>
        </p:txBody>
      </p:sp>
      <p:sp>
        <p:nvSpPr>
          <p:cNvPr id="3" name="2 İçerik Yer Tutucusu"/>
          <p:cNvSpPr>
            <a:spLocks noGrp="1"/>
          </p:cNvSpPr>
          <p:nvPr>
            <p:ph idx="1"/>
          </p:nvPr>
        </p:nvSpPr>
        <p:spPr>
          <a:xfrm>
            <a:off x="251520" y="1600200"/>
            <a:ext cx="8640960" cy="5069160"/>
          </a:xfrm>
        </p:spPr>
        <p:txBody>
          <a:bodyPr>
            <a:normAutofit fontScale="70000" lnSpcReduction="20000"/>
          </a:bodyPr>
          <a:lstStyle/>
          <a:p>
            <a:r>
              <a:rPr lang="tr-TR" dirty="0" smtClean="0"/>
              <a:t>Perakende satışta, genellikle potansiyel alıcılar mağazaya gelir. Oysa, endüstriyel satışta, satıcı alıcıları dolaşır.</a:t>
            </a:r>
          </a:p>
          <a:p>
            <a:r>
              <a:rPr lang="tr-TR" dirty="0" smtClean="0"/>
              <a:t>Perakende satışın en belirgin özelliği, malların küçük birimler halinde satılmasıdır.</a:t>
            </a:r>
          </a:p>
          <a:p>
            <a:r>
              <a:rPr lang="tr-TR" dirty="0" smtClean="0"/>
              <a:t>Nihai tüketiciler, endüstriyel satıcıların ziyaret ettikleri alıcılar kadar iyi bilgilendirilmemişlerdir.</a:t>
            </a:r>
          </a:p>
          <a:p>
            <a:r>
              <a:rPr lang="tr-TR" dirty="0" smtClean="0"/>
              <a:t>Nihai tüketiciler satın almada daha duygusaldır, endüstriyel alıcılar ise daha rasyoneldir.</a:t>
            </a:r>
          </a:p>
          <a:p>
            <a:r>
              <a:rPr lang="tr-TR" dirty="0" smtClean="0"/>
              <a:t>Perakendeciler endüstriyel satıcılara göre birbirinden çok farklı birçok ürünü satmakla sorumludurlar. Endüstriyel satıcılar sadece birkaç ürünü satmakla sorumludurlar.</a:t>
            </a:r>
          </a:p>
          <a:p>
            <a:r>
              <a:rPr lang="tr-TR" dirty="0" smtClean="0"/>
              <a:t>Perakendecilerin, endüstriyel satıcıya göre alıcılarının sayısı çok daha fazladır.</a:t>
            </a:r>
          </a:p>
          <a:p>
            <a:r>
              <a:rPr lang="tr-TR" dirty="0" smtClean="0"/>
              <a:t>Perakendeciler, henüz endüstriyel satıcılar gibi neyi, ne zaman, kime satacağı gibi konularda geniş bir seçim hakkına sahip değildir.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Perakendeci</a:t>
            </a:r>
            <a:endParaRPr lang="tr-TR" dirty="0"/>
          </a:p>
        </p:txBody>
      </p:sp>
      <p:sp>
        <p:nvSpPr>
          <p:cNvPr id="3" name="2 İçerik Yer Tutucusu"/>
          <p:cNvSpPr>
            <a:spLocks noGrp="1"/>
          </p:cNvSpPr>
          <p:nvPr>
            <p:ph idx="1"/>
          </p:nvPr>
        </p:nvSpPr>
        <p:spPr/>
        <p:txBody>
          <a:bodyPr>
            <a:normAutofit fontScale="92500" lnSpcReduction="10000"/>
          </a:bodyPr>
          <a:lstStyle/>
          <a:p>
            <a:pPr marL="1588" indent="735013" algn="just">
              <a:buNone/>
            </a:pPr>
            <a:r>
              <a:rPr lang="tr-TR" dirty="0" smtClean="0"/>
              <a:t>İşletme ihtiyaçlarının değil, şahsi ve ailevi ihtiyaçların karşılanması amacıyla direkt olarak tüketiciye mal ve hizmet satışları yapan kişi veya kuruluşlara </a:t>
            </a:r>
            <a:r>
              <a:rPr lang="tr-TR" b="1" dirty="0" smtClean="0"/>
              <a:t>perakendeci</a:t>
            </a:r>
            <a:r>
              <a:rPr lang="tr-TR" dirty="0" smtClean="0"/>
              <a:t> denir. </a:t>
            </a:r>
          </a:p>
          <a:p>
            <a:pPr marL="1588" indent="735013" algn="just">
              <a:buNone/>
            </a:pPr>
            <a:r>
              <a:rPr lang="tr-TR" dirty="0" smtClean="0"/>
              <a:t>Üretici ve toptancılar da perakende satışlar yaptığına göre bunları perakendeciden ayıracak kriter nedir? Bir işletme, satışlarının % 50’sinden fazlasını perakende yapıyorsa, bu işletmeye perakendeci işletme ve satışlarına da perakende satış demek mümkündür </a:t>
            </a:r>
            <a:r>
              <a:rPr lang="tr-TR" baseline="30000" dirty="0" smtClean="0"/>
              <a:t>12</a:t>
            </a: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Perakendecilerin Temel Görev ve Sorumlulukları</a:t>
            </a:r>
            <a:endParaRPr lang="tr-TR" dirty="0"/>
          </a:p>
        </p:txBody>
      </p:sp>
      <p:sp>
        <p:nvSpPr>
          <p:cNvPr id="3" name="2 İçerik Yer Tutucusu"/>
          <p:cNvSpPr>
            <a:spLocks noGrp="1"/>
          </p:cNvSpPr>
          <p:nvPr>
            <p:ph idx="1"/>
          </p:nvPr>
        </p:nvSpPr>
        <p:spPr/>
        <p:txBody>
          <a:bodyPr/>
          <a:lstStyle/>
          <a:p>
            <a:r>
              <a:rPr lang="tr-TR" dirty="0" smtClean="0"/>
              <a:t>Uygun Ürünün</a:t>
            </a:r>
          </a:p>
          <a:p>
            <a:r>
              <a:rPr lang="tr-TR" dirty="0" smtClean="0"/>
              <a:t>Uygun Zamanda</a:t>
            </a:r>
          </a:p>
          <a:p>
            <a:r>
              <a:rPr lang="tr-TR" dirty="0" smtClean="0"/>
              <a:t>Uygun Yerde</a:t>
            </a:r>
          </a:p>
          <a:p>
            <a:r>
              <a:rPr lang="tr-TR" dirty="0" smtClean="0"/>
              <a:t>Uygun Miktarda ve</a:t>
            </a:r>
          </a:p>
          <a:p>
            <a:r>
              <a:rPr lang="tr-TR" dirty="0" smtClean="0"/>
              <a:t>Uygun Fiyata Sağlamasıdır.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Perakendeciliğe Girişin Kolay Olmasından Doğan Sonuçlar</a:t>
            </a:r>
            <a:r>
              <a:rPr lang="tr-TR" baseline="30000" dirty="0" smtClean="0"/>
              <a:t>9</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Sermaye gücü az olan birçok kişiye iş imkanı sağlar.</a:t>
            </a:r>
          </a:p>
          <a:p>
            <a:r>
              <a:rPr lang="tr-TR" dirty="0" smtClean="0"/>
              <a:t>Birçok kişinin perakendecilik sahasında faaliyet göstermesine yol açar. Bu da yoğun bir rekabet oluşması sonucunu ortaya çıkarır. </a:t>
            </a:r>
          </a:p>
          <a:p>
            <a:r>
              <a:rPr lang="tr-TR" dirty="0" smtClean="0"/>
              <a:t>Yoğun rekabet ortamı, bu alanda gelişmeler ve yeniliklerin ortaya çıkmasını sağlar.</a:t>
            </a:r>
          </a:p>
          <a:p>
            <a:r>
              <a:rPr lang="tr-TR" dirty="0" smtClean="0"/>
              <a:t>Rekabetin fazla oluşu bu alanda yönetim ve finansman açısından yetersiz olanları piyasadan çekilmeye zorlar.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784976" cy="1143000"/>
          </a:xfrm>
        </p:spPr>
        <p:txBody>
          <a:bodyPr>
            <a:noAutofit/>
          </a:bodyPr>
          <a:lstStyle/>
          <a:p>
            <a:r>
              <a:rPr lang="tr-TR" sz="3600" dirty="0" smtClean="0"/>
              <a:t>Yoğun Rekabet Ortamında Perakendecileri Başarılı Olmak İçin Sağlaması Gereken Koşullar</a:t>
            </a:r>
            <a:endParaRPr lang="tr-TR" sz="3600" dirty="0"/>
          </a:p>
        </p:txBody>
      </p:sp>
      <p:sp>
        <p:nvSpPr>
          <p:cNvPr id="3" name="2 İçerik Yer Tutucusu"/>
          <p:cNvSpPr>
            <a:spLocks noGrp="1"/>
          </p:cNvSpPr>
          <p:nvPr>
            <p:ph idx="1"/>
          </p:nvPr>
        </p:nvSpPr>
        <p:spPr>
          <a:xfrm>
            <a:off x="251520" y="1600200"/>
            <a:ext cx="8640960" cy="4925144"/>
          </a:xfrm>
        </p:spPr>
        <p:txBody>
          <a:bodyPr>
            <a:normAutofit fontScale="92500" lnSpcReduction="10000"/>
          </a:bodyPr>
          <a:lstStyle/>
          <a:p>
            <a:r>
              <a:rPr lang="tr-TR" dirty="0" smtClean="0"/>
              <a:t>Uygun bir kuruluş yeri seçimi</a:t>
            </a:r>
          </a:p>
          <a:p>
            <a:r>
              <a:rPr lang="tr-TR" dirty="0" smtClean="0"/>
              <a:t>Uygun bir mağaza düzenlemesi</a:t>
            </a:r>
          </a:p>
          <a:p>
            <a:r>
              <a:rPr lang="tr-TR" dirty="0" smtClean="0"/>
              <a:t>Tüketicinin istediği mal çeşitlerini bulundurması</a:t>
            </a:r>
          </a:p>
          <a:p>
            <a:r>
              <a:rPr lang="tr-TR" dirty="0" smtClean="0"/>
              <a:t>Sunulan malların kaliteli olması</a:t>
            </a:r>
          </a:p>
          <a:p>
            <a:r>
              <a:rPr lang="tr-TR" dirty="0" smtClean="0"/>
              <a:t>Fiyat ve ödeme koşullarının uygun olması ve ödeme şekillerinde kolaylıklar sağlanması</a:t>
            </a:r>
          </a:p>
          <a:p>
            <a:r>
              <a:rPr lang="tr-TR" dirty="0" smtClean="0"/>
              <a:t>Sunulan hizmetlerin kaliteli olması</a:t>
            </a:r>
          </a:p>
          <a:p>
            <a:r>
              <a:rPr lang="tr-TR" dirty="0" smtClean="0"/>
              <a:t>Satış elemanlarının tecrübeli ve kalifiye olması </a:t>
            </a:r>
          </a:p>
          <a:p>
            <a:r>
              <a:rPr lang="tr-TR" dirty="0" smtClean="0"/>
              <a:t>Satış elemanlarının müşterilerle uygun şekilde iletişim kurması</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TotalTime>
  <Words>2319</Words>
  <Application>Microsoft Office PowerPoint</Application>
  <PresentationFormat>Ekran Gösterisi (4:3)</PresentationFormat>
  <Paragraphs>242</Paragraphs>
  <Slides>35</Slides>
  <Notes>1</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Ofis Teması</vt:lpstr>
      <vt:lpstr>PERAKENDECİLİK </vt:lpstr>
      <vt:lpstr>TEMEL KAVRAMLAR</vt:lpstr>
      <vt:lpstr>Perakendecilik</vt:lpstr>
      <vt:lpstr>Perakende Satış Kavramı</vt:lpstr>
      <vt:lpstr>Perakende Satış ile Endüstriyel Satış Arasındaki Farklar7</vt:lpstr>
      <vt:lpstr>Perakendeci</vt:lpstr>
      <vt:lpstr>Perakendecilerin Temel Görev ve Sorumlulukları</vt:lpstr>
      <vt:lpstr>Perakendeciliğe Girişin Kolay Olmasından Doğan Sonuçlar9</vt:lpstr>
      <vt:lpstr>Yoğun Rekabet Ortamında Perakendecileri Başarılı Olmak İçin Sağlaması Gereken Koşullar</vt:lpstr>
      <vt:lpstr>Dağıtım Kanallarında Perakendeci Kurumların Yeri ve Önemi</vt:lpstr>
      <vt:lpstr>Perakendeciliğin Tarihi Gelişimi</vt:lpstr>
      <vt:lpstr>Türkiye’de Perakendeciliğin Gelişimi</vt:lpstr>
      <vt:lpstr>Slayt 13</vt:lpstr>
      <vt:lpstr>Perakendecilerin Sınıflandırılması</vt:lpstr>
      <vt:lpstr>Büyüklük Esasına Göre Sınıflandırma</vt:lpstr>
      <vt:lpstr>Satılan Mal Türüne Göre Sınıflandırma</vt:lpstr>
      <vt:lpstr>Mülkiyet Durumuna Göre Sınıflandırma</vt:lpstr>
      <vt:lpstr>Örgütsel Yapı ve Uyguladıkları Yöntemlere Göre Sınıflandırma</vt:lpstr>
      <vt:lpstr>Satış Yöntemlerine Göre Sınıflandırma</vt:lpstr>
      <vt:lpstr>Perakendecilerin Büyüklüğe Göre Sınıflandırılmasında Kullanılan Kriterler</vt:lpstr>
      <vt:lpstr>Küçük Ölçekli Perakendecilerin Avantajları</vt:lpstr>
      <vt:lpstr>Küçük Ölçekli Perakendecilerin Dezavantajları</vt:lpstr>
      <vt:lpstr>Büyük Ölçekli Perakendecilerin Avantajları</vt:lpstr>
      <vt:lpstr>Büyük Ölçekli Perakendecilerin Dezavantajları</vt:lpstr>
      <vt:lpstr>Alış Veriş Merkezleri (AVM)</vt:lpstr>
      <vt:lpstr>Self Servis Satış</vt:lpstr>
      <vt:lpstr>Self Servis Yönetiminin Avantajları</vt:lpstr>
      <vt:lpstr>Self Servis Yönetiminin Dezavantajları</vt:lpstr>
      <vt:lpstr>SÜPERMARKETLER</vt:lpstr>
      <vt:lpstr>Süpermarketlerin Temel Özellikleri</vt:lpstr>
      <vt:lpstr>Süpermarketlerin Sahip Olduğu Avantajlar</vt:lpstr>
      <vt:lpstr>Süpermarketlerin Tüketicilere Yararları</vt:lpstr>
      <vt:lpstr>Süpermarketlerin Üreticilere Faydaları</vt:lpstr>
      <vt:lpstr>Hipermarketler</vt:lpstr>
      <vt:lpstr>Süperetler (Kolayda Mağazalar)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PERAKENDECİLİK </dc:title>
  <dc:creator>casper</dc:creator>
  <cp:lastModifiedBy>casper</cp:lastModifiedBy>
  <cp:revision>404</cp:revision>
  <dcterms:created xsi:type="dcterms:W3CDTF">2011-02-19T16:01:59Z</dcterms:created>
  <dcterms:modified xsi:type="dcterms:W3CDTF">2013-03-12T11:16:51Z</dcterms:modified>
</cp:coreProperties>
</file>