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7" r:id="rId2"/>
    <p:sldId id="258" r:id="rId3"/>
    <p:sldId id="282" r:id="rId4"/>
    <p:sldId id="283" r:id="rId5"/>
    <p:sldId id="259" r:id="rId6"/>
    <p:sldId id="278" r:id="rId7"/>
    <p:sldId id="260" r:id="rId8"/>
    <p:sldId id="261" r:id="rId9"/>
    <p:sldId id="280" r:id="rId10"/>
    <p:sldId id="262" r:id="rId11"/>
    <p:sldId id="279" r:id="rId12"/>
    <p:sldId id="284" r:id="rId13"/>
    <p:sldId id="263" r:id="rId14"/>
    <p:sldId id="264" r:id="rId15"/>
    <p:sldId id="285" r:id="rId16"/>
    <p:sldId id="281" r:id="rId17"/>
    <p:sldId id="265" r:id="rId18"/>
    <p:sldId id="286" r:id="rId19"/>
    <p:sldId id="287" r:id="rId20"/>
    <p:sldId id="266" r:id="rId21"/>
    <p:sldId id="288" r:id="rId22"/>
    <p:sldId id="267" r:id="rId23"/>
    <p:sldId id="268" r:id="rId24"/>
    <p:sldId id="269" r:id="rId25"/>
    <p:sldId id="270" r:id="rId26"/>
    <p:sldId id="271" r:id="rId27"/>
    <p:sldId id="272" r:id="rId28"/>
    <p:sldId id="273" r:id="rId29"/>
    <p:sldId id="274" r:id="rId30"/>
    <p:sldId id="275" r:id="rId31"/>
    <p:sldId id="276" r:id="rId32"/>
    <p:sldId id="277" r:id="rId3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8"/>
    <p:restoredTop sz="93677"/>
  </p:normalViewPr>
  <p:slideViewPr>
    <p:cSldViewPr snapToGrid="0" snapToObjects="1">
      <p:cViewPr>
        <p:scale>
          <a:sx n="81" d="100"/>
          <a:sy n="81" d="100"/>
        </p:scale>
        <p:origin x="-270"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9BE60E-2388-4E99-AD29-8AE2B714359C}" type="doc">
      <dgm:prSet loTypeId="urn:microsoft.com/office/officeart/2005/8/layout/vList6" loCatId="process" qsTypeId="urn:microsoft.com/office/officeart/2005/8/quickstyle/simple1" qsCatId="simple" csTypeId="urn:microsoft.com/office/officeart/2005/8/colors/colorful2" csCatId="colorful" phldr="1"/>
      <dgm:spPr/>
      <dgm:t>
        <a:bodyPr/>
        <a:lstStyle/>
        <a:p>
          <a:endParaRPr lang="tr-TR"/>
        </a:p>
      </dgm:t>
    </dgm:pt>
    <dgm:pt modelId="{D7DE6898-09C2-4309-9C09-0DC10550D5E8}">
      <dgm:prSet phldrT="[Text]"/>
      <dgm:spPr/>
      <dgm:t>
        <a:bodyPr/>
        <a:lstStyle/>
        <a:p>
          <a:r>
            <a:rPr lang="tr-TR" dirty="0" smtClean="0"/>
            <a:t>Kapsam Teorileri</a:t>
          </a:r>
          <a:endParaRPr lang="tr-TR" dirty="0"/>
        </a:p>
      </dgm:t>
    </dgm:pt>
    <dgm:pt modelId="{1D91B604-667A-4234-9CD0-742F794F0381}" type="parTrans" cxnId="{685AA6A0-ACBD-405E-BD82-285EAEA490BD}">
      <dgm:prSet/>
      <dgm:spPr/>
      <dgm:t>
        <a:bodyPr/>
        <a:lstStyle/>
        <a:p>
          <a:endParaRPr lang="tr-TR"/>
        </a:p>
      </dgm:t>
    </dgm:pt>
    <dgm:pt modelId="{FB26C074-7100-40F6-AA8A-C16C36292149}" type="sibTrans" cxnId="{685AA6A0-ACBD-405E-BD82-285EAEA490BD}">
      <dgm:prSet/>
      <dgm:spPr/>
      <dgm:t>
        <a:bodyPr/>
        <a:lstStyle/>
        <a:p>
          <a:endParaRPr lang="tr-TR"/>
        </a:p>
      </dgm:t>
    </dgm:pt>
    <dgm:pt modelId="{4D59492B-59A6-4858-A14E-60202EDE2F7A}">
      <dgm:prSet phldrT="[Text]"/>
      <dgm:spPr/>
      <dgm:t>
        <a:bodyPr/>
        <a:lstStyle/>
        <a:p>
          <a:r>
            <a:rPr lang="tr-TR" dirty="0" smtClean="0"/>
            <a:t>Kişinin içinde bulunan ve kişiyi belirli yönde davranışa sevk eden faktörleri anlamaya çalışırlar. Kişiyi anlamak ve kişinin içsel faktörlerine (ihtiyaç, algı, tutum, istek vb.) hitap ederek onu motive etmek üzerinedirler. </a:t>
          </a:r>
          <a:endParaRPr lang="tr-TR" dirty="0"/>
        </a:p>
      </dgm:t>
    </dgm:pt>
    <dgm:pt modelId="{F210794B-3C80-4C27-8AFB-F800E007EF40}" type="parTrans" cxnId="{644F690E-6898-4D02-9E33-B969FB33DFBD}">
      <dgm:prSet/>
      <dgm:spPr/>
      <dgm:t>
        <a:bodyPr/>
        <a:lstStyle/>
        <a:p>
          <a:endParaRPr lang="tr-TR"/>
        </a:p>
      </dgm:t>
    </dgm:pt>
    <dgm:pt modelId="{744221FC-E272-425F-8396-0A0908C67CFF}" type="sibTrans" cxnId="{644F690E-6898-4D02-9E33-B969FB33DFBD}">
      <dgm:prSet/>
      <dgm:spPr/>
      <dgm:t>
        <a:bodyPr/>
        <a:lstStyle/>
        <a:p>
          <a:endParaRPr lang="tr-TR"/>
        </a:p>
      </dgm:t>
    </dgm:pt>
    <dgm:pt modelId="{A5CDD37F-868D-463B-A55F-B093192D58A6}">
      <dgm:prSet phldrT="[Text]"/>
      <dgm:spPr/>
      <dgm:t>
        <a:bodyPr/>
        <a:lstStyle/>
        <a:p>
          <a:r>
            <a:rPr lang="tr-TR" dirty="0" smtClean="0"/>
            <a:t>Süreç Teorileri</a:t>
          </a:r>
          <a:endParaRPr lang="tr-TR" dirty="0"/>
        </a:p>
      </dgm:t>
    </dgm:pt>
    <dgm:pt modelId="{8B15A93D-9A5E-46B2-B8A3-6847640781DA}" type="parTrans" cxnId="{CA583796-D3EA-48CE-9034-304D71C1E436}">
      <dgm:prSet/>
      <dgm:spPr/>
      <dgm:t>
        <a:bodyPr/>
        <a:lstStyle/>
        <a:p>
          <a:endParaRPr lang="tr-TR"/>
        </a:p>
      </dgm:t>
    </dgm:pt>
    <dgm:pt modelId="{AD3FD5DA-8C59-42B4-B6B3-FF940658043C}" type="sibTrans" cxnId="{CA583796-D3EA-48CE-9034-304D71C1E436}">
      <dgm:prSet/>
      <dgm:spPr/>
      <dgm:t>
        <a:bodyPr/>
        <a:lstStyle/>
        <a:p>
          <a:endParaRPr lang="tr-TR"/>
        </a:p>
      </dgm:t>
    </dgm:pt>
    <dgm:pt modelId="{3634ADEF-C9AE-4C8E-BEFE-ED79F274EA96}">
      <dgm:prSet phldrT="[Text]"/>
      <dgm:spPr/>
      <dgm:t>
        <a:bodyPr/>
        <a:lstStyle/>
        <a:p>
          <a:r>
            <a:rPr lang="tr-TR" dirty="0" smtClean="0"/>
            <a:t>Kişilerin davranışlarının dışsal faktörler tarafından kontrol edildiği varsayımına dayanırlar.  Kişinin çevresinde bulunan ve onun davranışlarını etkileyen faktörleri anlamak ve kullanmak üzerinedirler.</a:t>
          </a:r>
          <a:endParaRPr lang="tr-TR" dirty="0"/>
        </a:p>
      </dgm:t>
    </dgm:pt>
    <dgm:pt modelId="{CE0545F9-3120-419F-9CC6-63F05EB9F85D}" type="parTrans" cxnId="{5BF24DEF-C5B1-472A-8F56-E04D0D48C20E}">
      <dgm:prSet/>
      <dgm:spPr/>
      <dgm:t>
        <a:bodyPr/>
        <a:lstStyle/>
        <a:p>
          <a:endParaRPr lang="tr-TR"/>
        </a:p>
      </dgm:t>
    </dgm:pt>
    <dgm:pt modelId="{F5548A72-0EE7-4448-84E8-B306CD196650}" type="sibTrans" cxnId="{5BF24DEF-C5B1-472A-8F56-E04D0D48C20E}">
      <dgm:prSet/>
      <dgm:spPr/>
      <dgm:t>
        <a:bodyPr/>
        <a:lstStyle/>
        <a:p>
          <a:endParaRPr lang="tr-TR"/>
        </a:p>
      </dgm:t>
    </dgm:pt>
    <dgm:pt modelId="{1CA2EEE0-2762-472F-B730-A488C40C48ED}" type="pres">
      <dgm:prSet presAssocID="{259BE60E-2388-4E99-AD29-8AE2B714359C}" presName="Name0" presStyleCnt="0">
        <dgm:presLayoutVars>
          <dgm:dir/>
          <dgm:animLvl val="lvl"/>
          <dgm:resizeHandles/>
        </dgm:presLayoutVars>
      </dgm:prSet>
      <dgm:spPr/>
      <dgm:t>
        <a:bodyPr/>
        <a:lstStyle/>
        <a:p>
          <a:endParaRPr lang="tr-TR"/>
        </a:p>
      </dgm:t>
    </dgm:pt>
    <dgm:pt modelId="{AFAAD053-13B8-41FA-97BF-D382C1B49DED}" type="pres">
      <dgm:prSet presAssocID="{D7DE6898-09C2-4309-9C09-0DC10550D5E8}" presName="linNode" presStyleCnt="0"/>
      <dgm:spPr/>
    </dgm:pt>
    <dgm:pt modelId="{6F70D80D-A454-418B-856B-B8CC6D42C31A}" type="pres">
      <dgm:prSet presAssocID="{D7DE6898-09C2-4309-9C09-0DC10550D5E8}" presName="parentShp" presStyleLbl="node1" presStyleIdx="0" presStyleCnt="2">
        <dgm:presLayoutVars>
          <dgm:bulletEnabled val="1"/>
        </dgm:presLayoutVars>
      </dgm:prSet>
      <dgm:spPr/>
      <dgm:t>
        <a:bodyPr/>
        <a:lstStyle/>
        <a:p>
          <a:endParaRPr lang="tr-TR"/>
        </a:p>
      </dgm:t>
    </dgm:pt>
    <dgm:pt modelId="{36760C51-23F8-495F-9E3A-E1FCB4DD2963}" type="pres">
      <dgm:prSet presAssocID="{D7DE6898-09C2-4309-9C09-0DC10550D5E8}" presName="childShp" presStyleLbl="bgAccFollowNode1" presStyleIdx="0" presStyleCnt="2">
        <dgm:presLayoutVars>
          <dgm:bulletEnabled val="1"/>
        </dgm:presLayoutVars>
      </dgm:prSet>
      <dgm:spPr/>
      <dgm:t>
        <a:bodyPr/>
        <a:lstStyle/>
        <a:p>
          <a:endParaRPr lang="tr-TR"/>
        </a:p>
      </dgm:t>
    </dgm:pt>
    <dgm:pt modelId="{E072F3A7-1CE9-45EB-99EC-7EB33F1242FE}" type="pres">
      <dgm:prSet presAssocID="{FB26C074-7100-40F6-AA8A-C16C36292149}" presName="spacing" presStyleCnt="0"/>
      <dgm:spPr/>
    </dgm:pt>
    <dgm:pt modelId="{3E3C4175-2E99-46DC-A98E-0543E74E8E0D}" type="pres">
      <dgm:prSet presAssocID="{A5CDD37F-868D-463B-A55F-B093192D58A6}" presName="linNode" presStyleCnt="0"/>
      <dgm:spPr/>
    </dgm:pt>
    <dgm:pt modelId="{3133CF07-FE38-47E2-8C95-E2F68D470B5C}" type="pres">
      <dgm:prSet presAssocID="{A5CDD37F-868D-463B-A55F-B093192D58A6}" presName="parentShp" presStyleLbl="node1" presStyleIdx="1" presStyleCnt="2">
        <dgm:presLayoutVars>
          <dgm:bulletEnabled val="1"/>
        </dgm:presLayoutVars>
      </dgm:prSet>
      <dgm:spPr/>
      <dgm:t>
        <a:bodyPr/>
        <a:lstStyle/>
        <a:p>
          <a:endParaRPr lang="tr-TR"/>
        </a:p>
      </dgm:t>
    </dgm:pt>
    <dgm:pt modelId="{E94E73B4-7B76-4AB1-8C9F-D89F2A79321E}" type="pres">
      <dgm:prSet presAssocID="{A5CDD37F-868D-463B-A55F-B093192D58A6}" presName="childShp" presStyleLbl="bgAccFollowNode1" presStyleIdx="1" presStyleCnt="2">
        <dgm:presLayoutVars>
          <dgm:bulletEnabled val="1"/>
        </dgm:presLayoutVars>
      </dgm:prSet>
      <dgm:spPr/>
      <dgm:t>
        <a:bodyPr/>
        <a:lstStyle/>
        <a:p>
          <a:endParaRPr lang="tr-TR"/>
        </a:p>
      </dgm:t>
    </dgm:pt>
  </dgm:ptLst>
  <dgm:cxnLst>
    <dgm:cxn modelId="{A5513A9C-9AEC-634D-9C5F-DC0A5A16FD48}" type="presOf" srcId="{D7DE6898-09C2-4309-9C09-0DC10550D5E8}" destId="{6F70D80D-A454-418B-856B-B8CC6D42C31A}" srcOrd="0" destOrd="0" presId="urn:microsoft.com/office/officeart/2005/8/layout/vList6"/>
    <dgm:cxn modelId="{3BECCC04-C85D-B74F-B89A-D225DD724764}" type="presOf" srcId="{4D59492B-59A6-4858-A14E-60202EDE2F7A}" destId="{36760C51-23F8-495F-9E3A-E1FCB4DD2963}" srcOrd="0" destOrd="0" presId="urn:microsoft.com/office/officeart/2005/8/layout/vList6"/>
    <dgm:cxn modelId="{685AA6A0-ACBD-405E-BD82-285EAEA490BD}" srcId="{259BE60E-2388-4E99-AD29-8AE2B714359C}" destId="{D7DE6898-09C2-4309-9C09-0DC10550D5E8}" srcOrd="0" destOrd="0" parTransId="{1D91B604-667A-4234-9CD0-742F794F0381}" sibTransId="{FB26C074-7100-40F6-AA8A-C16C36292149}"/>
    <dgm:cxn modelId="{45D5AD6F-DBC6-6C4B-ABB8-CCE22ACA0E0D}" type="presOf" srcId="{259BE60E-2388-4E99-AD29-8AE2B714359C}" destId="{1CA2EEE0-2762-472F-B730-A488C40C48ED}" srcOrd="0" destOrd="0" presId="urn:microsoft.com/office/officeart/2005/8/layout/vList6"/>
    <dgm:cxn modelId="{C36D9630-2346-D949-8C29-C5AD2246B45F}" type="presOf" srcId="{3634ADEF-C9AE-4C8E-BEFE-ED79F274EA96}" destId="{E94E73B4-7B76-4AB1-8C9F-D89F2A79321E}" srcOrd="0" destOrd="0" presId="urn:microsoft.com/office/officeart/2005/8/layout/vList6"/>
    <dgm:cxn modelId="{5BF24DEF-C5B1-472A-8F56-E04D0D48C20E}" srcId="{A5CDD37F-868D-463B-A55F-B093192D58A6}" destId="{3634ADEF-C9AE-4C8E-BEFE-ED79F274EA96}" srcOrd="0" destOrd="0" parTransId="{CE0545F9-3120-419F-9CC6-63F05EB9F85D}" sibTransId="{F5548A72-0EE7-4448-84E8-B306CD196650}"/>
    <dgm:cxn modelId="{644F690E-6898-4D02-9E33-B969FB33DFBD}" srcId="{D7DE6898-09C2-4309-9C09-0DC10550D5E8}" destId="{4D59492B-59A6-4858-A14E-60202EDE2F7A}" srcOrd="0" destOrd="0" parTransId="{F210794B-3C80-4C27-8AFB-F800E007EF40}" sibTransId="{744221FC-E272-425F-8396-0A0908C67CFF}"/>
    <dgm:cxn modelId="{9C8CCAAF-A68E-134E-8FA6-45B84B23FC91}" type="presOf" srcId="{A5CDD37F-868D-463B-A55F-B093192D58A6}" destId="{3133CF07-FE38-47E2-8C95-E2F68D470B5C}" srcOrd="0" destOrd="0" presId="urn:microsoft.com/office/officeart/2005/8/layout/vList6"/>
    <dgm:cxn modelId="{CA583796-D3EA-48CE-9034-304D71C1E436}" srcId="{259BE60E-2388-4E99-AD29-8AE2B714359C}" destId="{A5CDD37F-868D-463B-A55F-B093192D58A6}" srcOrd="1" destOrd="0" parTransId="{8B15A93D-9A5E-46B2-B8A3-6847640781DA}" sibTransId="{AD3FD5DA-8C59-42B4-B6B3-FF940658043C}"/>
    <dgm:cxn modelId="{0736E95D-3659-E549-8320-DB542B752CFE}" type="presParOf" srcId="{1CA2EEE0-2762-472F-B730-A488C40C48ED}" destId="{AFAAD053-13B8-41FA-97BF-D382C1B49DED}" srcOrd="0" destOrd="0" presId="urn:microsoft.com/office/officeart/2005/8/layout/vList6"/>
    <dgm:cxn modelId="{E431774C-FAC0-8548-A63A-8E4FD251B44B}" type="presParOf" srcId="{AFAAD053-13B8-41FA-97BF-D382C1B49DED}" destId="{6F70D80D-A454-418B-856B-B8CC6D42C31A}" srcOrd="0" destOrd="0" presId="urn:microsoft.com/office/officeart/2005/8/layout/vList6"/>
    <dgm:cxn modelId="{916F6589-0BAF-4F44-B69E-8C6452910299}" type="presParOf" srcId="{AFAAD053-13B8-41FA-97BF-D382C1B49DED}" destId="{36760C51-23F8-495F-9E3A-E1FCB4DD2963}" srcOrd="1" destOrd="0" presId="urn:microsoft.com/office/officeart/2005/8/layout/vList6"/>
    <dgm:cxn modelId="{9B2EC663-A864-2849-B38C-926D666C33DB}" type="presParOf" srcId="{1CA2EEE0-2762-472F-B730-A488C40C48ED}" destId="{E072F3A7-1CE9-45EB-99EC-7EB33F1242FE}" srcOrd="1" destOrd="0" presId="urn:microsoft.com/office/officeart/2005/8/layout/vList6"/>
    <dgm:cxn modelId="{5924C293-6894-B84A-ABE2-E98C1D1845D7}" type="presParOf" srcId="{1CA2EEE0-2762-472F-B730-A488C40C48ED}" destId="{3E3C4175-2E99-46DC-A98E-0543E74E8E0D}" srcOrd="2" destOrd="0" presId="urn:microsoft.com/office/officeart/2005/8/layout/vList6"/>
    <dgm:cxn modelId="{E3E9C019-CA5F-A949-A0EF-7CF5B7C51FF2}" type="presParOf" srcId="{3E3C4175-2E99-46DC-A98E-0543E74E8E0D}" destId="{3133CF07-FE38-47E2-8C95-E2F68D470B5C}" srcOrd="0" destOrd="0" presId="urn:microsoft.com/office/officeart/2005/8/layout/vList6"/>
    <dgm:cxn modelId="{01B069DC-CBC0-554C-B08D-E800427B829D}" type="presParOf" srcId="{3E3C4175-2E99-46DC-A98E-0543E74E8E0D}" destId="{E94E73B4-7B76-4AB1-8C9F-D89F2A79321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1E055A-6E5C-4AF5-AD45-D55F6576AC8F}" type="doc">
      <dgm:prSet loTypeId="urn:microsoft.com/office/officeart/2005/8/layout/process1" loCatId="process" qsTypeId="urn:microsoft.com/office/officeart/2005/8/quickstyle/simple1" qsCatId="simple" csTypeId="urn:microsoft.com/office/officeart/2005/8/colors/colorful1#1" csCatId="colorful" phldr="1"/>
      <dgm:spPr/>
      <dgm:t>
        <a:bodyPr/>
        <a:lstStyle/>
        <a:p>
          <a:endParaRPr lang="tr-TR"/>
        </a:p>
      </dgm:t>
    </dgm:pt>
    <dgm:pt modelId="{38B7307A-266E-42F0-8053-433424862FE7}">
      <dgm:prSet phldrT="[Text]"/>
      <dgm:spPr/>
      <dgm:t>
        <a:bodyPr/>
        <a:lstStyle/>
        <a:p>
          <a:r>
            <a:rPr lang="tr-TR" b="1" dirty="0" smtClean="0">
              <a:solidFill>
                <a:schemeClr val="tx1"/>
              </a:solidFill>
            </a:rPr>
            <a:t>Kendini değerlendirme</a:t>
          </a:r>
          <a:endParaRPr lang="tr-TR" b="1" dirty="0">
            <a:solidFill>
              <a:schemeClr val="tx1"/>
            </a:solidFill>
          </a:endParaRPr>
        </a:p>
      </dgm:t>
    </dgm:pt>
    <dgm:pt modelId="{9621E15E-0893-4721-A346-D3B2322B3552}" type="parTrans" cxnId="{257AB8F5-1A78-436A-B0BD-A8DC9462E7FD}">
      <dgm:prSet/>
      <dgm:spPr/>
      <dgm:t>
        <a:bodyPr/>
        <a:lstStyle/>
        <a:p>
          <a:endParaRPr lang="tr-TR" b="1">
            <a:solidFill>
              <a:schemeClr val="tx1"/>
            </a:solidFill>
          </a:endParaRPr>
        </a:p>
      </dgm:t>
    </dgm:pt>
    <dgm:pt modelId="{0E89240F-9B17-459F-B60D-B2F2E1A8D03F}" type="sibTrans" cxnId="{257AB8F5-1A78-436A-B0BD-A8DC9462E7FD}">
      <dgm:prSet/>
      <dgm:spPr/>
      <dgm:t>
        <a:bodyPr/>
        <a:lstStyle/>
        <a:p>
          <a:endParaRPr lang="tr-TR" b="1">
            <a:solidFill>
              <a:schemeClr val="tx1"/>
            </a:solidFill>
          </a:endParaRPr>
        </a:p>
      </dgm:t>
    </dgm:pt>
    <dgm:pt modelId="{AF78C19A-4586-47AA-95AE-4A223145A931}">
      <dgm:prSet phldrT="[Text]"/>
      <dgm:spPr/>
      <dgm:t>
        <a:bodyPr/>
        <a:lstStyle/>
        <a:p>
          <a:r>
            <a:rPr lang="tr-TR" b="1" dirty="0" smtClean="0">
              <a:solidFill>
                <a:schemeClr val="tx1"/>
              </a:solidFill>
            </a:rPr>
            <a:t>Başkalarını değerlendirme</a:t>
          </a:r>
          <a:endParaRPr lang="tr-TR" b="1" dirty="0">
            <a:solidFill>
              <a:schemeClr val="tx1"/>
            </a:solidFill>
          </a:endParaRPr>
        </a:p>
      </dgm:t>
    </dgm:pt>
    <dgm:pt modelId="{55C29207-B150-451D-AAEC-938E90CD3355}" type="parTrans" cxnId="{00D73120-8A5B-4AD7-BFB6-62273BA9B6DF}">
      <dgm:prSet/>
      <dgm:spPr/>
      <dgm:t>
        <a:bodyPr/>
        <a:lstStyle/>
        <a:p>
          <a:endParaRPr lang="tr-TR" b="1">
            <a:solidFill>
              <a:schemeClr val="tx1"/>
            </a:solidFill>
          </a:endParaRPr>
        </a:p>
      </dgm:t>
    </dgm:pt>
    <dgm:pt modelId="{9882B8D1-CA28-4BA0-BB1E-CFD285E231B7}" type="sibTrans" cxnId="{00D73120-8A5B-4AD7-BFB6-62273BA9B6DF}">
      <dgm:prSet/>
      <dgm:spPr/>
      <dgm:t>
        <a:bodyPr/>
        <a:lstStyle/>
        <a:p>
          <a:endParaRPr lang="tr-TR" b="1">
            <a:solidFill>
              <a:schemeClr val="tx1"/>
            </a:solidFill>
          </a:endParaRPr>
        </a:p>
      </dgm:t>
    </dgm:pt>
    <dgm:pt modelId="{19D9B979-90A7-4700-9923-1AD0624E053B}">
      <dgm:prSet phldrT="[Text]"/>
      <dgm:spPr/>
      <dgm:t>
        <a:bodyPr/>
        <a:lstStyle/>
        <a:p>
          <a:r>
            <a:rPr lang="tr-TR" b="1" dirty="0" smtClean="0">
              <a:solidFill>
                <a:schemeClr val="tx1"/>
              </a:solidFill>
            </a:rPr>
            <a:t>Kendini diğerleri ile kıyaslama</a:t>
          </a:r>
          <a:endParaRPr lang="tr-TR" b="1" dirty="0">
            <a:solidFill>
              <a:schemeClr val="tx1"/>
            </a:solidFill>
          </a:endParaRPr>
        </a:p>
      </dgm:t>
    </dgm:pt>
    <dgm:pt modelId="{F5D46413-0029-4F36-9667-6996B9359118}" type="parTrans" cxnId="{D0AE814A-7B27-4977-A77E-F46A37468619}">
      <dgm:prSet/>
      <dgm:spPr/>
      <dgm:t>
        <a:bodyPr/>
        <a:lstStyle/>
        <a:p>
          <a:endParaRPr lang="tr-TR" b="1">
            <a:solidFill>
              <a:schemeClr val="tx1"/>
            </a:solidFill>
          </a:endParaRPr>
        </a:p>
      </dgm:t>
    </dgm:pt>
    <dgm:pt modelId="{2B1D535F-77E6-446E-9752-79E42C77BE06}" type="sibTrans" cxnId="{D0AE814A-7B27-4977-A77E-F46A37468619}">
      <dgm:prSet/>
      <dgm:spPr/>
      <dgm:t>
        <a:bodyPr/>
        <a:lstStyle/>
        <a:p>
          <a:endParaRPr lang="tr-TR" b="1">
            <a:solidFill>
              <a:schemeClr val="tx1"/>
            </a:solidFill>
          </a:endParaRPr>
        </a:p>
      </dgm:t>
    </dgm:pt>
    <dgm:pt modelId="{9C4AA500-A5E4-453C-A3FC-5E17BEE5EBEE}">
      <dgm:prSet phldrT="[Text]"/>
      <dgm:spPr/>
      <dgm:t>
        <a:bodyPr/>
        <a:lstStyle/>
        <a:p>
          <a:r>
            <a:rPr lang="tr-TR" b="1" dirty="0" smtClean="0">
              <a:solidFill>
                <a:schemeClr val="tx1"/>
              </a:solidFill>
            </a:rPr>
            <a:t>Eşitlik veya eşitsizlik hissi</a:t>
          </a:r>
          <a:endParaRPr lang="tr-TR" b="1" dirty="0">
            <a:solidFill>
              <a:schemeClr val="tx1"/>
            </a:solidFill>
          </a:endParaRPr>
        </a:p>
      </dgm:t>
    </dgm:pt>
    <dgm:pt modelId="{27E861BF-0939-4E06-8B84-6240491C067D}" type="parTrans" cxnId="{B7716C8A-3683-4265-8D35-9296C77A679F}">
      <dgm:prSet/>
      <dgm:spPr/>
      <dgm:t>
        <a:bodyPr/>
        <a:lstStyle/>
        <a:p>
          <a:endParaRPr lang="tr-TR" b="1">
            <a:solidFill>
              <a:schemeClr val="tx1"/>
            </a:solidFill>
          </a:endParaRPr>
        </a:p>
      </dgm:t>
    </dgm:pt>
    <dgm:pt modelId="{A37A8880-3861-4CA6-8778-1B26E526BC28}" type="sibTrans" cxnId="{B7716C8A-3683-4265-8D35-9296C77A679F}">
      <dgm:prSet/>
      <dgm:spPr/>
      <dgm:t>
        <a:bodyPr/>
        <a:lstStyle/>
        <a:p>
          <a:endParaRPr lang="tr-TR" b="1">
            <a:solidFill>
              <a:schemeClr val="tx1"/>
            </a:solidFill>
          </a:endParaRPr>
        </a:p>
      </dgm:t>
    </dgm:pt>
    <dgm:pt modelId="{620129F2-13B8-499E-A57A-6979C18F35CD}" type="pres">
      <dgm:prSet presAssocID="{501E055A-6E5C-4AF5-AD45-D55F6576AC8F}" presName="Name0" presStyleCnt="0">
        <dgm:presLayoutVars>
          <dgm:dir/>
          <dgm:resizeHandles val="exact"/>
        </dgm:presLayoutVars>
      </dgm:prSet>
      <dgm:spPr/>
      <dgm:t>
        <a:bodyPr/>
        <a:lstStyle/>
        <a:p>
          <a:endParaRPr lang="tr-TR"/>
        </a:p>
      </dgm:t>
    </dgm:pt>
    <dgm:pt modelId="{E6B0AB49-BE80-4721-8C59-F326CAEBE935}" type="pres">
      <dgm:prSet presAssocID="{38B7307A-266E-42F0-8053-433424862FE7}" presName="node" presStyleLbl="node1" presStyleIdx="0" presStyleCnt="4">
        <dgm:presLayoutVars>
          <dgm:bulletEnabled val="1"/>
        </dgm:presLayoutVars>
      </dgm:prSet>
      <dgm:spPr/>
      <dgm:t>
        <a:bodyPr/>
        <a:lstStyle/>
        <a:p>
          <a:endParaRPr lang="tr-TR"/>
        </a:p>
      </dgm:t>
    </dgm:pt>
    <dgm:pt modelId="{91CFACAE-5002-4B53-827A-8B76906C3B8F}" type="pres">
      <dgm:prSet presAssocID="{0E89240F-9B17-459F-B60D-B2F2E1A8D03F}" presName="sibTrans" presStyleLbl="sibTrans2D1" presStyleIdx="0" presStyleCnt="3"/>
      <dgm:spPr/>
      <dgm:t>
        <a:bodyPr/>
        <a:lstStyle/>
        <a:p>
          <a:endParaRPr lang="tr-TR"/>
        </a:p>
      </dgm:t>
    </dgm:pt>
    <dgm:pt modelId="{1C9CEE57-0D93-49C0-9271-B2A874C9AC89}" type="pres">
      <dgm:prSet presAssocID="{0E89240F-9B17-459F-B60D-B2F2E1A8D03F}" presName="connectorText" presStyleLbl="sibTrans2D1" presStyleIdx="0" presStyleCnt="3"/>
      <dgm:spPr/>
      <dgm:t>
        <a:bodyPr/>
        <a:lstStyle/>
        <a:p>
          <a:endParaRPr lang="tr-TR"/>
        </a:p>
      </dgm:t>
    </dgm:pt>
    <dgm:pt modelId="{E395B3EF-BCCC-44E5-90B3-3AED81502E5D}" type="pres">
      <dgm:prSet presAssocID="{AF78C19A-4586-47AA-95AE-4A223145A931}" presName="node" presStyleLbl="node1" presStyleIdx="1" presStyleCnt="4">
        <dgm:presLayoutVars>
          <dgm:bulletEnabled val="1"/>
        </dgm:presLayoutVars>
      </dgm:prSet>
      <dgm:spPr/>
      <dgm:t>
        <a:bodyPr/>
        <a:lstStyle/>
        <a:p>
          <a:endParaRPr lang="tr-TR"/>
        </a:p>
      </dgm:t>
    </dgm:pt>
    <dgm:pt modelId="{F73F0426-DA92-4FB3-8753-0CA6D6F5DBB9}" type="pres">
      <dgm:prSet presAssocID="{9882B8D1-CA28-4BA0-BB1E-CFD285E231B7}" presName="sibTrans" presStyleLbl="sibTrans2D1" presStyleIdx="1" presStyleCnt="3"/>
      <dgm:spPr/>
      <dgm:t>
        <a:bodyPr/>
        <a:lstStyle/>
        <a:p>
          <a:endParaRPr lang="tr-TR"/>
        </a:p>
      </dgm:t>
    </dgm:pt>
    <dgm:pt modelId="{A883B2F4-A38D-4E6B-B7FF-FFB00A4F96B8}" type="pres">
      <dgm:prSet presAssocID="{9882B8D1-CA28-4BA0-BB1E-CFD285E231B7}" presName="connectorText" presStyleLbl="sibTrans2D1" presStyleIdx="1" presStyleCnt="3"/>
      <dgm:spPr/>
      <dgm:t>
        <a:bodyPr/>
        <a:lstStyle/>
        <a:p>
          <a:endParaRPr lang="tr-TR"/>
        </a:p>
      </dgm:t>
    </dgm:pt>
    <dgm:pt modelId="{41449679-7E78-4B50-A051-0CB3EBC771E6}" type="pres">
      <dgm:prSet presAssocID="{19D9B979-90A7-4700-9923-1AD0624E053B}" presName="node" presStyleLbl="node1" presStyleIdx="2" presStyleCnt="4">
        <dgm:presLayoutVars>
          <dgm:bulletEnabled val="1"/>
        </dgm:presLayoutVars>
      </dgm:prSet>
      <dgm:spPr/>
      <dgm:t>
        <a:bodyPr/>
        <a:lstStyle/>
        <a:p>
          <a:endParaRPr lang="tr-TR"/>
        </a:p>
      </dgm:t>
    </dgm:pt>
    <dgm:pt modelId="{4F57B71C-03CB-49B0-A33A-4B56509EA7A4}" type="pres">
      <dgm:prSet presAssocID="{2B1D535F-77E6-446E-9752-79E42C77BE06}" presName="sibTrans" presStyleLbl="sibTrans2D1" presStyleIdx="2" presStyleCnt="3"/>
      <dgm:spPr/>
      <dgm:t>
        <a:bodyPr/>
        <a:lstStyle/>
        <a:p>
          <a:endParaRPr lang="tr-TR"/>
        </a:p>
      </dgm:t>
    </dgm:pt>
    <dgm:pt modelId="{90D55E89-B760-4307-85F4-8CFF865E2554}" type="pres">
      <dgm:prSet presAssocID="{2B1D535F-77E6-446E-9752-79E42C77BE06}" presName="connectorText" presStyleLbl="sibTrans2D1" presStyleIdx="2" presStyleCnt="3"/>
      <dgm:spPr/>
      <dgm:t>
        <a:bodyPr/>
        <a:lstStyle/>
        <a:p>
          <a:endParaRPr lang="tr-TR"/>
        </a:p>
      </dgm:t>
    </dgm:pt>
    <dgm:pt modelId="{30F09227-B864-4B5D-BB0F-0151911CF783}" type="pres">
      <dgm:prSet presAssocID="{9C4AA500-A5E4-453C-A3FC-5E17BEE5EBEE}" presName="node" presStyleLbl="node1" presStyleIdx="3" presStyleCnt="4">
        <dgm:presLayoutVars>
          <dgm:bulletEnabled val="1"/>
        </dgm:presLayoutVars>
      </dgm:prSet>
      <dgm:spPr/>
      <dgm:t>
        <a:bodyPr/>
        <a:lstStyle/>
        <a:p>
          <a:endParaRPr lang="tr-TR"/>
        </a:p>
      </dgm:t>
    </dgm:pt>
  </dgm:ptLst>
  <dgm:cxnLst>
    <dgm:cxn modelId="{E6AA671F-6B9E-B84E-968F-4B64CB15385F}" type="presOf" srcId="{AF78C19A-4586-47AA-95AE-4A223145A931}" destId="{E395B3EF-BCCC-44E5-90B3-3AED81502E5D}" srcOrd="0" destOrd="0" presId="urn:microsoft.com/office/officeart/2005/8/layout/process1"/>
    <dgm:cxn modelId="{3F528A6A-CB09-2044-B07F-8102F6AD2257}" type="presOf" srcId="{19D9B979-90A7-4700-9923-1AD0624E053B}" destId="{41449679-7E78-4B50-A051-0CB3EBC771E6}" srcOrd="0" destOrd="0" presId="urn:microsoft.com/office/officeart/2005/8/layout/process1"/>
    <dgm:cxn modelId="{3631E8F6-1492-834F-A317-964B7A6F241E}" type="presOf" srcId="{2B1D535F-77E6-446E-9752-79E42C77BE06}" destId="{4F57B71C-03CB-49B0-A33A-4B56509EA7A4}" srcOrd="0" destOrd="0" presId="urn:microsoft.com/office/officeart/2005/8/layout/process1"/>
    <dgm:cxn modelId="{D0AE814A-7B27-4977-A77E-F46A37468619}" srcId="{501E055A-6E5C-4AF5-AD45-D55F6576AC8F}" destId="{19D9B979-90A7-4700-9923-1AD0624E053B}" srcOrd="2" destOrd="0" parTransId="{F5D46413-0029-4F36-9667-6996B9359118}" sibTransId="{2B1D535F-77E6-446E-9752-79E42C77BE06}"/>
    <dgm:cxn modelId="{9ECD8B03-B946-E945-97D1-FBC099237B4B}" type="presOf" srcId="{501E055A-6E5C-4AF5-AD45-D55F6576AC8F}" destId="{620129F2-13B8-499E-A57A-6979C18F35CD}" srcOrd="0" destOrd="0" presId="urn:microsoft.com/office/officeart/2005/8/layout/process1"/>
    <dgm:cxn modelId="{8B5FCB98-5E0E-954C-9A65-C4C30DA2A441}" type="presOf" srcId="{38B7307A-266E-42F0-8053-433424862FE7}" destId="{E6B0AB49-BE80-4721-8C59-F326CAEBE935}" srcOrd="0" destOrd="0" presId="urn:microsoft.com/office/officeart/2005/8/layout/process1"/>
    <dgm:cxn modelId="{3EDEFD72-ECE3-1D49-87D5-7F6A3FF1714C}" type="presOf" srcId="{9882B8D1-CA28-4BA0-BB1E-CFD285E231B7}" destId="{F73F0426-DA92-4FB3-8753-0CA6D6F5DBB9}" srcOrd="0" destOrd="0" presId="urn:microsoft.com/office/officeart/2005/8/layout/process1"/>
    <dgm:cxn modelId="{60289C50-DDB9-E548-8B9B-AFBC53B99047}" type="presOf" srcId="{0E89240F-9B17-459F-B60D-B2F2E1A8D03F}" destId="{91CFACAE-5002-4B53-827A-8B76906C3B8F}" srcOrd="0" destOrd="0" presId="urn:microsoft.com/office/officeart/2005/8/layout/process1"/>
    <dgm:cxn modelId="{DD247297-C4F6-3C49-8E6A-21E041B5713A}" type="presOf" srcId="{9C4AA500-A5E4-453C-A3FC-5E17BEE5EBEE}" destId="{30F09227-B864-4B5D-BB0F-0151911CF783}" srcOrd="0" destOrd="0" presId="urn:microsoft.com/office/officeart/2005/8/layout/process1"/>
    <dgm:cxn modelId="{12F85A59-E5DC-6B4D-BFA6-B153383B580A}" type="presOf" srcId="{2B1D535F-77E6-446E-9752-79E42C77BE06}" destId="{90D55E89-B760-4307-85F4-8CFF865E2554}" srcOrd="1" destOrd="0" presId="urn:microsoft.com/office/officeart/2005/8/layout/process1"/>
    <dgm:cxn modelId="{B7716C8A-3683-4265-8D35-9296C77A679F}" srcId="{501E055A-6E5C-4AF5-AD45-D55F6576AC8F}" destId="{9C4AA500-A5E4-453C-A3FC-5E17BEE5EBEE}" srcOrd="3" destOrd="0" parTransId="{27E861BF-0939-4E06-8B84-6240491C067D}" sibTransId="{A37A8880-3861-4CA6-8778-1B26E526BC28}"/>
    <dgm:cxn modelId="{BD54180B-EABB-664F-94C1-4E92CFD394A9}" type="presOf" srcId="{9882B8D1-CA28-4BA0-BB1E-CFD285E231B7}" destId="{A883B2F4-A38D-4E6B-B7FF-FFB00A4F96B8}" srcOrd="1" destOrd="0" presId="urn:microsoft.com/office/officeart/2005/8/layout/process1"/>
    <dgm:cxn modelId="{00D73120-8A5B-4AD7-BFB6-62273BA9B6DF}" srcId="{501E055A-6E5C-4AF5-AD45-D55F6576AC8F}" destId="{AF78C19A-4586-47AA-95AE-4A223145A931}" srcOrd="1" destOrd="0" parTransId="{55C29207-B150-451D-AAEC-938E90CD3355}" sibTransId="{9882B8D1-CA28-4BA0-BB1E-CFD285E231B7}"/>
    <dgm:cxn modelId="{257AB8F5-1A78-436A-B0BD-A8DC9462E7FD}" srcId="{501E055A-6E5C-4AF5-AD45-D55F6576AC8F}" destId="{38B7307A-266E-42F0-8053-433424862FE7}" srcOrd="0" destOrd="0" parTransId="{9621E15E-0893-4721-A346-D3B2322B3552}" sibTransId="{0E89240F-9B17-459F-B60D-B2F2E1A8D03F}"/>
    <dgm:cxn modelId="{ABCAF354-7550-8445-B494-32FD654B04ED}" type="presOf" srcId="{0E89240F-9B17-459F-B60D-B2F2E1A8D03F}" destId="{1C9CEE57-0D93-49C0-9271-B2A874C9AC89}" srcOrd="1" destOrd="0" presId="urn:microsoft.com/office/officeart/2005/8/layout/process1"/>
    <dgm:cxn modelId="{C2209584-93F4-CD4C-BB71-DDCDF61D4ADF}" type="presParOf" srcId="{620129F2-13B8-499E-A57A-6979C18F35CD}" destId="{E6B0AB49-BE80-4721-8C59-F326CAEBE935}" srcOrd="0" destOrd="0" presId="urn:microsoft.com/office/officeart/2005/8/layout/process1"/>
    <dgm:cxn modelId="{E98668CB-66DF-FB43-9F44-6B8CB4FC6632}" type="presParOf" srcId="{620129F2-13B8-499E-A57A-6979C18F35CD}" destId="{91CFACAE-5002-4B53-827A-8B76906C3B8F}" srcOrd="1" destOrd="0" presId="urn:microsoft.com/office/officeart/2005/8/layout/process1"/>
    <dgm:cxn modelId="{8AB60C87-6B43-2A45-A8D1-03CF95F06302}" type="presParOf" srcId="{91CFACAE-5002-4B53-827A-8B76906C3B8F}" destId="{1C9CEE57-0D93-49C0-9271-B2A874C9AC89}" srcOrd="0" destOrd="0" presId="urn:microsoft.com/office/officeart/2005/8/layout/process1"/>
    <dgm:cxn modelId="{2C0E6872-F9D7-974C-ADBB-D8ABAD29FBD0}" type="presParOf" srcId="{620129F2-13B8-499E-A57A-6979C18F35CD}" destId="{E395B3EF-BCCC-44E5-90B3-3AED81502E5D}" srcOrd="2" destOrd="0" presId="urn:microsoft.com/office/officeart/2005/8/layout/process1"/>
    <dgm:cxn modelId="{5286E084-D954-2743-B29D-85ECEE9E54B3}" type="presParOf" srcId="{620129F2-13B8-499E-A57A-6979C18F35CD}" destId="{F73F0426-DA92-4FB3-8753-0CA6D6F5DBB9}" srcOrd="3" destOrd="0" presId="urn:microsoft.com/office/officeart/2005/8/layout/process1"/>
    <dgm:cxn modelId="{1CB08A7B-3499-1447-8D82-B5EC4A412269}" type="presParOf" srcId="{F73F0426-DA92-4FB3-8753-0CA6D6F5DBB9}" destId="{A883B2F4-A38D-4E6B-B7FF-FFB00A4F96B8}" srcOrd="0" destOrd="0" presId="urn:microsoft.com/office/officeart/2005/8/layout/process1"/>
    <dgm:cxn modelId="{E4787707-4B1B-3945-B98C-FC34A883E36C}" type="presParOf" srcId="{620129F2-13B8-499E-A57A-6979C18F35CD}" destId="{41449679-7E78-4B50-A051-0CB3EBC771E6}" srcOrd="4" destOrd="0" presId="urn:microsoft.com/office/officeart/2005/8/layout/process1"/>
    <dgm:cxn modelId="{CF6EDD56-6262-B947-AE53-C5B9140A4C80}" type="presParOf" srcId="{620129F2-13B8-499E-A57A-6979C18F35CD}" destId="{4F57B71C-03CB-49B0-A33A-4B56509EA7A4}" srcOrd="5" destOrd="0" presId="urn:microsoft.com/office/officeart/2005/8/layout/process1"/>
    <dgm:cxn modelId="{1ADBA2F1-DB18-4543-A16C-2199B41522C9}" type="presParOf" srcId="{4F57B71C-03CB-49B0-A33A-4B56509EA7A4}" destId="{90D55E89-B760-4307-85F4-8CFF865E2554}" srcOrd="0" destOrd="0" presId="urn:microsoft.com/office/officeart/2005/8/layout/process1"/>
    <dgm:cxn modelId="{E9B7E2B7-3686-1245-B595-C3450E7EC805}" type="presParOf" srcId="{620129F2-13B8-499E-A57A-6979C18F35CD}" destId="{30F09227-B864-4B5D-BB0F-0151911CF783}"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60C51-23F8-495F-9E3A-E1FCB4DD2963}">
      <dsp:nvSpPr>
        <dsp:cNvPr id="0" name=""/>
        <dsp:cNvSpPr/>
      </dsp:nvSpPr>
      <dsp:spPr>
        <a:xfrm>
          <a:off x="3291839" y="552"/>
          <a:ext cx="4937760" cy="2154694"/>
        </a:xfrm>
        <a:prstGeom prst="rightArrow">
          <a:avLst>
            <a:gd name="adj1" fmla="val 75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tr-TR" sz="1900" kern="1200" dirty="0" smtClean="0"/>
            <a:t>Kişinin içinde bulunan ve kişiyi belirli yönde davranışa sevk eden faktörleri anlamaya çalışırlar. Kişiyi anlamak ve kişinin içsel faktörlerine (ihtiyaç, algı, tutum, istek vb.) hitap ederek onu motive etmek üzerinedirler. </a:t>
          </a:r>
          <a:endParaRPr lang="tr-TR" sz="1900" kern="1200" dirty="0"/>
        </a:p>
      </dsp:txBody>
      <dsp:txXfrm>
        <a:off x="3291839" y="269889"/>
        <a:ext cx="4129750" cy="1616020"/>
      </dsp:txXfrm>
    </dsp:sp>
    <dsp:sp modelId="{6F70D80D-A454-418B-856B-B8CC6D42C31A}">
      <dsp:nvSpPr>
        <dsp:cNvPr id="0" name=""/>
        <dsp:cNvSpPr/>
      </dsp:nvSpPr>
      <dsp:spPr>
        <a:xfrm>
          <a:off x="0" y="552"/>
          <a:ext cx="3291840" cy="215469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112395" rIns="224790" bIns="112395" numCol="1" spcCol="1270" anchor="ctr" anchorCtr="0">
          <a:noAutofit/>
        </a:bodyPr>
        <a:lstStyle/>
        <a:p>
          <a:pPr lvl="0" algn="ctr" defTabSz="2622550">
            <a:lnSpc>
              <a:spcPct val="90000"/>
            </a:lnSpc>
            <a:spcBef>
              <a:spcPct val="0"/>
            </a:spcBef>
            <a:spcAft>
              <a:spcPct val="35000"/>
            </a:spcAft>
          </a:pPr>
          <a:r>
            <a:rPr lang="tr-TR" sz="5900" kern="1200" dirty="0" smtClean="0"/>
            <a:t>Kapsam Teorileri</a:t>
          </a:r>
          <a:endParaRPr lang="tr-TR" sz="5900" kern="1200" dirty="0"/>
        </a:p>
      </dsp:txBody>
      <dsp:txXfrm>
        <a:off x="105183" y="105735"/>
        <a:ext cx="3081474" cy="1944328"/>
      </dsp:txXfrm>
    </dsp:sp>
    <dsp:sp modelId="{E94E73B4-7B76-4AB1-8C9F-D89F2A79321E}">
      <dsp:nvSpPr>
        <dsp:cNvPr id="0" name=""/>
        <dsp:cNvSpPr/>
      </dsp:nvSpPr>
      <dsp:spPr>
        <a:xfrm>
          <a:off x="3291839" y="2370716"/>
          <a:ext cx="4937760" cy="2154694"/>
        </a:xfrm>
        <a:prstGeom prst="rightArrow">
          <a:avLst>
            <a:gd name="adj1" fmla="val 75000"/>
            <a:gd name="adj2" fmla="val 50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tr-TR" sz="1900" kern="1200" dirty="0" smtClean="0"/>
            <a:t>Kişilerin davranışlarının dışsal faktörler tarafından kontrol edildiği varsayımına dayanırlar.  Kişinin çevresinde bulunan ve onun davranışlarını etkileyen faktörleri anlamak ve kullanmak üzerinedirler.</a:t>
          </a:r>
          <a:endParaRPr lang="tr-TR" sz="1900" kern="1200" dirty="0"/>
        </a:p>
      </dsp:txBody>
      <dsp:txXfrm>
        <a:off x="3291839" y="2640053"/>
        <a:ext cx="4129750" cy="1616020"/>
      </dsp:txXfrm>
    </dsp:sp>
    <dsp:sp modelId="{3133CF07-FE38-47E2-8C95-E2F68D470B5C}">
      <dsp:nvSpPr>
        <dsp:cNvPr id="0" name=""/>
        <dsp:cNvSpPr/>
      </dsp:nvSpPr>
      <dsp:spPr>
        <a:xfrm>
          <a:off x="0" y="2370716"/>
          <a:ext cx="3291840" cy="2154694"/>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112395" rIns="224790" bIns="112395" numCol="1" spcCol="1270" anchor="ctr" anchorCtr="0">
          <a:noAutofit/>
        </a:bodyPr>
        <a:lstStyle/>
        <a:p>
          <a:pPr lvl="0" algn="ctr" defTabSz="2622550">
            <a:lnSpc>
              <a:spcPct val="90000"/>
            </a:lnSpc>
            <a:spcBef>
              <a:spcPct val="0"/>
            </a:spcBef>
            <a:spcAft>
              <a:spcPct val="35000"/>
            </a:spcAft>
          </a:pPr>
          <a:r>
            <a:rPr lang="tr-TR" sz="5900" kern="1200" dirty="0" smtClean="0"/>
            <a:t>Süreç Teorileri</a:t>
          </a:r>
          <a:endParaRPr lang="tr-TR" sz="5900" kern="1200" dirty="0"/>
        </a:p>
      </dsp:txBody>
      <dsp:txXfrm>
        <a:off x="105183" y="2475899"/>
        <a:ext cx="3081474" cy="19443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6DBFDC-1A8B-DC4D-A524-210CC42CAEDE}" type="datetimeFigureOut">
              <a:rPr lang="tr-TR" smtClean="0"/>
              <a:t>28.12.2017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14B6FB-C08E-6142-A7F8-E1257184041E}" type="slidenum">
              <a:rPr lang="tr-TR" smtClean="0"/>
              <a:t>‹#›</a:t>
            </a:fld>
            <a:endParaRPr lang="tr-TR"/>
          </a:p>
        </p:txBody>
      </p:sp>
    </p:spTree>
    <p:extLst>
      <p:ext uri="{BB962C8B-B14F-4D97-AF65-F5344CB8AC3E}">
        <p14:creationId xmlns:p14="http://schemas.microsoft.com/office/powerpoint/2010/main" val="2010215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tıklayın</a:t>
            </a:r>
            <a:endParaRPr lang="tr-TR"/>
          </a:p>
        </p:txBody>
      </p:sp>
      <p:sp>
        <p:nvSpPr>
          <p:cNvPr id="3" name="Alt Konu Başlığı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A9AB5DD5-7A24-794E-9140-DA3142863641}" type="datetimeFigureOut">
              <a:rPr lang="tr-TR" smtClean="0"/>
              <a:t>28.12.2017</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243AD1D-A5AA-AC4E-B744-D80D8E7D9631}" type="slidenum">
              <a:rPr lang="tr-TR" smtClean="0"/>
              <a:t>‹#›</a:t>
            </a:fld>
            <a:endParaRPr lang="tr-TR"/>
          </a:p>
        </p:txBody>
      </p:sp>
    </p:spTree>
    <p:extLst>
      <p:ext uri="{BB962C8B-B14F-4D97-AF65-F5344CB8AC3E}">
        <p14:creationId xmlns:p14="http://schemas.microsoft.com/office/powerpoint/2010/main" val="627222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tıklayın</a:t>
            </a:r>
            <a:endParaRPr lang="tr-TR"/>
          </a:p>
        </p:txBody>
      </p:sp>
      <p:sp>
        <p:nvSpPr>
          <p:cNvPr id="3" name="Dikey Metin Yer Tutucusu 2"/>
          <p:cNvSpPr>
            <a:spLocks noGrp="1"/>
          </p:cNvSpPr>
          <p:nvPr>
            <p:ph type="body" orient="vert" idx="1"/>
          </p:nvPr>
        </p:nvSpPr>
        <p:spPr/>
        <p:txBody>
          <a:bodyPr vert="eaVert"/>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9AB5DD5-7A24-794E-9140-DA3142863641}" type="datetimeFigureOut">
              <a:rPr lang="tr-TR" smtClean="0"/>
              <a:t>28.12.2017</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243AD1D-A5AA-AC4E-B744-D80D8E7D9631}" type="slidenum">
              <a:rPr lang="tr-TR" smtClean="0"/>
              <a:t>‹#›</a:t>
            </a:fld>
            <a:endParaRPr lang="tr-TR"/>
          </a:p>
        </p:txBody>
      </p:sp>
    </p:spTree>
    <p:extLst>
      <p:ext uri="{BB962C8B-B14F-4D97-AF65-F5344CB8AC3E}">
        <p14:creationId xmlns:p14="http://schemas.microsoft.com/office/powerpoint/2010/main" val="1811482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tıklayın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9AB5DD5-7A24-794E-9140-DA3142863641}" type="datetimeFigureOut">
              <a:rPr lang="tr-TR" smtClean="0"/>
              <a:t>28.12.2017</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243AD1D-A5AA-AC4E-B744-D80D8E7D9631}" type="slidenum">
              <a:rPr lang="tr-TR" smtClean="0"/>
              <a:t>‹#›</a:t>
            </a:fld>
            <a:endParaRPr lang="tr-TR"/>
          </a:p>
        </p:txBody>
      </p:sp>
    </p:spTree>
    <p:extLst>
      <p:ext uri="{BB962C8B-B14F-4D97-AF65-F5344CB8AC3E}">
        <p14:creationId xmlns:p14="http://schemas.microsoft.com/office/powerpoint/2010/main" val="714243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tıklayın</a:t>
            </a:r>
            <a:endParaRPr lang="tr-TR"/>
          </a:p>
        </p:txBody>
      </p:sp>
      <p:sp>
        <p:nvSpPr>
          <p:cNvPr id="3" name="İçerik Yer Tutucusu 2"/>
          <p:cNvSpPr>
            <a:spLocks noGrp="1"/>
          </p:cNvSpPr>
          <p:nvPr>
            <p:ph idx="1"/>
          </p:nvPr>
        </p:nvSpPr>
        <p:spPr/>
        <p:txBody>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9AB5DD5-7A24-794E-9140-DA3142863641}" type="datetimeFigureOut">
              <a:rPr lang="tr-TR" smtClean="0"/>
              <a:t>28.12.2017</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243AD1D-A5AA-AC4E-B744-D80D8E7D9631}" type="slidenum">
              <a:rPr lang="tr-TR" smtClean="0"/>
              <a:t>‹#›</a:t>
            </a:fld>
            <a:endParaRPr lang="tr-TR"/>
          </a:p>
        </p:txBody>
      </p:sp>
    </p:spTree>
    <p:extLst>
      <p:ext uri="{BB962C8B-B14F-4D97-AF65-F5344CB8AC3E}">
        <p14:creationId xmlns:p14="http://schemas.microsoft.com/office/powerpoint/2010/main" val="1875624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tıklayın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Ana metin stillerini düzenlemek için tıklayın</a:t>
            </a:r>
          </a:p>
        </p:txBody>
      </p:sp>
      <p:sp>
        <p:nvSpPr>
          <p:cNvPr id="4" name="Veri Yer Tutucusu 3"/>
          <p:cNvSpPr>
            <a:spLocks noGrp="1"/>
          </p:cNvSpPr>
          <p:nvPr>
            <p:ph type="dt" sz="half" idx="10"/>
          </p:nvPr>
        </p:nvSpPr>
        <p:spPr/>
        <p:txBody>
          <a:bodyPr/>
          <a:lstStyle/>
          <a:p>
            <a:fld id="{A9AB5DD5-7A24-794E-9140-DA3142863641}" type="datetimeFigureOut">
              <a:rPr lang="tr-TR" smtClean="0"/>
              <a:t>28.12.2017</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243AD1D-A5AA-AC4E-B744-D80D8E7D9631}" type="slidenum">
              <a:rPr lang="tr-TR" smtClean="0"/>
              <a:t>‹#›</a:t>
            </a:fld>
            <a:endParaRPr lang="tr-TR"/>
          </a:p>
        </p:txBody>
      </p:sp>
    </p:spTree>
    <p:extLst>
      <p:ext uri="{BB962C8B-B14F-4D97-AF65-F5344CB8AC3E}">
        <p14:creationId xmlns:p14="http://schemas.microsoft.com/office/powerpoint/2010/main" val="711777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tıklayın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9AB5DD5-7A24-794E-9140-DA3142863641}" type="datetimeFigureOut">
              <a:rPr lang="tr-TR" smtClean="0"/>
              <a:t>28.12.2017</a:t>
            </a:fld>
            <a:endParaRPr lang="tr-TR"/>
          </a:p>
        </p:txBody>
      </p:sp>
      <p:sp>
        <p:nvSpPr>
          <p:cNvPr id="6" name="Alt 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243AD1D-A5AA-AC4E-B744-D80D8E7D9631}" type="slidenum">
              <a:rPr lang="tr-TR" smtClean="0"/>
              <a:t>‹#›</a:t>
            </a:fld>
            <a:endParaRPr lang="tr-TR"/>
          </a:p>
        </p:txBody>
      </p:sp>
    </p:spTree>
    <p:extLst>
      <p:ext uri="{BB962C8B-B14F-4D97-AF65-F5344CB8AC3E}">
        <p14:creationId xmlns:p14="http://schemas.microsoft.com/office/powerpoint/2010/main" val="1364646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839788" y="365125"/>
            <a:ext cx="10515600" cy="1325563"/>
          </a:xfrm>
        </p:spPr>
        <p:txBody>
          <a:bodyPr/>
          <a:lstStyle/>
          <a:p>
            <a:r>
              <a:rPr lang="tr-TR" smtClean="0"/>
              <a:t>Asıl başlık stili için tıklayın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Ana metin stillerini düzenlemek için tıklayın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Ana metin stillerini düzenlemek için tıklayın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9AB5DD5-7A24-794E-9140-DA3142863641}" type="datetimeFigureOut">
              <a:rPr lang="tr-TR" smtClean="0"/>
              <a:t>28.12.2017</a:t>
            </a:fld>
            <a:endParaRPr lang="tr-TR"/>
          </a:p>
        </p:txBody>
      </p:sp>
      <p:sp>
        <p:nvSpPr>
          <p:cNvPr id="8" name="Alt 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243AD1D-A5AA-AC4E-B744-D80D8E7D9631}" type="slidenum">
              <a:rPr lang="tr-TR" smtClean="0"/>
              <a:t>‹#›</a:t>
            </a:fld>
            <a:endParaRPr lang="tr-TR"/>
          </a:p>
        </p:txBody>
      </p:sp>
    </p:spTree>
    <p:extLst>
      <p:ext uri="{BB962C8B-B14F-4D97-AF65-F5344CB8AC3E}">
        <p14:creationId xmlns:p14="http://schemas.microsoft.com/office/powerpoint/2010/main" val="487115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tıklayın</a:t>
            </a:r>
            <a:endParaRPr lang="tr-TR"/>
          </a:p>
        </p:txBody>
      </p:sp>
      <p:sp>
        <p:nvSpPr>
          <p:cNvPr id="3" name="Veri Yer Tutucusu 2"/>
          <p:cNvSpPr>
            <a:spLocks noGrp="1"/>
          </p:cNvSpPr>
          <p:nvPr>
            <p:ph type="dt" sz="half" idx="10"/>
          </p:nvPr>
        </p:nvSpPr>
        <p:spPr/>
        <p:txBody>
          <a:bodyPr/>
          <a:lstStyle/>
          <a:p>
            <a:fld id="{A9AB5DD5-7A24-794E-9140-DA3142863641}" type="datetimeFigureOut">
              <a:rPr lang="tr-TR" smtClean="0"/>
              <a:t>28.12.2017</a:t>
            </a:fld>
            <a:endParaRPr lang="tr-TR"/>
          </a:p>
        </p:txBody>
      </p:sp>
      <p:sp>
        <p:nvSpPr>
          <p:cNvPr id="4" name="Alt 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243AD1D-A5AA-AC4E-B744-D80D8E7D9631}" type="slidenum">
              <a:rPr lang="tr-TR" smtClean="0"/>
              <a:t>‹#›</a:t>
            </a:fld>
            <a:endParaRPr lang="tr-TR"/>
          </a:p>
        </p:txBody>
      </p:sp>
    </p:spTree>
    <p:extLst>
      <p:ext uri="{BB962C8B-B14F-4D97-AF65-F5344CB8AC3E}">
        <p14:creationId xmlns:p14="http://schemas.microsoft.com/office/powerpoint/2010/main" val="734394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9AB5DD5-7A24-794E-9140-DA3142863641}" type="datetimeFigureOut">
              <a:rPr lang="tr-TR" smtClean="0"/>
              <a:t>28.12.2017</a:t>
            </a:fld>
            <a:endParaRPr lang="tr-TR"/>
          </a:p>
        </p:txBody>
      </p:sp>
      <p:sp>
        <p:nvSpPr>
          <p:cNvPr id="3" name="Alt 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243AD1D-A5AA-AC4E-B744-D80D8E7D9631}" type="slidenum">
              <a:rPr lang="tr-TR" smtClean="0"/>
              <a:t>‹#›</a:t>
            </a:fld>
            <a:endParaRPr lang="tr-TR"/>
          </a:p>
        </p:txBody>
      </p:sp>
    </p:spTree>
    <p:extLst>
      <p:ext uri="{BB962C8B-B14F-4D97-AF65-F5344CB8AC3E}">
        <p14:creationId xmlns:p14="http://schemas.microsoft.com/office/powerpoint/2010/main" val="1383892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Açıklama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tıklayın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Ana metin stillerini düzenlemek için tıklayın</a:t>
            </a:r>
          </a:p>
        </p:txBody>
      </p:sp>
      <p:sp>
        <p:nvSpPr>
          <p:cNvPr id="5" name="Veri Yer Tutucusu 4"/>
          <p:cNvSpPr>
            <a:spLocks noGrp="1"/>
          </p:cNvSpPr>
          <p:nvPr>
            <p:ph type="dt" sz="half" idx="10"/>
          </p:nvPr>
        </p:nvSpPr>
        <p:spPr/>
        <p:txBody>
          <a:bodyPr/>
          <a:lstStyle/>
          <a:p>
            <a:fld id="{A9AB5DD5-7A24-794E-9140-DA3142863641}" type="datetimeFigureOut">
              <a:rPr lang="tr-TR" smtClean="0"/>
              <a:t>28.12.2017</a:t>
            </a:fld>
            <a:endParaRPr lang="tr-TR"/>
          </a:p>
        </p:txBody>
      </p:sp>
      <p:sp>
        <p:nvSpPr>
          <p:cNvPr id="6" name="Alt 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243AD1D-A5AA-AC4E-B744-D80D8E7D9631}" type="slidenum">
              <a:rPr lang="tr-TR" smtClean="0"/>
              <a:t>‹#›</a:t>
            </a:fld>
            <a:endParaRPr lang="tr-TR"/>
          </a:p>
        </p:txBody>
      </p:sp>
    </p:spTree>
    <p:extLst>
      <p:ext uri="{BB962C8B-B14F-4D97-AF65-F5344CB8AC3E}">
        <p14:creationId xmlns:p14="http://schemas.microsoft.com/office/powerpoint/2010/main" val="1836342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çıklama Yazı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tıklayın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Ana metin stillerini düzenlemek için tıklayın</a:t>
            </a:r>
          </a:p>
        </p:txBody>
      </p:sp>
      <p:sp>
        <p:nvSpPr>
          <p:cNvPr id="5" name="Veri Yer Tutucusu 4"/>
          <p:cNvSpPr>
            <a:spLocks noGrp="1"/>
          </p:cNvSpPr>
          <p:nvPr>
            <p:ph type="dt" sz="half" idx="10"/>
          </p:nvPr>
        </p:nvSpPr>
        <p:spPr/>
        <p:txBody>
          <a:bodyPr/>
          <a:lstStyle/>
          <a:p>
            <a:fld id="{A9AB5DD5-7A24-794E-9140-DA3142863641}" type="datetimeFigureOut">
              <a:rPr lang="tr-TR" smtClean="0"/>
              <a:t>28.12.2017</a:t>
            </a:fld>
            <a:endParaRPr lang="tr-TR"/>
          </a:p>
        </p:txBody>
      </p:sp>
      <p:sp>
        <p:nvSpPr>
          <p:cNvPr id="6" name="Alt 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243AD1D-A5AA-AC4E-B744-D80D8E7D9631}" type="slidenum">
              <a:rPr lang="tr-TR" smtClean="0"/>
              <a:t>‹#›</a:t>
            </a:fld>
            <a:endParaRPr lang="tr-TR"/>
          </a:p>
        </p:txBody>
      </p:sp>
    </p:spTree>
    <p:extLst>
      <p:ext uri="{BB962C8B-B14F-4D97-AF65-F5344CB8AC3E}">
        <p14:creationId xmlns:p14="http://schemas.microsoft.com/office/powerpoint/2010/main" val="1914788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tıklayın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AB5DD5-7A24-794E-9140-DA3142863641}" type="datetimeFigureOut">
              <a:rPr lang="tr-TR" smtClean="0"/>
              <a:t>28.12.2017</a:t>
            </a:fld>
            <a:endParaRPr lang="tr-TR"/>
          </a:p>
        </p:txBody>
      </p:sp>
      <p:sp>
        <p:nvSpPr>
          <p:cNvPr id="5" name="Alt 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43AD1D-A5AA-AC4E-B744-D80D8E7D9631}" type="slidenum">
              <a:rPr lang="tr-TR" smtClean="0"/>
              <a:t>‹#›</a:t>
            </a:fld>
            <a:endParaRPr lang="tr-TR"/>
          </a:p>
        </p:txBody>
      </p:sp>
    </p:spTree>
    <p:extLst>
      <p:ext uri="{BB962C8B-B14F-4D97-AF65-F5344CB8AC3E}">
        <p14:creationId xmlns:p14="http://schemas.microsoft.com/office/powerpoint/2010/main" val="804880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213965" y="2420889"/>
            <a:ext cx="7772400" cy="1613229"/>
          </a:xfrm>
          <a:solidFill>
            <a:srgbClr val="C00000"/>
          </a:solidFill>
          <a:effectLst>
            <a:outerShdw blurRad="40000" dist="23000" dir="5400000" rotWithShape="0">
              <a:srgbClr val="000000">
                <a:alpha val="35000"/>
              </a:srgbClr>
            </a:outerShdw>
            <a:softEdge rad="12700"/>
          </a:effectLst>
        </p:spPr>
        <p:style>
          <a:lnRef idx="1">
            <a:schemeClr val="accent2"/>
          </a:lnRef>
          <a:fillRef idx="3">
            <a:schemeClr val="accent2"/>
          </a:fillRef>
          <a:effectRef idx="2">
            <a:schemeClr val="accent2"/>
          </a:effectRef>
          <a:fontRef idx="minor">
            <a:schemeClr val="lt1"/>
          </a:fontRef>
        </p:style>
        <p:txBody>
          <a:bodyPr/>
          <a:lstStyle/>
          <a:p>
            <a:r>
              <a:rPr lang="tr-TR" b="1" dirty="0" smtClean="0"/>
              <a:t>MOTİVASYON</a:t>
            </a:r>
            <a:endParaRPr lang="tr-TR" b="1" dirty="0"/>
          </a:p>
        </p:txBody>
      </p:sp>
    </p:spTree>
    <p:extLst>
      <p:ext uri="{BB962C8B-B14F-4D97-AF65-F5344CB8AC3E}">
        <p14:creationId xmlns:p14="http://schemas.microsoft.com/office/powerpoint/2010/main" val="19725655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vert="horz" wrap="square" lIns="91440" tIns="45720" rIns="91440" bIns="45720" numCol="1" rtlCol="0" anchor="ctr" anchorCtr="0" compatLnSpc="1">
            <a:prstTxWarp prst="textNoShape">
              <a:avLst/>
            </a:prstTxWarp>
            <a:normAutofit/>
          </a:bodyPr>
          <a:lstStyle/>
          <a:p>
            <a:pPr algn="l" eaLnBrk="1" hangingPunct="1"/>
            <a:r>
              <a:rPr lang="tr-TR" sz="4000" dirty="0">
                <a:solidFill>
                  <a:srgbClr val="FF0000"/>
                </a:solidFill>
              </a:rPr>
              <a:t>Maslow’un İhtiyaçlar Hiyerarşisi </a:t>
            </a:r>
          </a:p>
        </p:txBody>
      </p:sp>
      <p:pic>
        <p:nvPicPr>
          <p:cNvPr id="13315" name="Picture 2"/>
          <p:cNvPicPr>
            <a:picLocks noGrp="1" noChangeAspect="1" noChangeArrowheads="1"/>
          </p:cNvPicPr>
          <p:nvPr>
            <p:ph sz="quarter" idx="1"/>
          </p:nvPr>
        </p:nvPicPr>
        <p:blipFill>
          <a:blip r:embed="rId2"/>
          <a:srcRect/>
          <a:stretch>
            <a:fillRect/>
          </a:stretch>
        </p:blipFill>
        <p:spPr>
          <a:xfrm>
            <a:off x="2063751" y="1658938"/>
            <a:ext cx="7127875" cy="4875212"/>
          </a:xfrm>
          <a:noFill/>
        </p:spPr>
      </p:pic>
      <p:sp>
        <p:nvSpPr>
          <p:cNvPr id="5" name="4 Tek Köşesi Yuvarlatılmış Dikdörtgen"/>
          <p:cNvSpPr/>
          <p:nvPr/>
        </p:nvSpPr>
        <p:spPr>
          <a:xfrm rot="17977436">
            <a:off x="2544763" y="2932113"/>
            <a:ext cx="2690812" cy="188912"/>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extLst>
      <p:ext uri="{BB962C8B-B14F-4D97-AF65-F5344CB8AC3E}">
        <p14:creationId xmlns:p14="http://schemas.microsoft.com/office/powerpoint/2010/main" val="2967093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vert="horz" wrap="square" lIns="91440" tIns="45720" rIns="91440" bIns="45720" numCol="1" rtlCol="0" anchor="ctr" anchorCtr="0" compatLnSpc="1">
            <a:prstTxWarp prst="textNoShape">
              <a:avLst/>
            </a:prstTxWarp>
            <a:normAutofit/>
          </a:bodyPr>
          <a:lstStyle/>
          <a:p>
            <a:r>
              <a:rPr lang="tr-TR" dirty="0" smtClean="0">
                <a:solidFill>
                  <a:srgbClr val="FF0000"/>
                </a:solidFill>
              </a:rPr>
              <a:t>Maslow’un İhtiyaçlar Hiyerarşisi </a:t>
            </a:r>
            <a:endParaRPr lang="tr-TR" altLang="x-none" cap="none" dirty="0">
              <a:solidFill>
                <a:srgbClr val="FF0000"/>
              </a:solidFill>
            </a:endParaRPr>
          </a:p>
        </p:txBody>
      </p:sp>
      <p:sp>
        <p:nvSpPr>
          <p:cNvPr id="14339" name="2 İçerik Yer Tutucusu"/>
          <p:cNvSpPr>
            <a:spLocks noGrp="1"/>
          </p:cNvSpPr>
          <p:nvPr>
            <p:ph sz="quarter" idx="1"/>
          </p:nvPr>
        </p:nvSpPr>
        <p:spPr>
          <a:xfrm>
            <a:off x="838200" y="1600201"/>
            <a:ext cx="10515600" cy="4873625"/>
          </a:xfrm>
        </p:spPr>
        <p:txBody>
          <a:bodyPr/>
          <a:lstStyle/>
          <a:p>
            <a:pPr eaLnBrk="1" hangingPunct="1">
              <a:buFont typeface="Wingdings" charset="2"/>
              <a:buNone/>
            </a:pPr>
            <a:r>
              <a:rPr lang="tr-TR" altLang="x-none" dirty="0"/>
              <a:t>		</a:t>
            </a:r>
          </a:p>
          <a:p>
            <a:pPr eaLnBrk="1" hangingPunct="1">
              <a:buFont typeface="Wingdings" charset="2"/>
              <a:buNone/>
            </a:pPr>
            <a:r>
              <a:rPr lang="tr-TR" altLang="x-none" dirty="0">
                <a:ea typeface="Times New Roman" charset="0"/>
                <a:cs typeface="Times New Roman" charset="0"/>
              </a:rPr>
              <a:t>	Yönetici açısından anlamı şudur:</a:t>
            </a:r>
          </a:p>
          <a:p>
            <a:pPr eaLnBrk="1" hangingPunct="1">
              <a:buFont typeface="Wingdings" charset="2"/>
              <a:buNone/>
            </a:pPr>
            <a:r>
              <a:rPr lang="tr-TR" altLang="x-none" dirty="0">
                <a:ea typeface="Times New Roman" charset="0"/>
                <a:cs typeface="Times New Roman" charset="0"/>
              </a:rPr>
              <a:t>	</a:t>
            </a:r>
          </a:p>
          <a:p>
            <a:pPr eaLnBrk="1" hangingPunct="1">
              <a:buFont typeface="Wingdings" charset="2"/>
              <a:buNone/>
            </a:pPr>
            <a:r>
              <a:rPr lang="tr-TR" altLang="x-none" dirty="0">
                <a:ea typeface="Times New Roman" charset="0"/>
                <a:cs typeface="Times New Roman" charset="0"/>
              </a:rPr>
              <a:t>	E</a:t>
            </a:r>
            <a:r>
              <a:rPr lang="tr-TR" altLang="x-none" dirty="0"/>
              <a:t>ğ</a:t>
            </a:r>
            <a:r>
              <a:rPr lang="tr-TR" altLang="x-none" dirty="0">
                <a:ea typeface="Times New Roman" charset="0"/>
                <a:cs typeface="Times New Roman" charset="0"/>
              </a:rPr>
              <a:t>er yönetici, personelin hangi ihtiyac</a:t>
            </a:r>
            <a:r>
              <a:rPr lang="tr-TR" altLang="x-none" dirty="0"/>
              <a:t>ı</a:t>
            </a:r>
            <a:r>
              <a:rPr lang="tr-TR" altLang="x-none" dirty="0">
                <a:ea typeface="Times New Roman" charset="0"/>
                <a:cs typeface="Times New Roman" charset="0"/>
              </a:rPr>
              <a:t>n</a:t>
            </a:r>
            <a:r>
              <a:rPr lang="tr-TR" altLang="x-none" dirty="0"/>
              <a:t>ı</a:t>
            </a:r>
            <a:r>
              <a:rPr lang="tr-TR" altLang="x-none" dirty="0">
                <a:ea typeface="Times New Roman" charset="0"/>
                <a:cs typeface="Times New Roman" charset="0"/>
              </a:rPr>
              <a:t> tatmin etmek istedi</a:t>
            </a:r>
            <a:r>
              <a:rPr lang="tr-TR" altLang="x-none" dirty="0"/>
              <a:t>ğ</a:t>
            </a:r>
            <a:r>
              <a:rPr lang="tr-TR" altLang="x-none" dirty="0">
                <a:ea typeface="Times New Roman" charset="0"/>
                <a:cs typeface="Times New Roman" charset="0"/>
              </a:rPr>
              <a:t>ini anlayabilirse, o ihtiyaçlar</a:t>
            </a:r>
            <a:r>
              <a:rPr lang="tr-TR" altLang="x-none" dirty="0"/>
              <a:t>ı</a:t>
            </a:r>
            <a:r>
              <a:rPr lang="tr-TR" altLang="x-none" dirty="0">
                <a:ea typeface="Times New Roman" charset="0"/>
                <a:cs typeface="Times New Roman" charset="0"/>
              </a:rPr>
              <a:t>n</a:t>
            </a:r>
            <a:r>
              <a:rPr lang="tr-TR" altLang="x-none" dirty="0"/>
              <a:t>ı</a:t>
            </a:r>
            <a:r>
              <a:rPr lang="tr-TR" altLang="x-none" dirty="0">
                <a:ea typeface="Times New Roman" charset="0"/>
                <a:cs typeface="Times New Roman" charset="0"/>
              </a:rPr>
              <a:t> tatmin edebilece</a:t>
            </a:r>
            <a:r>
              <a:rPr lang="tr-TR" altLang="x-none" dirty="0"/>
              <a:t>ğ</a:t>
            </a:r>
            <a:r>
              <a:rPr lang="tr-TR" altLang="x-none" dirty="0">
                <a:ea typeface="Times New Roman" charset="0"/>
                <a:cs typeface="Times New Roman" charset="0"/>
              </a:rPr>
              <a:t>i ortam</a:t>
            </a:r>
            <a:r>
              <a:rPr lang="tr-TR" altLang="x-none" dirty="0"/>
              <a:t>ı</a:t>
            </a:r>
            <a:r>
              <a:rPr lang="tr-TR" altLang="x-none" dirty="0">
                <a:ea typeface="Times New Roman" charset="0"/>
                <a:cs typeface="Times New Roman" charset="0"/>
              </a:rPr>
              <a:t> yaratarak onlar</a:t>
            </a:r>
            <a:r>
              <a:rPr lang="tr-TR" altLang="x-none" dirty="0"/>
              <a:t>ı</a:t>
            </a:r>
            <a:r>
              <a:rPr lang="tr-TR" altLang="x-none" dirty="0">
                <a:ea typeface="Times New Roman" charset="0"/>
                <a:cs typeface="Times New Roman" charset="0"/>
              </a:rPr>
              <a:t>n belirli yönde davranmalar</a:t>
            </a:r>
            <a:r>
              <a:rPr lang="tr-TR" altLang="x-none" dirty="0"/>
              <a:t>ı</a:t>
            </a:r>
            <a:r>
              <a:rPr lang="tr-TR" altLang="x-none" dirty="0">
                <a:ea typeface="Times New Roman" charset="0"/>
                <a:cs typeface="Times New Roman" charset="0"/>
              </a:rPr>
              <a:t>n</a:t>
            </a:r>
            <a:r>
              <a:rPr lang="tr-TR" altLang="x-none" dirty="0"/>
              <a:t>ı</a:t>
            </a:r>
            <a:r>
              <a:rPr lang="tr-TR" altLang="x-none" dirty="0">
                <a:ea typeface="Times New Roman" charset="0"/>
                <a:cs typeface="Times New Roman" charset="0"/>
              </a:rPr>
              <a:t> sa</a:t>
            </a:r>
            <a:r>
              <a:rPr lang="tr-TR" altLang="x-none" dirty="0"/>
              <a:t>ğ</a:t>
            </a:r>
            <a:r>
              <a:rPr lang="tr-TR" altLang="x-none" dirty="0">
                <a:ea typeface="Times New Roman" charset="0"/>
                <a:cs typeface="Times New Roman" charset="0"/>
              </a:rPr>
              <a:t>layabilir.</a:t>
            </a:r>
            <a:r>
              <a:rPr lang="tr-TR" altLang="x-none" dirty="0"/>
              <a:t> </a:t>
            </a:r>
          </a:p>
          <a:p>
            <a:pPr eaLnBrk="1" hangingPunct="1"/>
            <a:endParaRPr lang="tr-TR" altLang="x-none" dirty="0"/>
          </a:p>
        </p:txBody>
      </p:sp>
    </p:spTree>
    <p:extLst>
      <p:ext uri="{BB962C8B-B14F-4D97-AF65-F5344CB8AC3E}">
        <p14:creationId xmlns:p14="http://schemas.microsoft.com/office/powerpoint/2010/main" val="14757620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FF0000"/>
                </a:solidFill>
              </a:rPr>
              <a:t>Maslow’un İhtiyaçlar Hiyerarşisi </a:t>
            </a:r>
            <a:endParaRPr lang="tr-TR" dirty="0"/>
          </a:p>
        </p:txBody>
      </p:sp>
      <p:sp>
        <p:nvSpPr>
          <p:cNvPr id="3" name="İçerik Yer Tutucusu 2"/>
          <p:cNvSpPr>
            <a:spLocks noGrp="1"/>
          </p:cNvSpPr>
          <p:nvPr>
            <p:ph idx="1"/>
          </p:nvPr>
        </p:nvSpPr>
        <p:spPr/>
        <p:txBody>
          <a:bodyPr>
            <a:normAutofit lnSpcReduction="10000"/>
          </a:bodyPr>
          <a:lstStyle/>
          <a:p>
            <a:r>
              <a:rPr lang="tr-TR" dirty="0" smtClean="0"/>
              <a:t>Örneğin yöneticiler;</a:t>
            </a:r>
          </a:p>
          <a:p>
            <a:pPr lvl="1"/>
            <a:r>
              <a:rPr lang="tr-TR" dirty="0" smtClean="0"/>
              <a:t>Fizyolojik ihtiyaçların karşılanması için, çalışanlarına yeterli düzeyde ücret ödemeli, uygun çalışma koşulları sağlamalı ve çalışanların dinlenmesi veya beslenmesi için mekanlar sağlamalıdır.</a:t>
            </a:r>
          </a:p>
          <a:p>
            <a:pPr lvl="1"/>
            <a:r>
              <a:rPr lang="tr-TR" dirty="0" smtClean="0"/>
              <a:t>Güvenlik ihtiyaçlarının karşılanması için, güvenli çalışma koşulları ve iş güvenliği sağlamalıdır.</a:t>
            </a:r>
          </a:p>
          <a:p>
            <a:pPr lvl="1"/>
            <a:r>
              <a:rPr lang="tr-TR" dirty="0" smtClean="0"/>
              <a:t>Sosyal ihtiyaçlarının (ait olma ve sevgi ihtiyaçlarının) karşılanması için gerekli arkadaşlık ortamı sağlanmalı, arkadaşça denetim yapılmalı ve gerekli profesyonel ilişkiler gerçekleştirilmelidir.</a:t>
            </a:r>
          </a:p>
          <a:p>
            <a:pPr lvl="1"/>
            <a:r>
              <a:rPr lang="tr-TR" dirty="0" smtClean="0"/>
              <a:t>Değer ihtiyaçlarının karşılanması için hak edilen unvanın ve gerekli geri bildirimlerin verilmesi gerekmektedir.</a:t>
            </a:r>
          </a:p>
          <a:p>
            <a:pPr lvl="1"/>
            <a:r>
              <a:rPr lang="tr-TR" dirty="0" smtClean="0"/>
              <a:t>Kendini gerçekleştirme ihtiyaçlarının karşılanması için ise  bireyin kendini geliştirebileceği bir iş ortamı yaratılmalı, yaratıcılık için olanaklar sağlanmalıdır. </a:t>
            </a:r>
            <a:endParaRPr lang="tr-TR" dirty="0"/>
          </a:p>
        </p:txBody>
      </p:sp>
    </p:spTree>
    <p:extLst>
      <p:ext uri="{BB962C8B-B14F-4D97-AF65-F5344CB8AC3E}">
        <p14:creationId xmlns:p14="http://schemas.microsoft.com/office/powerpoint/2010/main" val="444610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8215" y="274638"/>
            <a:ext cx="9619785" cy="1143000"/>
          </a:xfrm>
        </p:spPr>
        <p:txBody>
          <a:bodyPr>
            <a:noAutofit/>
          </a:bodyPr>
          <a:lstStyle/>
          <a:p>
            <a:pPr algn="l"/>
            <a:r>
              <a:rPr lang="tr-TR" sz="3600" dirty="0">
                <a:solidFill>
                  <a:srgbClr val="FF0000"/>
                </a:solidFill>
              </a:rPr>
              <a:t>Çift-Faktör Teorisi (Hijyen-Motivasyon Teorisi)</a:t>
            </a:r>
          </a:p>
        </p:txBody>
      </p:sp>
      <p:sp>
        <p:nvSpPr>
          <p:cNvPr id="3" name="Content Placeholder 2"/>
          <p:cNvSpPr>
            <a:spLocks noGrp="1"/>
          </p:cNvSpPr>
          <p:nvPr>
            <p:ph idx="1"/>
          </p:nvPr>
        </p:nvSpPr>
        <p:spPr/>
        <p:txBody>
          <a:bodyPr>
            <a:normAutofit fontScale="85000" lnSpcReduction="20000"/>
          </a:bodyPr>
          <a:lstStyle/>
          <a:p>
            <a:pPr>
              <a:lnSpc>
                <a:spcPct val="90000"/>
              </a:lnSpc>
            </a:pPr>
            <a:r>
              <a:rPr lang="tr-TR" dirty="0" smtClean="0">
                <a:solidFill>
                  <a:srgbClr val="000000"/>
                </a:solidFill>
              </a:rPr>
              <a:t>Herzberg, motivasyonu belirleyici iki grup faktörden söz etmektedir: </a:t>
            </a:r>
            <a:br>
              <a:rPr lang="tr-TR" dirty="0" smtClean="0">
                <a:solidFill>
                  <a:srgbClr val="000000"/>
                </a:solidFill>
              </a:rPr>
            </a:br>
            <a:r>
              <a:rPr lang="tr-TR" dirty="0" smtClean="0">
                <a:solidFill>
                  <a:srgbClr val="000000"/>
                </a:solidFill>
              </a:rPr>
              <a:t/>
            </a:r>
            <a:br>
              <a:rPr lang="tr-TR" dirty="0" smtClean="0">
                <a:solidFill>
                  <a:srgbClr val="000000"/>
                </a:solidFill>
              </a:rPr>
            </a:br>
            <a:r>
              <a:rPr lang="tr-TR" b="1" u="sng" dirty="0" smtClean="0">
                <a:solidFill>
                  <a:srgbClr val="FF0000"/>
                </a:solidFill>
              </a:rPr>
              <a:t>Motivasyonel faktörler:</a:t>
            </a:r>
            <a:r>
              <a:rPr lang="tr-TR" dirty="0" smtClean="0">
                <a:solidFill>
                  <a:srgbClr val="FF0000"/>
                </a:solidFill>
              </a:rPr>
              <a:t> </a:t>
            </a:r>
            <a:r>
              <a:rPr lang="tr-TR" dirty="0" smtClean="0">
                <a:solidFill>
                  <a:srgbClr val="000000"/>
                </a:solidFill>
              </a:rPr>
              <a:t>Başarı, tanınma, takdir edilme, yapılan işin niteliği, yetki ve sorumluluk sahibi olma, ilerleme ve yükselme imkanlarının olması vs. motivasyonel faktörler arasında sayılabilir. </a:t>
            </a:r>
            <a:br>
              <a:rPr lang="tr-TR" dirty="0" smtClean="0">
                <a:solidFill>
                  <a:srgbClr val="000000"/>
                </a:solidFill>
              </a:rPr>
            </a:br>
            <a:r>
              <a:rPr lang="tr-TR" dirty="0" smtClean="0">
                <a:solidFill>
                  <a:srgbClr val="000000"/>
                </a:solidFill>
              </a:rPr>
              <a:t/>
            </a:r>
            <a:br>
              <a:rPr lang="tr-TR" dirty="0" smtClean="0">
                <a:solidFill>
                  <a:srgbClr val="000000"/>
                </a:solidFill>
              </a:rPr>
            </a:br>
            <a:r>
              <a:rPr lang="tr-TR" b="1" u="sng" dirty="0" smtClean="0">
                <a:solidFill>
                  <a:srgbClr val="FF0000"/>
                </a:solidFill>
              </a:rPr>
              <a:t>Hijyen faktörleri:</a:t>
            </a:r>
            <a:r>
              <a:rPr lang="tr-TR" dirty="0" smtClean="0">
                <a:solidFill>
                  <a:srgbClr val="000000"/>
                </a:solidFill>
              </a:rPr>
              <a:t> İşletme politikası ve yönetimi, çalışma koşulları, ücret düzeyi, iş arkadaşlarıyla ilişkiler, organizasyonda alt-üst arasındaki ilişkiler vs. unsurlar “hijyen faktörleri” olarak adlandırılır.</a:t>
            </a:r>
            <a:r>
              <a:rPr lang="tr-TR" dirty="0" smtClean="0"/>
              <a:t> </a:t>
            </a:r>
          </a:p>
          <a:p>
            <a:pPr>
              <a:lnSpc>
                <a:spcPct val="90000"/>
              </a:lnSpc>
              <a:buFont typeface="Wingdings" pitchFamily="2" charset="2"/>
              <a:buNone/>
            </a:pPr>
            <a:endParaRPr lang="tr-TR" dirty="0" smtClean="0"/>
          </a:p>
          <a:p>
            <a:pPr>
              <a:lnSpc>
                <a:spcPct val="90000"/>
              </a:lnSpc>
            </a:pPr>
            <a:r>
              <a:rPr lang="tr-TR" dirty="0" smtClean="0"/>
              <a:t>Herzberg’e göre hijyen faktörlerinin kişiyi motive etme özelliği yoktur. Ancak eğer bu faktörler mevcut değilse kişi motive olmayacaktır. Bunların mevcut olması kişinin motive olabileceği asgari koşulları sağlayacaktır. Ancak motivasyon, motivasyonel faktörlerin kişiye sağlanması ile mümkün olacaktır. </a:t>
            </a:r>
          </a:p>
        </p:txBody>
      </p:sp>
    </p:spTree>
    <p:extLst>
      <p:ext uri="{BB962C8B-B14F-4D97-AF65-F5344CB8AC3E}">
        <p14:creationId xmlns:p14="http://schemas.microsoft.com/office/powerpoint/2010/main" val="3363784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tr-TR" dirty="0" smtClean="0">
                <a:solidFill>
                  <a:srgbClr val="FF0000"/>
                </a:solidFill>
              </a:rPr>
              <a:t>Başarma İhtiyacı Teorisi </a:t>
            </a:r>
            <a:br>
              <a:rPr lang="tr-TR" dirty="0" smtClean="0">
                <a:solidFill>
                  <a:srgbClr val="FF0000"/>
                </a:solidFill>
              </a:rPr>
            </a:br>
            <a:r>
              <a:rPr lang="tr-TR" dirty="0" smtClean="0">
                <a:solidFill>
                  <a:srgbClr val="FF0000"/>
                </a:solidFill>
              </a:rPr>
              <a:t>(Üç İhtiyaç Teorisi)</a:t>
            </a:r>
            <a:endParaRPr lang="tr-TR" dirty="0">
              <a:solidFill>
                <a:srgbClr val="FF0000"/>
              </a:solidFill>
            </a:endParaRPr>
          </a:p>
        </p:txBody>
      </p:sp>
      <p:sp>
        <p:nvSpPr>
          <p:cNvPr id="3" name="Content Placeholder 2"/>
          <p:cNvSpPr>
            <a:spLocks noGrp="1"/>
          </p:cNvSpPr>
          <p:nvPr>
            <p:ph idx="1"/>
          </p:nvPr>
        </p:nvSpPr>
        <p:spPr/>
        <p:txBody>
          <a:bodyPr>
            <a:normAutofit/>
          </a:bodyPr>
          <a:lstStyle/>
          <a:p>
            <a:r>
              <a:rPr lang="tr-TR" dirty="0" smtClean="0"/>
              <a:t>McClelland tarafından geliştirilen bu teoriye göre kişiler 3 grup ihtiyacın etkisi altında davranış gösterir. Bunlar:</a:t>
            </a:r>
          </a:p>
          <a:p>
            <a:pPr>
              <a:buNone/>
            </a:pPr>
            <a:endParaRPr lang="tr-TR" dirty="0" smtClean="0"/>
          </a:p>
          <a:p>
            <a:pPr lvl="1"/>
            <a:r>
              <a:rPr lang="tr-TR" dirty="0" smtClean="0">
                <a:solidFill>
                  <a:srgbClr val="FF0000"/>
                </a:solidFill>
              </a:rPr>
              <a:t>İlişki Kurma İhtiyacı: </a:t>
            </a:r>
            <a:r>
              <a:rPr lang="tr-TR" dirty="0" smtClean="0"/>
              <a:t>Bu ihtiyacı kuvvetli olan bir kişi, kişilerararsı ilişkiler kurma ve geliştirmeye önem verecektir. </a:t>
            </a:r>
            <a:endParaRPr lang="tr-TR" dirty="0" smtClean="0">
              <a:solidFill>
                <a:srgbClr val="FF0000"/>
              </a:solidFill>
            </a:endParaRPr>
          </a:p>
          <a:p>
            <a:pPr lvl="1"/>
            <a:r>
              <a:rPr lang="tr-TR" dirty="0" smtClean="0">
                <a:solidFill>
                  <a:srgbClr val="FF0000"/>
                </a:solidFill>
              </a:rPr>
              <a:t>Güç Kazanma İhtiyacı: </a:t>
            </a:r>
            <a:r>
              <a:rPr lang="tr-TR" dirty="0" smtClean="0"/>
              <a:t>Bu ihtiyacı kuvvetli olan bir kişi, güç ve otorite kaynaklarını genişletme, başkalarını etki altında tutma ve gücünü koruma davranışları gösterecektir. </a:t>
            </a:r>
            <a:endParaRPr lang="tr-TR" dirty="0" smtClean="0">
              <a:solidFill>
                <a:srgbClr val="FF0000"/>
              </a:solidFill>
            </a:endParaRPr>
          </a:p>
          <a:p>
            <a:pPr lvl="1"/>
            <a:r>
              <a:rPr lang="tr-TR" dirty="0" smtClean="0">
                <a:solidFill>
                  <a:srgbClr val="FF0000"/>
                </a:solidFill>
              </a:rPr>
              <a:t>Başarma İhtiyacı: : </a:t>
            </a:r>
            <a:r>
              <a:rPr lang="tr-TR" dirty="0" smtClean="0"/>
              <a:t>Bu ihtiyacı kuvvetli olan bir kişi kendisine ulaşılması güç ve çalışma gerektiren, anlamlı amaçlar seçecek, bunları gerçekleştirek için gerekli bilgi ve yeteneği elde edecek ve bunları kullanacak davranışı gösterecektir. </a:t>
            </a:r>
            <a:endParaRPr lang="tr-TR" dirty="0">
              <a:solidFill>
                <a:srgbClr val="FF0000"/>
              </a:solidFill>
            </a:endParaRPr>
          </a:p>
        </p:txBody>
      </p:sp>
    </p:spTree>
    <p:extLst>
      <p:ext uri="{BB962C8B-B14F-4D97-AF65-F5344CB8AC3E}">
        <p14:creationId xmlns:p14="http://schemas.microsoft.com/office/powerpoint/2010/main" val="1335650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FF0000"/>
                </a:solidFill>
              </a:rPr>
              <a:t>Başarma İhtiyacı Teorisi </a:t>
            </a:r>
            <a:br>
              <a:rPr lang="tr-TR" dirty="0">
                <a:solidFill>
                  <a:srgbClr val="FF0000"/>
                </a:solidFill>
              </a:rPr>
            </a:br>
            <a:r>
              <a:rPr lang="tr-TR" dirty="0">
                <a:solidFill>
                  <a:srgbClr val="FF0000"/>
                </a:solidFill>
              </a:rPr>
              <a:t>(Üç İhtiyaç Teorisi)</a:t>
            </a:r>
            <a:endParaRPr lang="tr-TR" dirty="0"/>
          </a:p>
        </p:txBody>
      </p:sp>
      <p:sp>
        <p:nvSpPr>
          <p:cNvPr id="3" name="İçerik Yer Tutucusu 2"/>
          <p:cNvSpPr>
            <a:spLocks noGrp="1"/>
          </p:cNvSpPr>
          <p:nvPr>
            <p:ph idx="1"/>
          </p:nvPr>
        </p:nvSpPr>
        <p:spPr/>
        <p:txBody>
          <a:bodyPr/>
          <a:lstStyle/>
          <a:p>
            <a:r>
              <a:rPr lang="tr-TR" dirty="0" smtClean="0"/>
              <a:t>Bu teorinin yönetici açısından anlamı şudur: Eğer personelin sahip olduğu ihtiyaçlar belirlenebilirse personel seçim ve yerleştirme sistemleri geliştirilebilir. Dolayısıyla, örneğin başarı gösterme ihtiyacı yüksek olan bir personel, bunu sağlayacak bir işe yerleştirilebilir. Böylece kişi motivasyon için gerekli ortamı bulacağından sahip olduğu bilgi ve yeteneği tam olarak işe koyacaktır.</a:t>
            </a:r>
            <a:endParaRPr lang="tr-TR" dirty="0"/>
          </a:p>
        </p:txBody>
      </p:sp>
    </p:spTree>
    <p:extLst>
      <p:ext uri="{BB962C8B-B14F-4D97-AF65-F5344CB8AC3E}">
        <p14:creationId xmlns:p14="http://schemas.microsoft.com/office/powerpoint/2010/main" val="1541523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FF0000"/>
                </a:solidFill>
              </a:rPr>
              <a:t>Süreç Teorileri</a:t>
            </a:r>
            <a:endParaRPr lang="tr-TR" dirty="0">
              <a:solidFill>
                <a:srgbClr val="FF0000"/>
              </a:solidFill>
            </a:endParaRPr>
          </a:p>
        </p:txBody>
      </p:sp>
      <p:sp>
        <p:nvSpPr>
          <p:cNvPr id="3" name="İçerik Yer Tutucusu 2"/>
          <p:cNvSpPr>
            <a:spLocks noGrp="1"/>
          </p:cNvSpPr>
          <p:nvPr>
            <p:ph idx="1"/>
          </p:nvPr>
        </p:nvSpPr>
        <p:spPr/>
        <p:txBody>
          <a:bodyPr/>
          <a:lstStyle/>
          <a:p>
            <a:r>
              <a:rPr lang="tr-TR" dirty="0" smtClean="0"/>
              <a:t>Davranış şartlandırması teorisi</a:t>
            </a:r>
          </a:p>
          <a:p>
            <a:r>
              <a:rPr lang="tr-TR" dirty="0" smtClean="0"/>
              <a:t>Adams’ın eşitlik kuramı</a:t>
            </a:r>
          </a:p>
          <a:p>
            <a:r>
              <a:rPr lang="tr-TR" dirty="0" smtClean="0"/>
              <a:t>Amaç teorisi</a:t>
            </a:r>
          </a:p>
          <a:p>
            <a:r>
              <a:rPr lang="tr-TR" dirty="0" err="1" smtClean="0"/>
              <a:t>Wromm’un</a:t>
            </a:r>
            <a:r>
              <a:rPr lang="tr-TR" dirty="0" smtClean="0"/>
              <a:t> bekleyiş kuramı</a:t>
            </a:r>
          </a:p>
          <a:p>
            <a:endParaRPr lang="tr-TR" dirty="0"/>
          </a:p>
        </p:txBody>
      </p:sp>
    </p:spTree>
    <p:extLst>
      <p:ext uri="{BB962C8B-B14F-4D97-AF65-F5344CB8AC3E}">
        <p14:creationId xmlns:p14="http://schemas.microsoft.com/office/powerpoint/2010/main" val="523190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idx="4294967295"/>
          </p:nvPr>
        </p:nvSpPr>
        <p:spPr bwMode="auto">
          <a:noFill/>
        </p:spPr>
        <p:txBody>
          <a:bodyPr vert="horz" wrap="square" lIns="91440" tIns="45720" rIns="91440" bIns="45720" numCol="1" rtlCol="0" anchor="ctr" anchorCtr="0" compatLnSpc="1">
            <a:prstTxWarp prst="textNoShape">
              <a:avLst/>
            </a:prstTxWarp>
            <a:normAutofit/>
          </a:bodyPr>
          <a:lstStyle/>
          <a:p>
            <a:pPr algn="l"/>
            <a:r>
              <a:rPr lang="tr-TR" sz="3200" b="1" dirty="0"/>
              <a:t/>
            </a:r>
            <a:br>
              <a:rPr lang="tr-TR" sz="3200" b="1" dirty="0"/>
            </a:br>
            <a:r>
              <a:rPr lang="tr-TR" cap="none" dirty="0" smtClean="0">
                <a:solidFill>
                  <a:srgbClr val="FF0000"/>
                </a:solidFill>
              </a:rPr>
              <a:t>Davranış Şartlandırması Teorisi</a:t>
            </a:r>
            <a:endParaRPr lang="tr-TR" b="1" cap="none" dirty="0" smtClean="0">
              <a:solidFill>
                <a:srgbClr val="FF0000"/>
              </a:solidFill>
            </a:endParaRPr>
          </a:p>
        </p:txBody>
      </p:sp>
      <p:sp>
        <p:nvSpPr>
          <p:cNvPr id="65539" name="Rectangle 3"/>
          <p:cNvSpPr>
            <a:spLocks noGrp="1"/>
          </p:cNvSpPr>
          <p:nvPr>
            <p:ph type="body" idx="4294967295"/>
          </p:nvPr>
        </p:nvSpPr>
        <p:spPr>
          <a:xfrm>
            <a:off x="968188" y="1690688"/>
            <a:ext cx="10385612" cy="4786312"/>
          </a:xfrm>
        </p:spPr>
        <p:txBody>
          <a:bodyPr>
            <a:normAutofit/>
          </a:bodyPr>
          <a:lstStyle/>
          <a:p>
            <a:pPr>
              <a:lnSpc>
                <a:spcPct val="90000"/>
              </a:lnSpc>
            </a:pPr>
            <a:r>
              <a:rPr lang="tr-TR" sz="1800" dirty="0"/>
              <a:t>Skinner tarafından geliştirilen “edimsel şartlandırma”  kuramına dayanan bu teoriye göre, davranışlar karşılaştıkları sonuçlara bağlı olarak tekrar ortaya çıkar ya da sönerler. </a:t>
            </a:r>
          </a:p>
          <a:p>
            <a:pPr>
              <a:lnSpc>
                <a:spcPct val="90000"/>
              </a:lnSpc>
              <a:buNone/>
            </a:pPr>
            <a:endParaRPr lang="tr-TR" sz="1800" dirty="0"/>
          </a:p>
          <a:p>
            <a:pPr>
              <a:lnSpc>
                <a:spcPct val="90000"/>
              </a:lnSpc>
            </a:pPr>
            <a:endParaRPr lang="tr-TR" sz="1800" dirty="0"/>
          </a:p>
          <a:p>
            <a:pPr>
              <a:lnSpc>
                <a:spcPct val="90000"/>
              </a:lnSpc>
            </a:pPr>
            <a:endParaRPr lang="tr-TR" sz="1800" dirty="0"/>
          </a:p>
          <a:p>
            <a:pPr>
              <a:lnSpc>
                <a:spcPct val="90000"/>
              </a:lnSpc>
            </a:pPr>
            <a:endParaRPr lang="tr-TR" sz="1800" dirty="0"/>
          </a:p>
          <a:p>
            <a:pPr>
              <a:lnSpc>
                <a:spcPct val="90000"/>
              </a:lnSpc>
            </a:pPr>
            <a:r>
              <a:rPr lang="tr-TR" sz="1800" dirty="0"/>
              <a:t>Kişi şu ya da bu nedenle çeşitli davranışlarda bulunur. Önemli olan, davranışın karşılaştığı sonuçtur. Kişi, karşılaştığı sonuca göre davranışı tekrarlar ya da o davranıştan vazgeçer. İnsanlar davranışlarının kendileri için hoşa giden, haz verici sonuçlarla karşılaşmaları halinde büyük ihtimalle aynı davranışı tekrarlama, olumsuz sonuçlarla karşılaşmaları halindeyse davranıştan vazgeçme eğilimindedirler. </a:t>
            </a:r>
          </a:p>
          <a:p>
            <a:pPr>
              <a:lnSpc>
                <a:spcPct val="90000"/>
              </a:lnSpc>
            </a:pPr>
            <a:endParaRPr lang="tr-TR" sz="1800" dirty="0"/>
          </a:p>
          <a:p>
            <a:pPr>
              <a:lnSpc>
                <a:spcPct val="90000"/>
              </a:lnSpc>
            </a:pPr>
            <a:r>
              <a:rPr lang="tr-TR" sz="1800" dirty="0"/>
              <a:t>Çalışanın göstermiş olduğu davranışlar, işyeri tarafından istenen davranışlarsa, işyeri bunun tekrarını talep edecektir. Bu, davranışın ödüllendirilmesiyle mümkün olabilir. Diğer yandan, istenmeyen davranışların da cezalandırma yoluyla, tekrarlanma olasılıkları azaltılacaktır. Ancak bilinmelidir ki ödüllendirme, cezalandırmadan daha etkili bir yoldur.</a:t>
            </a:r>
          </a:p>
        </p:txBody>
      </p:sp>
      <p:sp>
        <p:nvSpPr>
          <p:cNvPr id="4" name="Rectangle 3"/>
          <p:cNvSpPr/>
          <p:nvPr/>
        </p:nvSpPr>
        <p:spPr>
          <a:xfrm>
            <a:off x="2286000" y="2590800"/>
            <a:ext cx="1295400" cy="381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dirty="0">
                <a:solidFill>
                  <a:schemeClr val="tx1"/>
                </a:solidFill>
              </a:rPr>
              <a:t>Organizma</a:t>
            </a:r>
          </a:p>
        </p:txBody>
      </p:sp>
      <p:sp>
        <p:nvSpPr>
          <p:cNvPr id="5" name="Rectangle 4"/>
          <p:cNvSpPr/>
          <p:nvPr/>
        </p:nvSpPr>
        <p:spPr>
          <a:xfrm>
            <a:off x="4038600" y="2590800"/>
            <a:ext cx="1143000" cy="381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dirty="0">
                <a:solidFill>
                  <a:schemeClr val="tx1"/>
                </a:solidFill>
              </a:rPr>
              <a:t>Davranış</a:t>
            </a:r>
          </a:p>
        </p:txBody>
      </p:sp>
      <p:sp>
        <p:nvSpPr>
          <p:cNvPr id="6" name="Rectangle 5"/>
          <p:cNvSpPr/>
          <p:nvPr/>
        </p:nvSpPr>
        <p:spPr>
          <a:xfrm>
            <a:off x="5562600" y="2590800"/>
            <a:ext cx="1828800" cy="381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dirty="0">
                <a:solidFill>
                  <a:schemeClr val="tx1"/>
                </a:solidFill>
              </a:rPr>
              <a:t>Karşılaşılan</a:t>
            </a:r>
            <a:r>
              <a:rPr lang="tr-TR" dirty="0"/>
              <a:t> </a:t>
            </a:r>
            <a:r>
              <a:rPr lang="tr-TR" dirty="0">
                <a:solidFill>
                  <a:schemeClr val="tx1"/>
                </a:solidFill>
              </a:rPr>
              <a:t>Sonuç</a:t>
            </a:r>
          </a:p>
        </p:txBody>
      </p:sp>
      <p:sp>
        <p:nvSpPr>
          <p:cNvPr id="7" name="Rectangle 6"/>
          <p:cNvSpPr/>
          <p:nvPr/>
        </p:nvSpPr>
        <p:spPr>
          <a:xfrm>
            <a:off x="8153400" y="2971800"/>
            <a:ext cx="1143000" cy="381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dirty="0">
                <a:solidFill>
                  <a:schemeClr val="tx1"/>
                </a:solidFill>
              </a:rPr>
              <a:t>Ceza</a:t>
            </a:r>
          </a:p>
        </p:txBody>
      </p:sp>
      <p:sp>
        <p:nvSpPr>
          <p:cNvPr id="8" name="Rectangle 7"/>
          <p:cNvSpPr/>
          <p:nvPr/>
        </p:nvSpPr>
        <p:spPr>
          <a:xfrm>
            <a:off x="8153400" y="2209800"/>
            <a:ext cx="1143000" cy="381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dirty="0">
                <a:solidFill>
                  <a:schemeClr val="tx1"/>
                </a:solidFill>
              </a:rPr>
              <a:t>Ödül</a:t>
            </a:r>
          </a:p>
        </p:txBody>
      </p:sp>
      <p:cxnSp>
        <p:nvCxnSpPr>
          <p:cNvPr id="10" name="Straight Arrow Connector 9"/>
          <p:cNvCxnSpPr/>
          <p:nvPr/>
        </p:nvCxnSpPr>
        <p:spPr>
          <a:xfrm>
            <a:off x="3581400" y="2819400"/>
            <a:ext cx="4572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181600" y="2819400"/>
            <a:ext cx="3810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1"/>
          </p:cNvCxnSpPr>
          <p:nvPr/>
        </p:nvCxnSpPr>
        <p:spPr>
          <a:xfrm flipV="1">
            <a:off x="7391400" y="2400300"/>
            <a:ext cx="762000" cy="4191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7" idx="1"/>
          </p:cNvCxnSpPr>
          <p:nvPr/>
        </p:nvCxnSpPr>
        <p:spPr>
          <a:xfrm>
            <a:off x="7391400" y="2819400"/>
            <a:ext cx="762000" cy="3429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71224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FF0000"/>
                </a:solidFill>
              </a:rPr>
              <a:t>Davranış Şartlandırması Teorisi</a:t>
            </a:r>
            <a:endParaRPr lang="tr-TR" dirty="0"/>
          </a:p>
        </p:txBody>
      </p:sp>
      <p:sp>
        <p:nvSpPr>
          <p:cNvPr id="3" name="İçerik Yer Tutucusu 2"/>
          <p:cNvSpPr>
            <a:spLocks noGrp="1"/>
          </p:cNvSpPr>
          <p:nvPr>
            <p:ph idx="1"/>
          </p:nvPr>
        </p:nvSpPr>
        <p:spPr/>
        <p:txBody>
          <a:bodyPr/>
          <a:lstStyle/>
          <a:p>
            <a:r>
              <a:rPr lang="tr-TR" dirty="0" smtClean="0"/>
              <a:t>Ödüllendirme çeşitli şekillerde olabilir. Örneğin ücret artışı, üstler tarafından övülme, takdir, iş güvenliği sağlama, terfi, sorumluluğu artırma, statü geliştirme, çalışma koşullarını değiştirme, önemli kararlara ve bilgiye ortak etme, daha önemli görevler verme, vb. hususların hepsi birer ödül sayılabilir. </a:t>
            </a:r>
          </a:p>
          <a:p>
            <a:endParaRPr lang="tr-TR" dirty="0" smtClean="0"/>
          </a:p>
          <a:p>
            <a:r>
              <a:rPr lang="tr-TR" dirty="0" smtClean="0"/>
              <a:t>Eleştirmek, ödül vermemek, öncelikleri kaldırmak, yetkileri kısıtlamak, rütbe tenzili, daha pasif görevlere atamak, işine son vermek gibi örgütsel uygulamalar ise birer cezalandırma unsuru olarak görülebilir. </a:t>
            </a:r>
            <a:endParaRPr lang="tr-TR" dirty="0"/>
          </a:p>
        </p:txBody>
      </p:sp>
    </p:spTree>
    <p:extLst>
      <p:ext uri="{BB962C8B-B14F-4D97-AF65-F5344CB8AC3E}">
        <p14:creationId xmlns:p14="http://schemas.microsoft.com/office/powerpoint/2010/main" val="918803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FF0000"/>
                </a:solidFill>
              </a:rPr>
              <a:t>Davranış Şartlandırması Teorisi</a:t>
            </a:r>
            <a:endParaRPr lang="tr-TR" dirty="0"/>
          </a:p>
        </p:txBody>
      </p:sp>
      <p:sp>
        <p:nvSpPr>
          <p:cNvPr id="3" name="İçerik Yer Tutucusu 2"/>
          <p:cNvSpPr>
            <a:spLocks noGrp="1"/>
          </p:cNvSpPr>
          <p:nvPr>
            <p:ph idx="1"/>
          </p:nvPr>
        </p:nvSpPr>
        <p:spPr/>
        <p:txBody>
          <a:bodyPr/>
          <a:lstStyle/>
          <a:p>
            <a:r>
              <a:rPr lang="tr-TR" dirty="0" smtClean="0"/>
              <a:t>Davranış şartlandırması yaklaşımını bir motivasyon aracı olarak kullanmak isteyen bir yönetici şu hususlara dikkat etmek zorundadır:</a:t>
            </a:r>
          </a:p>
          <a:p>
            <a:pPr lvl="1"/>
            <a:r>
              <a:rPr lang="tr-TR" dirty="0" smtClean="0"/>
              <a:t>Örgüt açısından arzu edilen ve edilmeyen davranışlar açık ve seçik olarak belirlenmelidir. </a:t>
            </a:r>
          </a:p>
          <a:p>
            <a:pPr lvl="1"/>
            <a:r>
              <a:rPr lang="tr-TR" dirty="0" smtClean="0"/>
              <a:t>Bu davranışlar personele duyurulmalıdır. </a:t>
            </a:r>
          </a:p>
          <a:p>
            <a:pPr lvl="1"/>
            <a:r>
              <a:rPr lang="tr-TR" dirty="0" smtClean="0"/>
              <a:t>Mümkün olan her fırsatta ödüllendirme kullanılmalıdır.</a:t>
            </a:r>
          </a:p>
          <a:p>
            <a:pPr lvl="1"/>
            <a:r>
              <a:rPr lang="tr-TR" dirty="0" smtClean="0"/>
              <a:t>Davranışlara hemen karşılık verilmelidir. Araya girecek uzun bir zaman süresi, sonucun davranışlar üzerindeki etkisini azaltabilir. </a:t>
            </a:r>
            <a:endParaRPr lang="tr-TR" dirty="0"/>
          </a:p>
        </p:txBody>
      </p:sp>
    </p:spTree>
    <p:extLst>
      <p:ext uri="{BB962C8B-B14F-4D97-AF65-F5344CB8AC3E}">
        <p14:creationId xmlns:p14="http://schemas.microsoft.com/office/powerpoint/2010/main" val="1836557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533400"/>
            <a:ext cx="8229600" cy="5943600"/>
          </a:xfrm>
        </p:spPr>
        <p:txBody>
          <a:bodyPr>
            <a:normAutofit fontScale="77500" lnSpcReduction="20000"/>
          </a:bodyPr>
          <a:lstStyle/>
          <a:p>
            <a:pPr>
              <a:lnSpc>
                <a:spcPct val="90000"/>
              </a:lnSpc>
            </a:pPr>
            <a:r>
              <a:rPr lang="tr-TR" dirty="0" smtClean="0"/>
              <a:t>Çalıştığınız kurumda çaycısından yöneticisine kadar kimseyi mutlu etmek  mümkün değil gibi mi görünüyor? </a:t>
            </a:r>
          </a:p>
          <a:p>
            <a:pPr>
              <a:lnSpc>
                <a:spcPct val="90000"/>
              </a:lnSpc>
              <a:buNone/>
            </a:pPr>
            <a:endParaRPr lang="tr-TR" dirty="0" smtClean="0"/>
          </a:p>
          <a:p>
            <a:pPr>
              <a:lnSpc>
                <a:spcPct val="90000"/>
              </a:lnSpc>
            </a:pPr>
            <a:r>
              <a:rPr lang="tr-TR" dirty="0" smtClean="0"/>
              <a:t>Artık bu işleri öğrendi, tek başına götürebilir denilen personel işten  ayrılıyor mu? </a:t>
            </a:r>
          </a:p>
          <a:p>
            <a:pPr>
              <a:lnSpc>
                <a:spcPct val="90000"/>
              </a:lnSpc>
              <a:buNone/>
            </a:pPr>
            <a:endParaRPr lang="tr-TR" dirty="0" smtClean="0"/>
          </a:p>
          <a:p>
            <a:pPr>
              <a:lnSpc>
                <a:spcPct val="90000"/>
              </a:lnSpc>
            </a:pPr>
            <a:r>
              <a:rPr lang="tr-TR" dirty="0" smtClean="0"/>
              <a:t>Neden bazı kişiler geç saatlere kadar çalışır ve neden bazıları çalışma saatinin bitişi yaklaşırken, bürosunu terk etmek üzere hazırlanmaya başlar? </a:t>
            </a:r>
          </a:p>
          <a:p>
            <a:pPr>
              <a:lnSpc>
                <a:spcPct val="90000"/>
              </a:lnSpc>
              <a:buNone/>
            </a:pPr>
            <a:endParaRPr lang="tr-TR" dirty="0" smtClean="0"/>
          </a:p>
          <a:p>
            <a:pPr>
              <a:lnSpc>
                <a:spcPct val="90000"/>
              </a:lnSpc>
            </a:pPr>
            <a:r>
              <a:rPr lang="tr-TR" dirty="0" smtClean="0"/>
              <a:t>Kişileri farklı şekillerde davranmaya sevk eden faktörler nelerdir? </a:t>
            </a:r>
          </a:p>
          <a:p>
            <a:pPr>
              <a:lnSpc>
                <a:spcPct val="90000"/>
              </a:lnSpc>
              <a:buNone/>
            </a:pPr>
            <a:endParaRPr lang="tr-TR" dirty="0" smtClean="0"/>
          </a:p>
          <a:p>
            <a:pPr>
              <a:lnSpc>
                <a:spcPct val="90000"/>
              </a:lnSpc>
            </a:pPr>
            <a:r>
              <a:rPr lang="tr-TR" dirty="0" smtClean="0"/>
              <a:t>Kişiler ne yönde davranış gösterir? Kişilerin aynı davranışları tekrar göstermesi veya göstermemesi nasıl sağlanabilir? </a:t>
            </a:r>
          </a:p>
          <a:p>
            <a:pPr algn="ctr">
              <a:lnSpc>
                <a:spcPct val="90000"/>
              </a:lnSpc>
              <a:buFont typeface="Wingdings" pitchFamily="2" charset="2"/>
              <a:buNone/>
            </a:pPr>
            <a:r>
              <a:rPr lang="tr-TR" dirty="0" smtClean="0"/>
              <a:t>	</a:t>
            </a:r>
            <a:br>
              <a:rPr lang="tr-TR" dirty="0" smtClean="0"/>
            </a:br>
            <a:r>
              <a:rPr lang="tr-TR" dirty="0" smtClean="0"/>
              <a:t/>
            </a:r>
            <a:br>
              <a:rPr lang="tr-TR" dirty="0" smtClean="0"/>
            </a:br>
            <a:r>
              <a:rPr lang="tr-TR" b="1" dirty="0" smtClean="0">
                <a:solidFill>
                  <a:srgbClr val="FF0000"/>
                </a:solidFill>
              </a:rPr>
              <a:t>Çalışanların işletmeye bağlılığını, çalışma verimliliğini artırmak, çalışan memnuniyetini sağlamak; motivasyon, motivasyon araçları ve motivasyon yönetimiyle ilgilidir.</a:t>
            </a:r>
            <a:r>
              <a:rPr lang="tr-TR" dirty="0" smtClean="0">
                <a:solidFill>
                  <a:srgbClr val="FF0000"/>
                </a:solidFill>
              </a:rPr>
              <a:t> </a:t>
            </a:r>
          </a:p>
          <a:p>
            <a:endParaRPr lang="tr-TR" dirty="0"/>
          </a:p>
        </p:txBody>
      </p:sp>
    </p:spTree>
    <p:extLst>
      <p:ext uri="{BB962C8B-B14F-4D97-AF65-F5344CB8AC3E}">
        <p14:creationId xmlns:p14="http://schemas.microsoft.com/office/powerpoint/2010/main" val="571438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vert="horz" wrap="square" lIns="91440" tIns="45720" rIns="91440" bIns="45720" numCol="1" rtlCol="0" anchor="ctr" anchorCtr="0" compatLnSpc="1">
            <a:prstTxWarp prst="textNoShape">
              <a:avLst/>
            </a:prstTxWarp>
            <a:normAutofit/>
          </a:bodyPr>
          <a:lstStyle/>
          <a:p>
            <a:pPr algn="l" eaLnBrk="1" hangingPunct="1"/>
            <a:r>
              <a:rPr lang="tr-TR" cap="none" dirty="0" smtClean="0">
                <a:solidFill>
                  <a:srgbClr val="FF0000"/>
                </a:solidFill>
              </a:rPr>
              <a:t>Bekleyiş Teorisi</a:t>
            </a:r>
          </a:p>
        </p:txBody>
      </p:sp>
      <p:sp>
        <p:nvSpPr>
          <p:cNvPr id="27651" name="2 İçerik Yer Tutucusu"/>
          <p:cNvSpPr>
            <a:spLocks noGrp="1"/>
          </p:cNvSpPr>
          <p:nvPr>
            <p:ph sz="quarter" idx="1"/>
          </p:nvPr>
        </p:nvSpPr>
        <p:spPr>
          <a:xfrm>
            <a:off x="838200" y="1371601"/>
            <a:ext cx="10851776" cy="4921623"/>
          </a:xfrm>
        </p:spPr>
        <p:txBody>
          <a:bodyPr>
            <a:normAutofit lnSpcReduction="10000"/>
          </a:bodyPr>
          <a:lstStyle/>
          <a:p>
            <a:pPr eaLnBrk="1" hangingPunct="1"/>
            <a:r>
              <a:rPr lang="tr-TR" sz="2400" dirty="0">
                <a:cs typeface="Times New Roman" pitchFamily="18" charset="0"/>
              </a:rPr>
              <a:t>Victor Vroom'a göre bir kişinin belli bir iş için gayret sarf</a:t>
            </a:r>
            <a:r>
              <a:rPr lang="tr-TR" sz="2400" dirty="0"/>
              <a:t> </a:t>
            </a:r>
            <a:r>
              <a:rPr lang="tr-TR" sz="2400" dirty="0">
                <a:cs typeface="Times New Roman" pitchFamily="18" charset="0"/>
              </a:rPr>
              <a:t>etmesi iki faktöre bağlıdır. </a:t>
            </a:r>
          </a:p>
          <a:p>
            <a:pPr lvl="1"/>
            <a:r>
              <a:rPr lang="tr-TR" dirty="0">
                <a:cs typeface="Times New Roman" pitchFamily="18" charset="0"/>
              </a:rPr>
              <a:t>1. Valens (kişinin ödülü arzulama derecesi) </a:t>
            </a:r>
          </a:p>
          <a:p>
            <a:pPr lvl="1"/>
            <a:r>
              <a:rPr lang="tr-TR" dirty="0">
                <a:cs typeface="Times New Roman" pitchFamily="18" charset="0"/>
              </a:rPr>
              <a:t>2. Bekleyiş (ödüllendirilme olasılığı)</a:t>
            </a:r>
          </a:p>
          <a:p>
            <a:pPr eaLnBrk="1" hangingPunct="1">
              <a:buFont typeface="Wingdings" pitchFamily="2" charset="2"/>
              <a:buNone/>
            </a:pPr>
            <a:r>
              <a:rPr lang="tr-TR" sz="2400" dirty="0"/>
              <a:t>		</a:t>
            </a:r>
          </a:p>
          <a:p>
            <a:pPr marL="742950" lvl="1" indent="-285750">
              <a:buFont typeface="Wingdings" pitchFamily="2" charset="2"/>
              <a:buChar char="Ø"/>
            </a:pPr>
            <a:endParaRPr lang="tr-TR" b="1" u="sng" dirty="0">
              <a:solidFill>
                <a:srgbClr val="FF0000"/>
              </a:solidFill>
            </a:endParaRPr>
          </a:p>
          <a:p>
            <a:pPr marL="742950" lvl="1" indent="-285750">
              <a:buFont typeface="Wingdings" pitchFamily="2" charset="2"/>
              <a:buChar char="Ø"/>
            </a:pPr>
            <a:r>
              <a:rPr lang="tr-TR" b="1" u="sng" dirty="0">
                <a:solidFill>
                  <a:srgbClr val="FF0000"/>
                </a:solidFill>
              </a:rPr>
              <a:t>Valens</a:t>
            </a:r>
            <a:r>
              <a:rPr lang="tr-TR" dirty="0">
                <a:solidFill>
                  <a:srgbClr val="FF0000"/>
                </a:solidFill>
              </a:rPr>
              <a:t> </a:t>
            </a:r>
            <a:r>
              <a:rPr lang="tr-TR" dirty="0"/>
              <a:t>bir kişinin belirli bir gayret sarfederek elde edeceği ödülü arzulama derecesidir. Belirli bir ödül, farklı kişiler tarafından farklı ölçülerde arzulanacaktır. Arzulama derecesi yüksek olanlar, elde etmek için daha fazla gayret sarfedeceklerdir.</a:t>
            </a:r>
          </a:p>
          <a:p>
            <a:pPr marL="742950" lvl="1" indent="-285750">
              <a:buFont typeface="Wingdings" pitchFamily="2" charset="2"/>
              <a:buChar char="Ø"/>
            </a:pPr>
            <a:r>
              <a:rPr lang="tr-TR" b="1" u="sng" dirty="0">
                <a:solidFill>
                  <a:srgbClr val="FF0000"/>
                </a:solidFill>
              </a:rPr>
              <a:t>Bekleyiş</a:t>
            </a:r>
            <a:r>
              <a:rPr lang="tr-TR" dirty="0"/>
              <a:t> kişinin algıladığı bir olasılığı ifade eder. Bu olasılık, belirli bir gayretin belirli bir ödülle ödüllendirileceği hakkındadır. Eğer kişi, gayret sarfetmekle belirli bir ödülü elde edebileceğine inanıyorsa (bekliyorsa) daha fazla gayret sarfedecektir.</a:t>
            </a:r>
          </a:p>
          <a:p>
            <a:pPr eaLnBrk="1" hangingPunct="1"/>
            <a:r>
              <a:rPr lang="tr-TR" sz="2400" dirty="0">
                <a:cs typeface="Times New Roman" pitchFamily="18" charset="0"/>
              </a:rPr>
              <a:t>Bir kişinin hem valensi hem de bekleyişi yüksekse o kişi motive olacaktır.</a:t>
            </a:r>
            <a:endParaRPr lang="tr-TR" sz="2400" dirty="0"/>
          </a:p>
          <a:p>
            <a:pPr marL="742950" lvl="1" indent="-285750">
              <a:buNone/>
            </a:pPr>
            <a:endParaRPr lang="tr-TR" sz="2000" u="sng" dirty="0"/>
          </a:p>
        </p:txBody>
      </p:sp>
      <p:sp>
        <p:nvSpPr>
          <p:cNvPr id="4" name="Rectangle 3"/>
          <p:cNvSpPr/>
          <p:nvPr/>
        </p:nvSpPr>
        <p:spPr>
          <a:xfrm>
            <a:off x="1434353" y="2468564"/>
            <a:ext cx="5540188" cy="651154"/>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2000" b="1" dirty="0">
                <a:solidFill>
                  <a:srgbClr val="C00000"/>
                </a:solidFill>
              </a:rPr>
              <a:t>Motivasyon= Valens X Bekleyiş</a:t>
            </a:r>
          </a:p>
        </p:txBody>
      </p:sp>
    </p:spTree>
    <p:extLst>
      <p:ext uri="{BB962C8B-B14F-4D97-AF65-F5344CB8AC3E}">
        <p14:creationId xmlns:p14="http://schemas.microsoft.com/office/powerpoint/2010/main" val="1969583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FF0000"/>
                </a:solidFill>
              </a:rPr>
              <a:t>Bekleyiş Teorisi</a:t>
            </a:r>
            <a:endParaRPr lang="tr-TR" dirty="0"/>
          </a:p>
        </p:txBody>
      </p:sp>
      <p:sp>
        <p:nvSpPr>
          <p:cNvPr id="3" name="İçerik Yer Tutucusu 2"/>
          <p:cNvSpPr>
            <a:spLocks noGrp="1"/>
          </p:cNvSpPr>
          <p:nvPr>
            <p:ph idx="1"/>
          </p:nvPr>
        </p:nvSpPr>
        <p:spPr/>
        <p:txBody>
          <a:bodyPr/>
          <a:lstStyle/>
          <a:p>
            <a:r>
              <a:rPr lang="tr-TR" dirty="0" smtClean="0"/>
              <a:t>Bu modeli kullanmak isteyen bir yönetici aşağıdaki hususlara dikkat etmelidir: </a:t>
            </a:r>
          </a:p>
          <a:p>
            <a:pPr lvl="1"/>
            <a:r>
              <a:rPr lang="tr-TR" dirty="0" smtClean="0"/>
              <a:t>Kişi için hangi çeşit ve hangi düzeyde bir sonucun (ödülün) önemli olduğu belirlenmelidir.</a:t>
            </a:r>
          </a:p>
          <a:p>
            <a:pPr lvl="1"/>
            <a:r>
              <a:rPr lang="tr-TR" dirty="0" smtClean="0"/>
              <a:t>Örgüt için ne tür bir davranış ve performansın arzulanır olduğu belirlenmelidir.</a:t>
            </a:r>
          </a:p>
          <a:p>
            <a:pPr lvl="1"/>
            <a:r>
              <a:rPr lang="tr-TR" dirty="0" smtClean="0"/>
              <a:t>Performans ile ödül arasında ilişki kurulmalıdır. </a:t>
            </a:r>
            <a:endParaRPr lang="tr-TR" dirty="0"/>
          </a:p>
        </p:txBody>
      </p:sp>
    </p:spTree>
    <p:extLst>
      <p:ext uri="{BB962C8B-B14F-4D97-AF65-F5344CB8AC3E}">
        <p14:creationId xmlns:p14="http://schemas.microsoft.com/office/powerpoint/2010/main" val="4345046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p:cNvSpPr>
          <p:nvPr>
            <p:ph type="title" idx="4294967295"/>
          </p:nvPr>
        </p:nvSpPr>
        <p:spPr bwMode="auto">
          <a:xfrm>
            <a:off x="537882" y="365125"/>
            <a:ext cx="10815918" cy="1325563"/>
          </a:xfrm>
          <a:noFill/>
        </p:spPr>
        <p:txBody>
          <a:bodyPr vert="horz" wrap="square" lIns="91440" tIns="45720" rIns="91440" bIns="45720" numCol="1" rtlCol="0" anchor="ctr" anchorCtr="0" compatLnSpc="1">
            <a:prstTxWarp prst="textNoShape">
              <a:avLst/>
            </a:prstTxWarp>
            <a:normAutofit/>
          </a:bodyPr>
          <a:lstStyle/>
          <a:p>
            <a:pPr algn="l"/>
            <a:r>
              <a:rPr lang="tr-TR" cap="none" dirty="0" smtClean="0">
                <a:solidFill>
                  <a:srgbClr val="FF0000"/>
                </a:solidFill>
              </a:rPr>
              <a:t>Eşitlik </a:t>
            </a:r>
            <a:r>
              <a:rPr lang="tr-TR" dirty="0" smtClean="0">
                <a:solidFill>
                  <a:srgbClr val="FF0000"/>
                </a:solidFill>
              </a:rPr>
              <a:t>Teorisi</a:t>
            </a:r>
            <a:endParaRPr lang="tr-TR" cap="none" dirty="0" smtClean="0">
              <a:solidFill>
                <a:srgbClr val="FF0000"/>
              </a:solidFill>
            </a:endParaRPr>
          </a:p>
        </p:txBody>
      </p:sp>
      <p:sp>
        <p:nvSpPr>
          <p:cNvPr id="73731" name="Rectangle 3"/>
          <p:cNvSpPr>
            <a:spLocks noGrp="1"/>
          </p:cNvSpPr>
          <p:nvPr>
            <p:ph type="body" idx="4294967295"/>
          </p:nvPr>
        </p:nvSpPr>
        <p:spPr>
          <a:xfrm>
            <a:off x="537882" y="1541927"/>
            <a:ext cx="11170024" cy="5316073"/>
          </a:xfrm>
        </p:spPr>
        <p:txBody>
          <a:bodyPr>
            <a:normAutofit fontScale="55000" lnSpcReduction="20000"/>
          </a:bodyPr>
          <a:lstStyle/>
          <a:p>
            <a:pPr>
              <a:lnSpc>
                <a:spcPct val="120000"/>
              </a:lnSpc>
            </a:pPr>
            <a:r>
              <a:rPr lang="tr-TR" sz="3300" dirty="0">
                <a:cs typeface="Times New Roman" pitchFamily="18" charset="0"/>
              </a:rPr>
              <a:t>Bu teorinin ana fikri, personelin iş ilişkilerinde, eşit bir şekilde muamele görme arzusunda oldukları ve bu arzunun motivasyonu etkilediği hususudur. J. Stacy Adams tarafından geliştirilen bu teoriye göre, kişinin iş başarısı ve tatmin olma derecesi çalıştığı ortamla ilgili olarak algıladığı eşitlik veya eşitsizliklere bağlıdır. </a:t>
            </a:r>
            <a:r>
              <a:rPr lang="tr-TR" sz="3300" b="1" dirty="0">
                <a:solidFill>
                  <a:srgbClr val="FF0000"/>
                </a:solidFill>
                <a:cs typeface="Times New Roman" pitchFamily="18" charset="0"/>
              </a:rPr>
              <a:t>Kişi, kendisinin sarfettiği gayret ve karşılığında elde ettiği sonucu aynı iş ortamında başkalarının sarfettiği gayret ve elde ettikleri sonuç ile karşılaştırır. </a:t>
            </a:r>
          </a:p>
          <a:p>
            <a:pPr>
              <a:lnSpc>
                <a:spcPct val="90000"/>
              </a:lnSpc>
            </a:pPr>
            <a:endParaRPr lang="tr-TR" sz="3300" dirty="0">
              <a:cs typeface="Times New Roman" pitchFamily="18" charset="0"/>
            </a:endParaRPr>
          </a:p>
          <a:p>
            <a:pPr>
              <a:lnSpc>
                <a:spcPct val="90000"/>
              </a:lnSpc>
            </a:pPr>
            <a:endParaRPr lang="tr-TR" sz="3300" dirty="0">
              <a:cs typeface="Times New Roman" pitchFamily="18" charset="0"/>
            </a:endParaRPr>
          </a:p>
          <a:p>
            <a:pPr>
              <a:lnSpc>
                <a:spcPct val="90000"/>
              </a:lnSpc>
            </a:pPr>
            <a:endParaRPr lang="tr-TR" sz="3300" dirty="0">
              <a:cs typeface="Times New Roman" pitchFamily="18" charset="0"/>
            </a:endParaRPr>
          </a:p>
          <a:p>
            <a:pPr>
              <a:lnSpc>
                <a:spcPct val="90000"/>
              </a:lnSpc>
            </a:pPr>
            <a:endParaRPr lang="tr-TR" sz="3300" dirty="0">
              <a:cs typeface="Times New Roman" pitchFamily="18" charset="0"/>
            </a:endParaRPr>
          </a:p>
          <a:p>
            <a:pPr>
              <a:lnSpc>
                <a:spcPct val="90000"/>
              </a:lnSpc>
            </a:pPr>
            <a:endParaRPr lang="tr-TR" sz="3300" dirty="0">
              <a:cs typeface="Times New Roman" pitchFamily="18" charset="0"/>
            </a:endParaRPr>
          </a:p>
          <a:p>
            <a:pPr>
              <a:lnSpc>
                <a:spcPct val="90000"/>
              </a:lnSpc>
            </a:pPr>
            <a:r>
              <a:rPr lang="tr-TR" sz="3300" dirty="0"/>
              <a:t>B</a:t>
            </a:r>
            <a:r>
              <a:rPr lang="tr-TR" sz="3300" dirty="0">
                <a:cs typeface="Times New Roman" pitchFamily="18" charset="0"/>
              </a:rPr>
              <a:t>u karşılaştırma sonucu bir eşitsizlik algılayan kişi bu eşitsizliği giderici bir şekilde davranacaktır. </a:t>
            </a:r>
          </a:p>
          <a:p>
            <a:pPr>
              <a:lnSpc>
                <a:spcPct val="80000"/>
              </a:lnSpc>
            </a:pPr>
            <a:r>
              <a:rPr lang="tr-TR" sz="3300" dirty="0">
                <a:cs typeface="Times New Roman" pitchFamily="18" charset="0"/>
              </a:rPr>
              <a:t>Eşitsizliği gidermek için kişinin gösterebileceği davranışları şöyle gruplamak mümkündür.</a:t>
            </a:r>
            <a:endParaRPr lang="tr-TR" sz="3300" dirty="0"/>
          </a:p>
          <a:p>
            <a:pPr lvl="1">
              <a:lnSpc>
                <a:spcPct val="80000"/>
              </a:lnSpc>
            </a:pPr>
            <a:endParaRPr lang="tr-TR" sz="3300" dirty="0"/>
          </a:p>
          <a:p>
            <a:pPr lvl="1">
              <a:lnSpc>
                <a:spcPct val="80000"/>
              </a:lnSpc>
            </a:pPr>
            <a:r>
              <a:rPr lang="tr-TR" sz="3300" dirty="0">
                <a:cs typeface="Times New Roman" pitchFamily="18" charset="0"/>
              </a:rPr>
              <a:t>Sarfedilen gayretin değiştirilmesi (Ücretin artırılması veya azlatılması, daha az etkin çalışma),</a:t>
            </a:r>
            <a:r>
              <a:rPr lang="tr-TR" sz="3300" dirty="0"/>
              <a:t> </a:t>
            </a:r>
          </a:p>
          <a:p>
            <a:pPr lvl="1">
              <a:lnSpc>
                <a:spcPct val="80000"/>
              </a:lnSpc>
            </a:pPr>
            <a:r>
              <a:rPr lang="tr-TR" sz="3300" dirty="0">
                <a:cs typeface="Times New Roman" pitchFamily="18" charset="0"/>
              </a:rPr>
              <a:t>Sonucun değiştirilmesi (Daha yüksek ücret veya ödül talebi),</a:t>
            </a:r>
            <a:r>
              <a:rPr lang="tr-TR" sz="3300" dirty="0"/>
              <a:t> </a:t>
            </a:r>
          </a:p>
          <a:p>
            <a:pPr lvl="1">
              <a:lnSpc>
                <a:spcPct val="80000"/>
              </a:lnSpc>
            </a:pPr>
            <a:r>
              <a:rPr lang="tr-TR" sz="3300" dirty="0">
                <a:cs typeface="Times New Roman" pitchFamily="18" charset="0"/>
              </a:rPr>
              <a:t>Gayret ve sonuç tanımlarının mantıki tanımlarının değiştirilmesi. Böylece eşitsizliğin azaltılması,</a:t>
            </a:r>
            <a:r>
              <a:rPr lang="tr-TR" sz="3300" dirty="0"/>
              <a:t> </a:t>
            </a:r>
          </a:p>
          <a:p>
            <a:pPr lvl="1">
              <a:lnSpc>
                <a:spcPct val="80000"/>
              </a:lnSpc>
            </a:pPr>
            <a:r>
              <a:rPr lang="tr-TR" sz="3300" dirty="0">
                <a:cs typeface="Times New Roman" pitchFamily="18" charset="0"/>
              </a:rPr>
              <a:t>İşi terk etme (İstifa, işyeri içinde değişiklik talebi, devamsızlık),</a:t>
            </a:r>
            <a:r>
              <a:rPr lang="tr-TR" sz="3300" dirty="0"/>
              <a:t> </a:t>
            </a:r>
          </a:p>
          <a:p>
            <a:pPr lvl="1">
              <a:lnSpc>
                <a:spcPct val="80000"/>
              </a:lnSpc>
            </a:pPr>
            <a:r>
              <a:rPr lang="tr-TR" sz="3300" dirty="0">
                <a:cs typeface="Times New Roman" pitchFamily="18" charset="0"/>
              </a:rPr>
              <a:t>Başkalarını, sarfettikleri gayreti azaltmaya zorlama,</a:t>
            </a:r>
            <a:r>
              <a:rPr lang="tr-TR" sz="3300" dirty="0"/>
              <a:t> </a:t>
            </a:r>
          </a:p>
          <a:p>
            <a:pPr lvl="1">
              <a:lnSpc>
                <a:spcPct val="80000"/>
              </a:lnSpc>
            </a:pPr>
            <a:r>
              <a:rPr lang="tr-TR" sz="3300" dirty="0">
                <a:cs typeface="Times New Roman" pitchFamily="18" charset="0"/>
              </a:rPr>
              <a:t>Karşılaştırmanın dayandığı temel faktörleri değiştirme.</a:t>
            </a:r>
            <a:r>
              <a:rPr lang="tr-TR" sz="3300" dirty="0"/>
              <a:t> </a:t>
            </a:r>
          </a:p>
        </p:txBody>
      </p:sp>
      <p:graphicFrame>
        <p:nvGraphicFramePr>
          <p:cNvPr id="11" name="Diagram 10"/>
          <p:cNvGraphicFramePr/>
          <p:nvPr>
            <p:extLst>
              <p:ext uri="{D42A27DB-BD31-4B8C-83A1-F6EECF244321}">
                <p14:modId xmlns:p14="http://schemas.microsoft.com/office/powerpoint/2010/main" val="900863508"/>
              </p:ext>
            </p:extLst>
          </p:nvPr>
        </p:nvGraphicFramePr>
        <p:xfrm>
          <a:off x="1071283" y="3138066"/>
          <a:ext cx="7620000" cy="144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65371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3"/>
          <p:cNvPicPr>
            <a:picLocks noChangeAspect="1" noChangeArrowheads="1"/>
          </p:cNvPicPr>
          <p:nvPr/>
        </p:nvPicPr>
        <p:blipFill rotWithShape="1">
          <a:blip r:embed="rId2"/>
          <a:srcRect l="312" r="1769" b="-1"/>
          <a:stretch/>
        </p:blipFill>
        <p:spPr bwMode="auto">
          <a:xfrm>
            <a:off x="6090613" y="640082"/>
            <a:ext cx="5461724" cy="5577837"/>
          </a:xfrm>
          <a:prstGeom prst="rect">
            <a:avLst/>
          </a:prstGeom>
          <a:noFill/>
          <a:effectLst/>
        </p:spPr>
      </p:pic>
      <p:sp>
        <p:nvSpPr>
          <p:cNvPr id="2" name="1 Başlık"/>
          <p:cNvSpPr>
            <a:spLocks noGrp="1"/>
          </p:cNvSpPr>
          <p:nvPr>
            <p:ph type="title"/>
          </p:nvPr>
        </p:nvSpPr>
        <p:spPr>
          <a:xfrm>
            <a:off x="648929" y="629266"/>
            <a:ext cx="5127031" cy="1676603"/>
          </a:xfrm>
        </p:spPr>
        <p:txBody>
          <a:bodyPr vert="horz" lIns="91440" tIns="45720" rIns="91440" bIns="45720" numCol="1" rtlCol="0" anchorCtr="0" compatLnSpc="1">
            <a:prstTxWarp prst="textNoShape">
              <a:avLst/>
            </a:prstTxWarp>
            <a:normAutofit/>
          </a:bodyPr>
          <a:lstStyle/>
          <a:p>
            <a:pPr eaLnBrk="1" hangingPunct="1"/>
            <a:r>
              <a:rPr lang="tr-TR" cap="none" dirty="0">
                <a:solidFill>
                  <a:srgbClr val="FF0000"/>
                </a:solidFill>
              </a:rPr>
              <a:t>Amaç Teorisi</a:t>
            </a:r>
          </a:p>
        </p:txBody>
      </p:sp>
      <p:sp>
        <p:nvSpPr>
          <p:cNvPr id="20483" name="2 İçerik Yer Tutucusu"/>
          <p:cNvSpPr>
            <a:spLocks noGrp="1"/>
          </p:cNvSpPr>
          <p:nvPr>
            <p:ph sz="quarter" idx="1"/>
          </p:nvPr>
        </p:nvSpPr>
        <p:spPr>
          <a:xfrm>
            <a:off x="648930" y="2111830"/>
            <a:ext cx="5127030" cy="4111990"/>
          </a:xfrm>
        </p:spPr>
        <p:txBody>
          <a:bodyPr>
            <a:normAutofit/>
          </a:bodyPr>
          <a:lstStyle/>
          <a:p>
            <a:pPr eaLnBrk="1" hangingPunct="1"/>
            <a:endParaRPr lang="tr-TR" sz="2200" dirty="0"/>
          </a:p>
          <a:p>
            <a:pPr eaLnBrk="1" hangingPunct="1"/>
            <a:r>
              <a:rPr lang="tr-TR" sz="2200" dirty="0"/>
              <a:t>Edwin Locke tarafından geliştirilen bu motivasyon teorisine göre, kişilerin belirlediği amaçlar onların motivasyon derecelerini de belirleyecektir. Elde edilmesi zor ve yüksek amaç belirleyen bir kişi, elde edilmesi gayet kolay olan amaçlar belirleyen bir kişiye oranla daha yüksek performans gösterecek ve daha fazla motive olacaktır.</a:t>
            </a:r>
          </a:p>
          <a:p>
            <a:pPr eaLnBrk="1" hangingPunct="1"/>
            <a:endParaRPr lang="tr-TR" sz="2200" dirty="0"/>
          </a:p>
        </p:txBody>
      </p:sp>
    </p:spTree>
    <p:extLst>
      <p:ext uri="{BB962C8B-B14F-4D97-AF65-F5344CB8AC3E}">
        <p14:creationId xmlns:p14="http://schemas.microsoft.com/office/powerpoint/2010/main" val="3200397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Freeform: Shape 72">
            <a:extLst>
              <a:ext uri="{FF2B5EF4-FFF2-40B4-BE49-F238E27FC236}">
                <a16:creationId xmlns="" xmlns:a16="http://schemas.microsoft.com/office/drawing/2014/main" id="{DEC33493-8EA2-4BEB-9BF0-04EE8ADD1C1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7856556" cy="6858000"/>
          </a:xfrm>
          <a:custGeom>
            <a:avLst/>
            <a:gdLst>
              <a:gd name="connsiteX0" fmla="*/ 0 w 7856556"/>
              <a:gd name="connsiteY0" fmla="*/ 0 h 6858000"/>
              <a:gd name="connsiteX1" fmla="*/ 4680402 w 7856556"/>
              <a:gd name="connsiteY1" fmla="*/ 0 h 6858000"/>
              <a:gd name="connsiteX2" fmla="*/ 7856556 w 7856556"/>
              <a:gd name="connsiteY2" fmla="*/ 6858000 h 6858000"/>
              <a:gd name="connsiteX3" fmla="*/ 0 w 785655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856556" h="6858000">
                <a:moveTo>
                  <a:pt x="0" y="0"/>
                </a:moveTo>
                <a:lnTo>
                  <a:pt x="4680402" y="0"/>
                </a:lnTo>
                <a:lnTo>
                  <a:pt x="7856556" y="6858000"/>
                </a:lnTo>
                <a:lnTo>
                  <a:pt x="0" y="685800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extLst>
              <a:ext uri="{FF2B5EF4-FFF2-40B4-BE49-F238E27FC236}">
                <a16:creationId xmlns="" xmlns:a16="http://schemas.microsoft.com/office/drawing/2014/main" id="{171D13A1-4626-4D50-9DF7-71BB7B6B729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29" y="0"/>
            <a:ext cx="7393181" cy="6858000"/>
          </a:xfrm>
          <a:custGeom>
            <a:avLst/>
            <a:gdLst>
              <a:gd name="connsiteX0" fmla="*/ 0 w 7393181"/>
              <a:gd name="connsiteY0" fmla="*/ 0 h 6858000"/>
              <a:gd name="connsiteX1" fmla="*/ 4217027 w 7393181"/>
              <a:gd name="connsiteY1" fmla="*/ 0 h 6858000"/>
              <a:gd name="connsiteX2" fmla="*/ 7393181 w 7393181"/>
              <a:gd name="connsiteY2" fmla="*/ 6858000 h 6858000"/>
              <a:gd name="connsiteX3" fmla="*/ 0 w 73931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393181" h="6858000">
                <a:moveTo>
                  <a:pt x="0" y="0"/>
                </a:moveTo>
                <a:lnTo>
                  <a:pt x="4217027" y="0"/>
                </a:lnTo>
                <a:lnTo>
                  <a:pt x="7393181"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1748" name="Picture 2"/>
          <p:cNvPicPr>
            <a:picLocks noChangeAspect="1" noChangeArrowheads="1"/>
          </p:cNvPicPr>
          <p:nvPr/>
        </p:nvPicPr>
        <p:blipFill>
          <a:blip r:embed="rId2"/>
          <a:srcRect/>
          <a:stretch>
            <a:fillRect/>
          </a:stretch>
        </p:blipFill>
        <p:spPr bwMode="auto">
          <a:xfrm>
            <a:off x="7390852" y="1356303"/>
            <a:ext cx="4288972" cy="3602736"/>
          </a:xfrm>
          <a:prstGeom prst="rect">
            <a:avLst/>
          </a:prstGeom>
          <a:noFill/>
        </p:spPr>
      </p:pic>
      <p:sp>
        <p:nvSpPr>
          <p:cNvPr id="2" name="1 Başlık"/>
          <p:cNvSpPr>
            <a:spLocks noGrp="1"/>
          </p:cNvSpPr>
          <p:nvPr>
            <p:ph type="title"/>
          </p:nvPr>
        </p:nvSpPr>
        <p:spPr>
          <a:xfrm>
            <a:off x="827314" y="4606289"/>
            <a:ext cx="5242560" cy="1613536"/>
          </a:xfrm>
        </p:spPr>
        <p:txBody>
          <a:bodyPr vert="horz" lIns="91440" tIns="45720" rIns="91440" bIns="45720" numCol="1" rtlCol="0" anchorCtr="0" compatLnSpc="1">
            <a:prstTxWarp prst="textNoShape">
              <a:avLst/>
            </a:prstTxWarp>
            <a:normAutofit/>
          </a:bodyPr>
          <a:lstStyle/>
          <a:p>
            <a:pPr eaLnBrk="1" hangingPunct="1"/>
            <a:r>
              <a:rPr lang="tr-TR" cap="none">
                <a:solidFill>
                  <a:schemeClr val="bg1"/>
                </a:solidFill>
              </a:rPr>
              <a:t>Motivasyon Araçları</a:t>
            </a:r>
          </a:p>
        </p:txBody>
      </p:sp>
      <p:sp>
        <p:nvSpPr>
          <p:cNvPr id="3" name="2 İçerik Yer Tutucusu"/>
          <p:cNvSpPr>
            <a:spLocks noGrp="1"/>
          </p:cNvSpPr>
          <p:nvPr>
            <p:ph sz="quarter" idx="1"/>
          </p:nvPr>
        </p:nvSpPr>
        <p:spPr>
          <a:xfrm>
            <a:off x="598714" y="838199"/>
            <a:ext cx="4378234" cy="3768089"/>
          </a:xfrm>
        </p:spPr>
        <p:txBody>
          <a:bodyPr anchor="ctr">
            <a:normAutofit/>
          </a:bodyPr>
          <a:lstStyle/>
          <a:p>
            <a:pPr marL="674370" lvl="1" indent="-274320">
              <a:buFont typeface="Wingdings" pitchFamily="2" charset="2"/>
              <a:buChar char="q"/>
              <a:defRPr/>
            </a:pPr>
            <a:r>
              <a:rPr lang="tr-TR" sz="2000" dirty="0">
                <a:solidFill>
                  <a:schemeClr val="bg1"/>
                </a:solidFill>
              </a:rPr>
              <a:t>Ücret</a:t>
            </a:r>
          </a:p>
          <a:p>
            <a:pPr marL="674370" lvl="1" indent="-274320">
              <a:buFont typeface="Wingdings" pitchFamily="2" charset="2"/>
              <a:buChar char="q"/>
              <a:defRPr/>
            </a:pPr>
            <a:r>
              <a:rPr lang="tr-TR" sz="2000" dirty="0">
                <a:solidFill>
                  <a:schemeClr val="bg1"/>
                </a:solidFill>
              </a:rPr>
              <a:t>Eğitim</a:t>
            </a:r>
          </a:p>
          <a:p>
            <a:pPr marL="674370" lvl="1" indent="-274320">
              <a:buFont typeface="Wingdings" pitchFamily="2" charset="2"/>
              <a:buChar char="q"/>
              <a:defRPr/>
            </a:pPr>
            <a:r>
              <a:rPr lang="tr-TR" sz="2000" dirty="0">
                <a:solidFill>
                  <a:schemeClr val="bg1"/>
                </a:solidFill>
              </a:rPr>
              <a:t>Çalışma Koşulları</a:t>
            </a:r>
          </a:p>
          <a:p>
            <a:pPr marL="674370" lvl="1" indent="-274320">
              <a:buFont typeface="Wingdings" pitchFamily="2" charset="2"/>
              <a:buChar char="q"/>
              <a:defRPr/>
            </a:pPr>
            <a:r>
              <a:rPr lang="tr-TR" sz="2000" dirty="0">
                <a:solidFill>
                  <a:schemeClr val="bg1"/>
                </a:solidFill>
              </a:rPr>
              <a:t>Sosyal Yapı</a:t>
            </a:r>
          </a:p>
          <a:p>
            <a:pPr marL="674370" lvl="1" indent="-274320">
              <a:buFont typeface="Wingdings" pitchFamily="2" charset="2"/>
              <a:buChar char="q"/>
              <a:defRPr/>
            </a:pPr>
            <a:r>
              <a:rPr lang="tr-TR" sz="2000" dirty="0">
                <a:solidFill>
                  <a:schemeClr val="bg1"/>
                </a:solidFill>
              </a:rPr>
              <a:t>Terfi</a:t>
            </a:r>
          </a:p>
          <a:p>
            <a:pPr marL="674370" lvl="1" indent="-274320">
              <a:buFont typeface="Wingdings" pitchFamily="2" charset="2"/>
              <a:buChar char="q"/>
              <a:defRPr/>
            </a:pPr>
            <a:r>
              <a:rPr lang="tr-TR" sz="2000" dirty="0">
                <a:solidFill>
                  <a:schemeClr val="bg1"/>
                </a:solidFill>
              </a:rPr>
              <a:t>Takdir</a:t>
            </a:r>
          </a:p>
          <a:p>
            <a:pPr marL="674370" lvl="1" indent="-274320">
              <a:buFont typeface="Wingdings" pitchFamily="2" charset="2"/>
              <a:buChar char="q"/>
              <a:defRPr/>
            </a:pPr>
            <a:r>
              <a:rPr lang="tr-TR" sz="2000" dirty="0">
                <a:solidFill>
                  <a:schemeClr val="bg1"/>
                </a:solidFill>
              </a:rPr>
              <a:t>Yetki Devri</a:t>
            </a:r>
          </a:p>
          <a:p>
            <a:pPr marL="674370" lvl="1" indent="-274320">
              <a:buFont typeface="Wingdings" pitchFamily="2" charset="2"/>
              <a:buChar char="q"/>
              <a:defRPr/>
            </a:pPr>
            <a:r>
              <a:rPr lang="tr-TR" sz="2000" dirty="0">
                <a:solidFill>
                  <a:schemeClr val="bg1"/>
                </a:solidFill>
              </a:rPr>
              <a:t>İletişim</a:t>
            </a:r>
          </a:p>
          <a:p>
            <a:pPr marL="674370" lvl="1" indent="-274320">
              <a:buFont typeface="Wingdings" pitchFamily="2" charset="2"/>
              <a:buChar char="q"/>
              <a:defRPr/>
            </a:pPr>
            <a:r>
              <a:rPr lang="tr-TR" sz="2000" dirty="0">
                <a:solidFill>
                  <a:schemeClr val="bg1"/>
                </a:solidFill>
              </a:rPr>
              <a:t>İşin Anlamı</a:t>
            </a:r>
          </a:p>
          <a:p>
            <a:pPr marL="674370" lvl="1" indent="-274320">
              <a:buFont typeface="Wingdings" pitchFamily="2" charset="2"/>
              <a:buChar char="q"/>
              <a:defRPr/>
            </a:pPr>
            <a:r>
              <a:rPr lang="tr-TR" sz="2000" dirty="0">
                <a:solidFill>
                  <a:schemeClr val="bg1"/>
                </a:solidFill>
              </a:rPr>
              <a:t>Rekabet</a:t>
            </a:r>
          </a:p>
          <a:p>
            <a:pPr marL="674370" lvl="1" indent="-274320">
              <a:buFont typeface="Wingdings" pitchFamily="2" charset="2"/>
              <a:buChar char="q"/>
              <a:defRPr/>
            </a:pPr>
            <a:r>
              <a:rPr lang="tr-TR" sz="2000" dirty="0">
                <a:solidFill>
                  <a:schemeClr val="bg1"/>
                </a:solidFill>
              </a:rPr>
              <a:t>Yönetici Davranışları</a:t>
            </a:r>
          </a:p>
        </p:txBody>
      </p:sp>
    </p:spTree>
    <p:extLst>
      <p:ext uri="{BB962C8B-B14F-4D97-AF65-F5344CB8AC3E}">
        <p14:creationId xmlns:p14="http://schemas.microsoft.com/office/powerpoint/2010/main" val="41173092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0343" y="838201"/>
            <a:ext cx="9797143" cy="5301342"/>
          </a:xfrm>
        </p:spPr>
        <p:txBody>
          <a:bodyPr>
            <a:normAutofit/>
          </a:bodyPr>
          <a:lstStyle/>
          <a:p>
            <a:r>
              <a:rPr lang="tr-TR" dirty="0" smtClean="0"/>
              <a:t>Motivasyon dışsal ve içsel olarak ikiye ayrılmaktadır. </a:t>
            </a:r>
          </a:p>
          <a:p>
            <a:endParaRPr lang="tr-TR" dirty="0" smtClean="0"/>
          </a:p>
          <a:p>
            <a:pPr lvl="1"/>
            <a:r>
              <a:rPr lang="tr-TR" dirty="0" smtClean="0"/>
              <a:t>Bir görevin ya da etkinliğin tamamlanması için sağlanan ödüllerle oluşturulan motivasyona </a:t>
            </a:r>
            <a:r>
              <a:rPr lang="tr-TR" b="1" u="sng" dirty="0" smtClean="0">
                <a:solidFill>
                  <a:srgbClr val="FF0000"/>
                </a:solidFill>
              </a:rPr>
              <a:t>dışsal motivasyon</a:t>
            </a:r>
            <a:r>
              <a:rPr lang="tr-TR" dirty="0" smtClean="0"/>
              <a:t> denir.</a:t>
            </a:r>
          </a:p>
          <a:p>
            <a:pPr lvl="1"/>
            <a:endParaRPr lang="tr-TR" dirty="0" smtClean="0"/>
          </a:p>
          <a:p>
            <a:pPr lvl="1"/>
            <a:r>
              <a:rPr lang="tr-TR" b="1" u="sng" dirty="0" smtClean="0">
                <a:solidFill>
                  <a:srgbClr val="FF0000"/>
                </a:solidFill>
              </a:rPr>
              <a:t>İçsel motivasyon</a:t>
            </a:r>
            <a:r>
              <a:rPr lang="tr-TR" dirty="0" smtClean="0"/>
              <a:t> ise, başkaları tarafından zorlama olmaksızın, insanın kendinin ve yeteneklerinin farkında olarak hedefler belirlemesi ve bu hedeflere ulaşmak için harekete geçmesidir. </a:t>
            </a:r>
          </a:p>
          <a:p>
            <a:pPr lvl="1">
              <a:buFont typeface="Wingdings 2" pitchFamily="18" charset="2"/>
              <a:buNone/>
            </a:pPr>
            <a:r>
              <a:rPr lang="tr-TR" dirty="0" smtClean="0"/>
              <a:t>	Kişinin yaptığı işe duyduğu kişisel ilgi, istek ve işin sağladığı tatmindir. </a:t>
            </a:r>
          </a:p>
          <a:p>
            <a:endParaRPr lang="tr-TR" dirty="0"/>
          </a:p>
        </p:txBody>
      </p:sp>
    </p:spTree>
    <p:extLst>
      <p:ext uri="{BB962C8B-B14F-4D97-AF65-F5344CB8AC3E}">
        <p14:creationId xmlns:p14="http://schemas.microsoft.com/office/powerpoint/2010/main" val="1783994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smtClean="0">
                <a:solidFill>
                  <a:srgbClr val="FF0000"/>
                </a:solidFill>
              </a:rPr>
              <a:t>Türkiye’de Motivasyon</a:t>
            </a:r>
            <a:endParaRPr lang="tr-TR" dirty="0">
              <a:solidFill>
                <a:srgbClr val="FF0000"/>
              </a:solidFill>
            </a:endParaRPr>
          </a:p>
        </p:txBody>
      </p:sp>
      <p:pic>
        <p:nvPicPr>
          <p:cNvPr id="1026" name="Picture 2"/>
          <p:cNvPicPr>
            <a:picLocks noChangeAspect="1" noChangeArrowheads="1"/>
          </p:cNvPicPr>
          <p:nvPr/>
        </p:nvPicPr>
        <p:blipFill>
          <a:blip r:embed="rId2"/>
          <a:srcRect/>
          <a:stretch>
            <a:fillRect/>
          </a:stretch>
        </p:blipFill>
        <p:spPr bwMode="auto">
          <a:xfrm>
            <a:off x="2133600" y="1524001"/>
            <a:ext cx="7581900" cy="4981575"/>
          </a:xfrm>
          <a:prstGeom prst="rect">
            <a:avLst/>
          </a:prstGeom>
          <a:noFill/>
          <a:ln w="9525">
            <a:noFill/>
            <a:miter lim="800000"/>
            <a:headEnd/>
            <a:tailEnd/>
          </a:ln>
          <a:effectLst/>
        </p:spPr>
      </p:pic>
    </p:spTree>
    <p:extLst>
      <p:ext uri="{BB962C8B-B14F-4D97-AF65-F5344CB8AC3E}">
        <p14:creationId xmlns:p14="http://schemas.microsoft.com/office/powerpoint/2010/main" val="4721328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smtClean="0">
                <a:solidFill>
                  <a:srgbClr val="FF0000"/>
                </a:solidFill>
              </a:rPr>
              <a:t>Türkiye’de Motivasyon</a:t>
            </a:r>
            <a:endParaRPr lang="tr-TR" dirty="0"/>
          </a:p>
        </p:txBody>
      </p:sp>
      <p:pic>
        <p:nvPicPr>
          <p:cNvPr id="2050" name="Picture 2"/>
          <p:cNvPicPr>
            <a:picLocks noChangeAspect="1" noChangeArrowheads="1"/>
          </p:cNvPicPr>
          <p:nvPr/>
        </p:nvPicPr>
        <p:blipFill>
          <a:blip r:embed="rId2"/>
          <a:srcRect/>
          <a:stretch>
            <a:fillRect/>
          </a:stretch>
        </p:blipFill>
        <p:spPr bwMode="auto">
          <a:xfrm>
            <a:off x="1981200" y="1295401"/>
            <a:ext cx="8229600" cy="5319713"/>
          </a:xfrm>
          <a:prstGeom prst="rect">
            <a:avLst/>
          </a:prstGeom>
          <a:noFill/>
          <a:ln w="9525">
            <a:noFill/>
            <a:miter lim="800000"/>
            <a:headEnd/>
            <a:tailEnd/>
          </a:ln>
          <a:effectLst/>
        </p:spPr>
      </p:pic>
    </p:spTree>
    <p:extLst>
      <p:ext uri="{BB962C8B-B14F-4D97-AF65-F5344CB8AC3E}">
        <p14:creationId xmlns:p14="http://schemas.microsoft.com/office/powerpoint/2010/main" val="1844485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smtClean="0">
                <a:solidFill>
                  <a:srgbClr val="FF0000"/>
                </a:solidFill>
              </a:rPr>
              <a:t>Türkiye’de Motivasyon</a:t>
            </a:r>
            <a:endParaRPr lang="tr-TR" dirty="0"/>
          </a:p>
        </p:txBody>
      </p:sp>
      <p:pic>
        <p:nvPicPr>
          <p:cNvPr id="3074" name="Picture 2"/>
          <p:cNvPicPr>
            <a:picLocks noChangeAspect="1" noChangeArrowheads="1"/>
          </p:cNvPicPr>
          <p:nvPr/>
        </p:nvPicPr>
        <p:blipFill>
          <a:blip r:embed="rId2"/>
          <a:srcRect/>
          <a:stretch>
            <a:fillRect/>
          </a:stretch>
        </p:blipFill>
        <p:spPr bwMode="auto">
          <a:xfrm>
            <a:off x="2057400" y="1600200"/>
            <a:ext cx="8153400" cy="4972050"/>
          </a:xfrm>
          <a:prstGeom prst="rect">
            <a:avLst/>
          </a:prstGeom>
          <a:noFill/>
          <a:ln w="9525">
            <a:noFill/>
            <a:miter lim="800000"/>
            <a:headEnd/>
            <a:tailEnd/>
          </a:ln>
          <a:effectLst/>
        </p:spPr>
      </p:pic>
    </p:spTree>
    <p:extLst>
      <p:ext uri="{BB962C8B-B14F-4D97-AF65-F5344CB8AC3E}">
        <p14:creationId xmlns:p14="http://schemas.microsoft.com/office/powerpoint/2010/main" val="12081461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smtClean="0">
                <a:solidFill>
                  <a:srgbClr val="FF0000"/>
                </a:solidFill>
              </a:rPr>
              <a:t>Türkiye’de Motivasyon</a:t>
            </a:r>
            <a:endParaRPr lang="tr-TR" dirty="0"/>
          </a:p>
        </p:txBody>
      </p:sp>
      <p:pic>
        <p:nvPicPr>
          <p:cNvPr id="4098" name="Picture 2"/>
          <p:cNvPicPr>
            <a:picLocks noChangeAspect="1" noChangeArrowheads="1"/>
          </p:cNvPicPr>
          <p:nvPr/>
        </p:nvPicPr>
        <p:blipFill>
          <a:blip r:embed="rId2"/>
          <a:srcRect/>
          <a:stretch>
            <a:fillRect/>
          </a:stretch>
        </p:blipFill>
        <p:spPr bwMode="auto">
          <a:xfrm>
            <a:off x="1981201" y="1676400"/>
            <a:ext cx="8231965" cy="4572000"/>
          </a:xfrm>
          <a:prstGeom prst="rect">
            <a:avLst/>
          </a:prstGeom>
          <a:noFill/>
          <a:ln w="9525">
            <a:noFill/>
            <a:miter lim="800000"/>
            <a:headEnd/>
            <a:tailEnd/>
          </a:ln>
          <a:effectLst/>
        </p:spPr>
      </p:pic>
    </p:spTree>
    <p:extLst>
      <p:ext uri="{BB962C8B-B14F-4D97-AF65-F5344CB8AC3E}">
        <p14:creationId xmlns:p14="http://schemas.microsoft.com/office/powerpoint/2010/main" val="8543094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806824"/>
            <a:ext cx="10515600" cy="5370139"/>
          </a:xfrm>
        </p:spPr>
        <p:txBody>
          <a:bodyPr/>
          <a:lstStyle/>
          <a:p>
            <a:r>
              <a:rPr lang="tr-TR" dirty="0" smtClean="0"/>
              <a:t>Motivasyon konusu temel olarak insanları harekete geçiren şeyin ne olduğunu anlamakla ilgilidir. </a:t>
            </a:r>
          </a:p>
          <a:p>
            <a:r>
              <a:rPr lang="tr-TR" dirty="0" smtClean="0"/>
              <a:t>İnsanı davranışa yönlendirenin ne olduğu, Antik Yunan’dan beri üzerinde kafa yorulan bir konudur. Günümüzde de psikologlar ve yönetim konusunda çalışan bilim insanları tarafından üzerinde en fazla durulan konulardan biridir. </a:t>
            </a:r>
          </a:p>
          <a:p>
            <a:r>
              <a:rPr lang="tr-TR" dirty="0" smtClean="0"/>
              <a:t>Motivasyon, insan gayretinin;</a:t>
            </a:r>
          </a:p>
          <a:p>
            <a:pPr lvl="1"/>
            <a:r>
              <a:rPr lang="tr-TR" dirty="0" smtClean="0"/>
              <a:t>Yönü</a:t>
            </a:r>
          </a:p>
          <a:p>
            <a:pPr lvl="1"/>
            <a:r>
              <a:rPr lang="tr-TR" dirty="0" smtClean="0"/>
              <a:t>Yoğunluğu ve</a:t>
            </a:r>
          </a:p>
          <a:p>
            <a:pPr lvl="1"/>
            <a:r>
              <a:rPr lang="tr-TR" dirty="0" smtClean="0"/>
              <a:t>İstikrarı ile ilgili bir kavramdır.</a:t>
            </a:r>
          </a:p>
          <a:p>
            <a:pPr lvl="1"/>
            <a:endParaRPr lang="tr-TR" dirty="0"/>
          </a:p>
        </p:txBody>
      </p:sp>
    </p:spTree>
    <p:extLst>
      <p:ext uri="{BB962C8B-B14F-4D97-AF65-F5344CB8AC3E}">
        <p14:creationId xmlns:p14="http://schemas.microsoft.com/office/powerpoint/2010/main" val="12327134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smtClean="0">
                <a:solidFill>
                  <a:srgbClr val="FF0000"/>
                </a:solidFill>
              </a:rPr>
              <a:t>Türkiye’de Motivasyon</a:t>
            </a:r>
            <a:endParaRPr lang="tr-TR" dirty="0"/>
          </a:p>
        </p:txBody>
      </p:sp>
      <p:pic>
        <p:nvPicPr>
          <p:cNvPr id="5122" name="Picture 2"/>
          <p:cNvPicPr>
            <a:picLocks noChangeAspect="1" noChangeArrowheads="1"/>
          </p:cNvPicPr>
          <p:nvPr/>
        </p:nvPicPr>
        <p:blipFill>
          <a:blip r:embed="rId2"/>
          <a:srcRect/>
          <a:stretch>
            <a:fillRect/>
          </a:stretch>
        </p:blipFill>
        <p:spPr bwMode="auto">
          <a:xfrm>
            <a:off x="1981200" y="1524000"/>
            <a:ext cx="8153400" cy="4876800"/>
          </a:xfrm>
          <a:prstGeom prst="rect">
            <a:avLst/>
          </a:prstGeom>
          <a:noFill/>
          <a:ln w="9525">
            <a:noFill/>
            <a:miter lim="800000"/>
            <a:headEnd/>
            <a:tailEnd/>
          </a:ln>
          <a:effectLst/>
        </p:spPr>
      </p:pic>
    </p:spTree>
    <p:extLst>
      <p:ext uri="{BB962C8B-B14F-4D97-AF65-F5344CB8AC3E}">
        <p14:creationId xmlns:p14="http://schemas.microsoft.com/office/powerpoint/2010/main" val="3024555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smtClean="0">
                <a:solidFill>
                  <a:srgbClr val="FF0000"/>
                </a:solidFill>
              </a:rPr>
              <a:t>Türkiye’de Motivasyon</a:t>
            </a:r>
            <a:endParaRPr lang="tr-TR" dirty="0"/>
          </a:p>
        </p:txBody>
      </p:sp>
      <p:pic>
        <p:nvPicPr>
          <p:cNvPr id="6146" name="Picture 2"/>
          <p:cNvPicPr>
            <a:picLocks noChangeAspect="1" noChangeArrowheads="1"/>
          </p:cNvPicPr>
          <p:nvPr/>
        </p:nvPicPr>
        <p:blipFill>
          <a:blip r:embed="rId2"/>
          <a:srcRect/>
          <a:stretch>
            <a:fillRect/>
          </a:stretch>
        </p:blipFill>
        <p:spPr bwMode="auto">
          <a:xfrm>
            <a:off x="2057400" y="1524001"/>
            <a:ext cx="8153400" cy="5057775"/>
          </a:xfrm>
          <a:prstGeom prst="rect">
            <a:avLst/>
          </a:prstGeom>
          <a:noFill/>
          <a:ln w="9525">
            <a:noFill/>
            <a:miter lim="800000"/>
            <a:headEnd/>
            <a:tailEnd/>
          </a:ln>
          <a:effectLst/>
        </p:spPr>
      </p:pic>
    </p:spTree>
    <p:extLst>
      <p:ext uri="{BB962C8B-B14F-4D97-AF65-F5344CB8AC3E}">
        <p14:creationId xmlns:p14="http://schemas.microsoft.com/office/powerpoint/2010/main" val="2770061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1524000" y="0"/>
            <a:ext cx="4648200" cy="6858000"/>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6096000" y="990600"/>
            <a:ext cx="4572000" cy="5867400"/>
          </a:xfrm>
          <a:prstGeom prst="rect">
            <a:avLst/>
          </a:prstGeom>
          <a:noFill/>
          <a:ln w="9525">
            <a:noFill/>
            <a:miter lim="800000"/>
            <a:headEnd/>
            <a:tailEnd/>
          </a:ln>
          <a:effectLst/>
        </p:spPr>
      </p:pic>
      <p:sp>
        <p:nvSpPr>
          <p:cNvPr id="7173" name="AutoShape 5" descr="Turkcell ile ilgili görsel sonucu"/>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7175" name="AutoShape 7" descr="Turkcell ile ilgili görsel sonucu"/>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7177" name="Picture 9" descr="Turkcell ile ilgili görsel sonucu"/>
          <p:cNvPicPr>
            <a:picLocks noChangeAspect="1" noChangeArrowheads="1"/>
          </p:cNvPicPr>
          <p:nvPr/>
        </p:nvPicPr>
        <p:blipFill>
          <a:blip r:embed="rId4" cstate="print"/>
          <a:srcRect/>
          <a:stretch>
            <a:fillRect/>
          </a:stretch>
        </p:blipFill>
        <p:spPr bwMode="auto">
          <a:xfrm>
            <a:off x="6096000" y="0"/>
            <a:ext cx="4572000" cy="990600"/>
          </a:xfrm>
          <a:prstGeom prst="rect">
            <a:avLst/>
          </a:prstGeom>
          <a:noFill/>
        </p:spPr>
      </p:pic>
    </p:spTree>
    <p:extLst>
      <p:ext uri="{BB962C8B-B14F-4D97-AF65-F5344CB8AC3E}">
        <p14:creationId xmlns:p14="http://schemas.microsoft.com/office/powerpoint/2010/main" val="20453840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681318"/>
            <a:ext cx="10515600" cy="5495645"/>
          </a:xfrm>
        </p:spPr>
        <p:txBody>
          <a:bodyPr>
            <a:normAutofit/>
          </a:bodyPr>
          <a:lstStyle/>
          <a:p>
            <a:r>
              <a:rPr lang="tr-TR" dirty="0" smtClean="0"/>
              <a:t>Şu anda bu yazıları neden okuyorsunuz? Örgütsel Davranış dersine veya sınavına çalışmak için olabilir. Öyleyse motivasyonunuz </a:t>
            </a:r>
            <a:r>
              <a:rPr lang="tr-TR" b="1" u="sng" dirty="0" smtClean="0"/>
              <a:t>yönü</a:t>
            </a:r>
            <a:r>
              <a:rPr lang="tr-TR" dirty="0" smtClean="0"/>
              <a:t> budur. </a:t>
            </a:r>
          </a:p>
          <a:p>
            <a:endParaRPr lang="tr-TR" dirty="0" smtClean="0"/>
          </a:p>
          <a:p>
            <a:r>
              <a:rPr lang="tr-TR" b="1" u="sng" dirty="0" smtClean="0"/>
              <a:t>Yoğunluk</a:t>
            </a:r>
            <a:r>
              <a:rPr lang="tr-TR" dirty="0" smtClean="0"/>
              <a:t> ise gayretinizin gücü ve sıklığı ile ilgilidir. Bu derse ne kadar çalışacaksınız? Haftada bir saat mi, iki saat mi yoksa daha fazla mı? </a:t>
            </a:r>
          </a:p>
          <a:p>
            <a:endParaRPr lang="tr-TR" dirty="0" smtClean="0"/>
          </a:p>
          <a:p>
            <a:r>
              <a:rPr lang="tr-TR" dirty="0" smtClean="0"/>
              <a:t>Peki bu dersle ilgili gayretleriniz belirli bir </a:t>
            </a:r>
            <a:r>
              <a:rPr lang="tr-TR" b="1" u="sng" dirty="0" smtClean="0"/>
              <a:t>istikrar</a:t>
            </a:r>
            <a:r>
              <a:rPr lang="tr-TR" dirty="0" smtClean="0"/>
              <a:t> gösterecek mi? Dönem boyunca düzenli bir çalışma temposunu sürdürecek misiniz? Dersleri takip edip, ek kaynaklardan araştırma yapacak mısınız?</a:t>
            </a:r>
          </a:p>
          <a:p>
            <a:pPr marL="0" indent="0" algn="ctr">
              <a:buNone/>
            </a:pPr>
            <a:r>
              <a:rPr lang="tr-TR" sz="3200" dirty="0" smtClean="0">
                <a:solidFill>
                  <a:srgbClr val="FF0000"/>
                </a:solidFill>
              </a:rPr>
              <a:t>Bütün bunlar sizin motivasyon durumunuzu ortaya koymaktadır.</a:t>
            </a:r>
            <a:endParaRPr lang="tr-TR" sz="3200" dirty="0">
              <a:solidFill>
                <a:srgbClr val="FF0000"/>
              </a:solidFill>
            </a:endParaRPr>
          </a:p>
        </p:txBody>
      </p:sp>
    </p:spTree>
    <p:extLst>
      <p:ext uri="{BB962C8B-B14F-4D97-AF65-F5344CB8AC3E}">
        <p14:creationId xmlns:p14="http://schemas.microsoft.com/office/powerpoint/2010/main" val="1814861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5" name="Rectangle 922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pic>
        <p:nvPicPr>
          <p:cNvPr id="9220" name="Picture 2"/>
          <p:cNvPicPr>
            <a:picLocks noChangeAspect="1" noChangeArrowheads="1"/>
          </p:cNvPicPr>
          <p:nvPr/>
        </p:nvPicPr>
        <p:blipFill rotWithShape="1">
          <a:blip r:embed="rId2"/>
          <a:srcRect r="11353"/>
          <a:stretch/>
        </p:blipFill>
        <p:spPr bwMode="auto">
          <a:xfrm>
            <a:off x="20" y="10"/>
            <a:ext cx="4635571" cy="6857990"/>
          </a:xfrm>
          <a:prstGeom prst="rect">
            <a:avLst/>
          </a:prstGeom>
          <a:noFill/>
          <a:effectLst/>
        </p:spPr>
      </p:pic>
      <p:cxnSp>
        <p:nvCxnSpPr>
          <p:cNvPr id="75" name="Straight Connector 74">
            <a:extLst>
              <a:ext uri="{FF2B5EF4-FFF2-40B4-BE49-F238E27FC236}">
                <a16:creationId xmlns="" xmlns:a16="http://schemas.microsoft.com/office/drawing/2014/main" id="{A7F400EE-A8A5-48AF-B4D6-291B52C6F0B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a:solidFill>
              <a:srgbClr val="32367B"/>
            </a:solidFill>
          </a:ln>
        </p:spPr>
        <p:style>
          <a:lnRef idx="1">
            <a:schemeClr val="accent1"/>
          </a:lnRef>
          <a:fillRef idx="0">
            <a:schemeClr val="accent1"/>
          </a:fillRef>
          <a:effectRef idx="0">
            <a:schemeClr val="accent1"/>
          </a:effectRef>
          <a:fontRef idx="minor">
            <a:schemeClr val="tx1"/>
          </a:fontRef>
        </p:style>
      </p:cxnSp>
      <p:sp>
        <p:nvSpPr>
          <p:cNvPr id="2" name="1 Başlık"/>
          <p:cNvSpPr>
            <a:spLocks noGrp="1"/>
          </p:cNvSpPr>
          <p:nvPr>
            <p:ph type="title"/>
          </p:nvPr>
        </p:nvSpPr>
        <p:spPr>
          <a:xfrm>
            <a:off x="4965430" y="629268"/>
            <a:ext cx="6586491" cy="1286160"/>
          </a:xfrm>
        </p:spPr>
        <p:txBody>
          <a:bodyPr vert="horz" lIns="91440" tIns="45720" rIns="91440" bIns="45720" rtlCol="0" anchor="b">
            <a:normAutofit/>
          </a:bodyPr>
          <a:lstStyle/>
          <a:p>
            <a:pPr>
              <a:defRPr/>
            </a:pPr>
            <a:r>
              <a:rPr lang="en-US" dirty="0"/>
              <a:t>Motivasyon Nedir?</a:t>
            </a:r>
          </a:p>
        </p:txBody>
      </p:sp>
      <p:sp>
        <p:nvSpPr>
          <p:cNvPr id="9219" name="2 İçerik Yer Tutucusu"/>
          <p:cNvSpPr>
            <a:spLocks noGrp="1"/>
          </p:cNvSpPr>
          <p:nvPr>
            <p:ph sz="quarter" idx="1"/>
          </p:nvPr>
        </p:nvSpPr>
        <p:spPr>
          <a:xfrm>
            <a:off x="4965431" y="2438400"/>
            <a:ext cx="6586489" cy="3785419"/>
          </a:xfrm>
        </p:spPr>
        <p:txBody>
          <a:bodyPr vert="horz" lIns="91440" tIns="45720" rIns="91440" bIns="45720" rtlCol="0">
            <a:normAutofit/>
          </a:bodyPr>
          <a:lstStyle/>
          <a:p>
            <a:pPr>
              <a:buFont typeface="Arial" panose="020B0604020202020204" pitchFamily="34" charset="0"/>
              <a:buChar char="•"/>
            </a:pPr>
            <a:r>
              <a:rPr lang="en-US" sz="2000" dirty="0" smtClean="0"/>
              <a:t>“</a:t>
            </a:r>
            <a:r>
              <a:rPr lang="en-US" dirty="0" err="1" smtClean="0"/>
              <a:t>Bir</a:t>
            </a:r>
            <a:r>
              <a:rPr lang="en-US" dirty="0" smtClean="0"/>
              <a:t> </a:t>
            </a:r>
            <a:r>
              <a:rPr lang="en-US" dirty="0" err="1"/>
              <a:t>işi</a:t>
            </a:r>
            <a:r>
              <a:rPr lang="en-US" dirty="0"/>
              <a:t> </a:t>
            </a:r>
            <a:r>
              <a:rPr lang="en-US" dirty="0" err="1"/>
              <a:t>yapmak</a:t>
            </a:r>
            <a:r>
              <a:rPr lang="en-US" dirty="0"/>
              <a:t> </a:t>
            </a:r>
            <a:r>
              <a:rPr lang="en-US" dirty="0" err="1"/>
              <a:t>için</a:t>
            </a:r>
            <a:r>
              <a:rPr lang="en-US" dirty="0"/>
              <a:t> </a:t>
            </a:r>
            <a:r>
              <a:rPr lang="en-US" dirty="0" err="1"/>
              <a:t>içimizde</a:t>
            </a:r>
            <a:r>
              <a:rPr lang="en-US" dirty="0"/>
              <a:t> </a:t>
            </a:r>
            <a:r>
              <a:rPr lang="en-US" dirty="0" err="1"/>
              <a:t>duyduğumuz</a:t>
            </a:r>
            <a:r>
              <a:rPr lang="en-US" dirty="0"/>
              <a:t> </a:t>
            </a:r>
            <a:r>
              <a:rPr lang="en-US" dirty="0" err="1"/>
              <a:t>güçlü</a:t>
            </a:r>
            <a:r>
              <a:rPr lang="en-US" dirty="0"/>
              <a:t> </a:t>
            </a:r>
            <a:r>
              <a:rPr lang="en-US" dirty="0" err="1"/>
              <a:t>istek</a:t>
            </a:r>
            <a:r>
              <a:rPr lang="en-US" dirty="0"/>
              <a:t>'' </a:t>
            </a:r>
            <a:r>
              <a:rPr lang="en-US" dirty="0" err="1"/>
              <a:t>motivasyondur</a:t>
            </a:r>
            <a:r>
              <a:rPr lang="en-US" dirty="0"/>
              <a:t>. </a:t>
            </a:r>
            <a:r>
              <a:rPr lang="en-US" dirty="0" err="1"/>
              <a:t>Psikoloji</a:t>
            </a:r>
            <a:r>
              <a:rPr lang="en-US" dirty="0"/>
              <a:t> </a:t>
            </a:r>
            <a:r>
              <a:rPr lang="en-US" dirty="0" err="1"/>
              <a:t>dilinde</a:t>
            </a:r>
            <a:r>
              <a:rPr lang="en-US" dirty="0"/>
              <a:t> ''</a:t>
            </a:r>
            <a:r>
              <a:rPr lang="en-US" dirty="0" err="1"/>
              <a:t>güdü</a:t>
            </a:r>
            <a:r>
              <a:rPr lang="en-US" dirty="0"/>
              <a:t>'' </a:t>
            </a:r>
            <a:r>
              <a:rPr lang="en-US" dirty="0" err="1"/>
              <a:t>dediğimiz</a:t>
            </a:r>
            <a:r>
              <a:rPr lang="en-US" dirty="0"/>
              <a:t> ''</a:t>
            </a:r>
            <a:r>
              <a:rPr lang="en-US" dirty="0" err="1"/>
              <a:t>motivasyon</a:t>
            </a:r>
            <a:r>
              <a:rPr lang="en-US" dirty="0"/>
              <a:t>'' ne </a:t>
            </a:r>
            <a:r>
              <a:rPr lang="en-US" dirty="0" err="1"/>
              <a:t>kadar</a:t>
            </a:r>
            <a:r>
              <a:rPr lang="en-US" dirty="0"/>
              <a:t> </a:t>
            </a:r>
            <a:r>
              <a:rPr lang="en-US" dirty="0" err="1"/>
              <a:t>güçlüyse</a:t>
            </a:r>
            <a:r>
              <a:rPr lang="en-US" dirty="0"/>
              <a:t> </a:t>
            </a:r>
            <a:r>
              <a:rPr lang="en-US" dirty="0" err="1"/>
              <a:t>bir</a:t>
            </a:r>
            <a:r>
              <a:rPr lang="en-US" dirty="0"/>
              <a:t> </a:t>
            </a:r>
            <a:r>
              <a:rPr lang="en-US" dirty="0" err="1"/>
              <a:t>işi</a:t>
            </a:r>
            <a:r>
              <a:rPr lang="en-US" dirty="0"/>
              <a:t> </a:t>
            </a:r>
            <a:r>
              <a:rPr lang="en-US" dirty="0" err="1"/>
              <a:t>yapma</a:t>
            </a:r>
            <a:r>
              <a:rPr lang="en-US" dirty="0"/>
              <a:t> </a:t>
            </a:r>
            <a:r>
              <a:rPr lang="en-US" dirty="0" err="1"/>
              <a:t>gücümüz</a:t>
            </a:r>
            <a:r>
              <a:rPr lang="en-US" dirty="0"/>
              <a:t> o </a:t>
            </a:r>
            <a:r>
              <a:rPr lang="en-US" dirty="0" err="1"/>
              <a:t>kadar</a:t>
            </a:r>
            <a:r>
              <a:rPr lang="en-US" dirty="0"/>
              <a:t> </a:t>
            </a:r>
            <a:r>
              <a:rPr lang="en-US" dirty="0" err="1"/>
              <a:t>artar</a:t>
            </a:r>
            <a:r>
              <a:rPr lang="en-US" dirty="0"/>
              <a:t>.</a:t>
            </a:r>
          </a:p>
        </p:txBody>
      </p:sp>
    </p:spTree>
    <p:extLst>
      <p:ext uri="{BB962C8B-B14F-4D97-AF65-F5344CB8AC3E}">
        <p14:creationId xmlns:p14="http://schemas.microsoft.com/office/powerpoint/2010/main" val="1538386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4" name="Rectangle 1025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pic>
        <p:nvPicPr>
          <p:cNvPr id="10244"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9921" r="3076" b="2"/>
          <a:stretch/>
        </p:blipFill>
        <p:spPr bwMode="auto">
          <a:xfrm>
            <a:off x="5328505" y="10"/>
            <a:ext cx="6863494" cy="6857990"/>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Başlık"/>
          <p:cNvSpPr>
            <a:spLocks noGrp="1"/>
          </p:cNvSpPr>
          <p:nvPr>
            <p:ph type="title"/>
          </p:nvPr>
        </p:nvSpPr>
        <p:spPr>
          <a:xfrm>
            <a:off x="648929" y="629266"/>
            <a:ext cx="3651467" cy="1676603"/>
          </a:xfrm>
        </p:spPr>
        <p:txBody>
          <a:bodyPr vert="horz" lIns="91440" tIns="45720" rIns="91440" bIns="45720" rtlCol="0" anchor="ctr">
            <a:normAutofit/>
          </a:bodyPr>
          <a:lstStyle/>
          <a:p>
            <a:pPr>
              <a:defRPr/>
            </a:pPr>
            <a:r>
              <a:rPr lang="en-US" dirty="0"/>
              <a:t>Motivasyon Nedir?</a:t>
            </a:r>
          </a:p>
        </p:txBody>
      </p:sp>
      <p:sp>
        <p:nvSpPr>
          <p:cNvPr id="10243" name="3 İçerik Yer Tutucusu"/>
          <p:cNvSpPr>
            <a:spLocks noGrp="1"/>
          </p:cNvSpPr>
          <p:nvPr>
            <p:ph sz="quarter" idx="2"/>
          </p:nvPr>
        </p:nvSpPr>
        <p:spPr>
          <a:xfrm>
            <a:off x="648930" y="2438400"/>
            <a:ext cx="4389235" cy="3785419"/>
          </a:xfrm>
        </p:spPr>
        <p:txBody>
          <a:bodyPr vert="horz" lIns="91440" tIns="45720" rIns="91440" bIns="45720" rtlCol="0">
            <a:noAutofit/>
          </a:bodyPr>
          <a:lstStyle/>
          <a:p>
            <a:pPr>
              <a:buFont typeface="Arial" panose="020B0604020202020204" pitchFamily="34" charset="0"/>
              <a:buChar char="•"/>
            </a:pPr>
            <a:r>
              <a:rPr lang="en-US" altLang="x-none" sz="2400" dirty="0" err="1"/>
              <a:t>İnsanları</a:t>
            </a:r>
            <a:r>
              <a:rPr lang="en-US" altLang="x-none" sz="2400" dirty="0"/>
              <a:t> </a:t>
            </a:r>
            <a:r>
              <a:rPr lang="en-US" altLang="x-none" sz="2400" dirty="0" err="1"/>
              <a:t>bir</a:t>
            </a:r>
            <a:r>
              <a:rPr lang="en-US" altLang="x-none" sz="2400" dirty="0"/>
              <a:t> </a:t>
            </a:r>
            <a:r>
              <a:rPr lang="en-US" altLang="x-none" sz="2400" dirty="0" err="1"/>
              <a:t>amaç</a:t>
            </a:r>
            <a:r>
              <a:rPr lang="en-US" altLang="x-none" sz="2400" dirty="0"/>
              <a:t> </a:t>
            </a:r>
            <a:r>
              <a:rPr lang="en-US" altLang="x-none" sz="2400" dirty="0" err="1"/>
              <a:t>doğrultusunda</a:t>
            </a:r>
            <a:r>
              <a:rPr lang="en-US" altLang="x-none" sz="2400" dirty="0"/>
              <a:t> </a:t>
            </a:r>
            <a:r>
              <a:rPr lang="en-US" altLang="x-none" sz="2400" dirty="0" err="1"/>
              <a:t>yönlendirmek</a:t>
            </a:r>
            <a:r>
              <a:rPr lang="en-US" altLang="x-none" sz="2400" dirty="0"/>
              <a:t>, </a:t>
            </a:r>
            <a:r>
              <a:rPr lang="en-US" altLang="x-none" sz="2400" dirty="0" err="1"/>
              <a:t>harekete</a:t>
            </a:r>
            <a:r>
              <a:rPr lang="en-US" altLang="x-none" sz="2400" dirty="0"/>
              <a:t> </a:t>
            </a:r>
            <a:r>
              <a:rPr lang="en-US" altLang="x-none" sz="2400" dirty="0" err="1"/>
              <a:t>geçirmek</a:t>
            </a:r>
            <a:r>
              <a:rPr lang="en-US" altLang="x-none" sz="2400" dirty="0"/>
              <a:t>, </a:t>
            </a:r>
            <a:r>
              <a:rPr lang="en-US" altLang="x-none" sz="2400" dirty="0" err="1"/>
              <a:t>isteklendirmek</a:t>
            </a:r>
            <a:r>
              <a:rPr lang="en-US" altLang="x-none" sz="2400" dirty="0"/>
              <a:t> </a:t>
            </a:r>
            <a:r>
              <a:rPr lang="en-US" altLang="x-none" sz="2400" dirty="0" err="1"/>
              <a:t>veya</a:t>
            </a:r>
            <a:r>
              <a:rPr lang="en-US" altLang="x-none" sz="2400" dirty="0"/>
              <a:t> </a:t>
            </a:r>
            <a:r>
              <a:rPr lang="en-US" altLang="x-none" sz="2400" dirty="0" err="1"/>
              <a:t>coşturmak</a:t>
            </a:r>
            <a:r>
              <a:rPr lang="en-US" altLang="x-none" sz="2400" dirty="0"/>
              <a:t> </a:t>
            </a:r>
            <a:r>
              <a:rPr lang="en-US" altLang="x-none" sz="2400" dirty="0" err="1"/>
              <a:t>olarak</a:t>
            </a:r>
            <a:r>
              <a:rPr lang="en-US" altLang="x-none" sz="2400" dirty="0"/>
              <a:t> </a:t>
            </a:r>
            <a:r>
              <a:rPr lang="en-US" altLang="x-none" sz="2400" dirty="0" err="1"/>
              <a:t>tanımlanabilir</a:t>
            </a:r>
            <a:r>
              <a:rPr lang="en-US" altLang="x-none" sz="2400" dirty="0"/>
              <a:t>.</a:t>
            </a:r>
          </a:p>
          <a:p>
            <a:pPr>
              <a:buFont typeface="Arial" panose="020B0604020202020204" pitchFamily="34" charset="0"/>
              <a:buChar char="•"/>
            </a:pPr>
            <a:r>
              <a:rPr lang="en-US" altLang="x-none" sz="2400" dirty="0" err="1"/>
              <a:t>Motivasyon</a:t>
            </a:r>
            <a:r>
              <a:rPr lang="en-US" altLang="x-none" sz="2400" dirty="0"/>
              <a:t> (</a:t>
            </a:r>
            <a:r>
              <a:rPr lang="en-US" altLang="x-none" sz="2400" dirty="0" err="1"/>
              <a:t>güdüleme</a:t>
            </a:r>
            <a:r>
              <a:rPr lang="en-US" altLang="x-none" sz="2400" dirty="0"/>
              <a:t>) </a:t>
            </a:r>
            <a:r>
              <a:rPr lang="en-US" altLang="x-none" sz="2400" dirty="0" err="1"/>
              <a:t>iş</a:t>
            </a:r>
            <a:r>
              <a:rPr lang="en-US" altLang="x-none" sz="2400" dirty="0"/>
              <a:t> </a:t>
            </a:r>
            <a:r>
              <a:rPr lang="en-US" altLang="x-none" sz="2400" dirty="0" err="1"/>
              <a:t>görenleri</a:t>
            </a:r>
            <a:r>
              <a:rPr lang="en-US" altLang="x-none" sz="2400" dirty="0"/>
              <a:t> </a:t>
            </a:r>
            <a:r>
              <a:rPr lang="en-US" altLang="x-none" sz="2400" dirty="0" err="1"/>
              <a:t>çalışmaya</a:t>
            </a:r>
            <a:r>
              <a:rPr lang="en-US" altLang="x-none" sz="2400" dirty="0"/>
              <a:t> </a:t>
            </a:r>
            <a:r>
              <a:rPr lang="en-US" altLang="x-none" sz="2400" dirty="0" err="1"/>
              <a:t>isteklendirme</a:t>
            </a:r>
            <a:r>
              <a:rPr lang="en-US" altLang="x-none" sz="2400" dirty="0"/>
              <a:t> </a:t>
            </a:r>
            <a:r>
              <a:rPr lang="en-US" altLang="x-none" sz="2400" dirty="0" err="1"/>
              <a:t>ve</a:t>
            </a:r>
            <a:r>
              <a:rPr lang="en-US" altLang="x-none" sz="2400" dirty="0"/>
              <a:t> </a:t>
            </a:r>
            <a:r>
              <a:rPr lang="en-US" altLang="x-none" sz="2400" dirty="0" err="1"/>
              <a:t>örgütte</a:t>
            </a:r>
            <a:r>
              <a:rPr lang="en-US" altLang="x-none" sz="2400" dirty="0"/>
              <a:t> </a:t>
            </a:r>
            <a:r>
              <a:rPr lang="en-US" altLang="x-none" sz="2400" dirty="0" err="1"/>
              <a:t>verimli</a:t>
            </a:r>
            <a:r>
              <a:rPr lang="en-US" altLang="x-none" sz="2400" dirty="0"/>
              <a:t> </a:t>
            </a:r>
            <a:r>
              <a:rPr lang="en-US" altLang="x-none" sz="2400" dirty="0" err="1"/>
              <a:t>çalıştıkları</a:t>
            </a:r>
            <a:r>
              <a:rPr lang="en-US" altLang="x-none" sz="2400" dirty="0"/>
              <a:t> </a:t>
            </a:r>
            <a:r>
              <a:rPr lang="tr-TR" altLang="x-none" sz="2400" dirty="0" smtClean="0"/>
              <a:t>takdirde</a:t>
            </a:r>
            <a:r>
              <a:rPr lang="en-US" altLang="x-none" sz="2400" dirty="0" smtClean="0"/>
              <a:t> </a:t>
            </a:r>
            <a:r>
              <a:rPr lang="en-US" altLang="x-none" sz="2400" dirty="0" err="1"/>
              <a:t>kişisel</a:t>
            </a:r>
            <a:r>
              <a:rPr lang="en-US" altLang="x-none" sz="2400" dirty="0"/>
              <a:t> </a:t>
            </a:r>
            <a:r>
              <a:rPr lang="en-US" altLang="x-none" sz="2400" dirty="0" err="1"/>
              <a:t>ihtiyaçlarını</a:t>
            </a:r>
            <a:r>
              <a:rPr lang="en-US" altLang="x-none" sz="2400" dirty="0"/>
              <a:t> </a:t>
            </a:r>
            <a:r>
              <a:rPr lang="en-US" altLang="x-none" sz="2400" dirty="0" err="1"/>
              <a:t>en</a:t>
            </a:r>
            <a:r>
              <a:rPr lang="en-US" altLang="x-none" sz="2400" dirty="0"/>
              <a:t> </a:t>
            </a:r>
            <a:r>
              <a:rPr lang="en-US" altLang="x-none" sz="2400" dirty="0" err="1"/>
              <a:t>iyi</a:t>
            </a:r>
            <a:r>
              <a:rPr lang="en-US" altLang="x-none" sz="2400" dirty="0"/>
              <a:t> </a:t>
            </a:r>
            <a:r>
              <a:rPr lang="en-US" altLang="x-none" sz="2400" dirty="0" err="1"/>
              <a:t>şekilde</a:t>
            </a:r>
            <a:r>
              <a:rPr lang="en-US" altLang="x-none" sz="2400" dirty="0"/>
              <a:t> </a:t>
            </a:r>
            <a:r>
              <a:rPr lang="en-US" altLang="x-none" sz="2400" dirty="0" err="1"/>
              <a:t>tatmin</a:t>
            </a:r>
            <a:r>
              <a:rPr lang="en-US" altLang="x-none" sz="2400" dirty="0"/>
              <a:t> </a:t>
            </a:r>
            <a:r>
              <a:rPr lang="en-US" altLang="x-none" sz="2400" dirty="0" err="1"/>
              <a:t>edeceklerine</a:t>
            </a:r>
            <a:r>
              <a:rPr lang="en-US" altLang="x-none" sz="2400" dirty="0"/>
              <a:t> </a:t>
            </a:r>
            <a:r>
              <a:rPr lang="en-US" altLang="x-none" sz="2400" dirty="0" err="1"/>
              <a:t>inandırma</a:t>
            </a:r>
            <a:r>
              <a:rPr lang="en-US" altLang="x-none" sz="2400" dirty="0"/>
              <a:t> </a:t>
            </a:r>
            <a:r>
              <a:rPr lang="en-US" altLang="x-none" sz="2400" dirty="0" err="1" smtClean="0"/>
              <a:t>sürecidir</a:t>
            </a:r>
            <a:r>
              <a:rPr lang="en-US" altLang="x-none" sz="2400" dirty="0" smtClean="0"/>
              <a:t>.</a:t>
            </a:r>
            <a:endParaRPr lang="en-US" altLang="x-none" sz="2400" dirty="0"/>
          </a:p>
        </p:txBody>
      </p:sp>
    </p:spTree>
    <p:extLst>
      <p:ext uri="{BB962C8B-B14F-4D97-AF65-F5344CB8AC3E}">
        <p14:creationId xmlns:p14="http://schemas.microsoft.com/office/powerpoint/2010/main" val="2623242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 xmlns:a16="http://schemas.microsoft.com/office/drawing/2014/main" id="{CEB41C5C-0F34-4DDA-9D7C-5E717F35F60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6134677"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8" name="Picture 4"/>
          <p:cNvPicPr>
            <a:picLocks noChangeAspect="1" noChangeArrowheads="1"/>
          </p:cNvPicPr>
          <p:nvPr/>
        </p:nvPicPr>
        <p:blipFill>
          <a:blip r:embed="rId2"/>
          <a:srcRect/>
          <a:stretch>
            <a:fillRect/>
          </a:stretch>
        </p:blipFill>
        <p:spPr bwMode="auto">
          <a:xfrm>
            <a:off x="616372" y="484632"/>
            <a:ext cx="4863255" cy="5733287"/>
          </a:xfrm>
          <a:prstGeom prst="rect">
            <a:avLst/>
          </a:prstGeom>
          <a:noFill/>
        </p:spPr>
      </p:pic>
      <p:sp>
        <p:nvSpPr>
          <p:cNvPr id="5" name="4 Başlık"/>
          <p:cNvSpPr>
            <a:spLocks noGrp="1"/>
          </p:cNvSpPr>
          <p:nvPr>
            <p:ph type="title"/>
          </p:nvPr>
        </p:nvSpPr>
        <p:spPr>
          <a:xfrm>
            <a:off x="6392598" y="640263"/>
            <a:ext cx="5221266" cy="1344975"/>
          </a:xfrm>
        </p:spPr>
        <p:txBody>
          <a:bodyPr>
            <a:normAutofit/>
          </a:bodyPr>
          <a:lstStyle/>
          <a:p>
            <a:pPr algn="ctr">
              <a:defRPr/>
            </a:pPr>
            <a:r>
              <a:rPr lang="tr-TR" sz="4000"/>
              <a:t>Motivasyon…</a:t>
            </a:r>
          </a:p>
        </p:txBody>
      </p:sp>
      <p:sp>
        <p:nvSpPr>
          <p:cNvPr id="3" name="2 İçerik Yer Tutucusu"/>
          <p:cNvSpPr>
            <a:spLocks noGrp="1"/>
          </p:cNvSpPr>
          <p:nvPr>
            <p:ph sz="quarter" idx="1"/>
          </p:nvPr>
        </p:nvSpPr>
        <p:spPr>
          <a:xfrm>
            <a:off x="6391903" y="2121763"/>
            <a:ext cx="5235490" cy="3773010"/>
          </a:xfrm>
        </p:spPr>
        <p:txBody>
          <a:bodyPr>
            <a:normAutofit/>
          </a:bodyPr>
          <a:lstStyle/>
          <a:p>
            <a:pPr marL="274320" indent="-274320">
              <a:buFont typeface="Wingdings"/>
              <a:buChar char=""/>
              <a:defRPr/>
            </a:pPr>
            <a:r>
              <a:rPr lang="tr-TR" sz="2000" b="1"/>
              <a:t>Kişisel</a:t>
            </a:r>
            <a:r>
              <a:rPr lang="tr-TR" sz="2000"/>
              <a:t> bir olaydır. Birisini motive eden herhangi bir durum veya olay başkasını motive etmeyebilir. </a:t>
            </a:r>
          </a:p>
          <a:p>
            <a:pPr marL="274320" indent="-274320">
              <a:buFont typeface="Wingdings"/>
              <a:buChar char=""/>
              <a:defRPr/>
            </a:pPr>
            <a:r>
              <a:rPr lang="tr-TR" sz="2000"/>
              <a:t>İnsanlar </a:t>
            </a:r>
            <a:r>
              <a:rPr lang="tr-TR" sz="2000" b="1"/>
              <a:t>zaman içinde değişiklik</a:t>
            </a:r>
            <a:r>
              <a:rPr lang="tr-TR" sz="2000"/>
              <a:t> </a:t>
            </a:r>
            <a:r>
              <a:rPr lang="tr-TR" sz="2000" b="1"/>
              <a:t>gösterir</a:t>
            </a:r>
            <a:r>
              <a:rPr lang="tr-TR" sz="2000"/>
              <a:t>ler. Dolayısıyla bir insanı bugün motive eden şey yarın etmeyebilir. Yani insanları motive eden unsurlar zaman içinde farklılık gösterebilirler.</a:t>
            </a:r>
          </a:p>
          <a:p>
            <a:pPr marL="274320" indent="-274320">
              <a:buFont typeface="Wingdings"/>
              <a:buChar char=""/>
              <a:defRPr/>
            </a:pPr>
            <a:r>
              <a:rPr lang="tr-TR" sz="2000"/>
              <a:t>Motivasyon çabaları </a:t>
            </a:r>
            <a:r>
              <a:rPr lang="tr-TR" sz="2000" b="1"/>
              <a:t>süreklilik arzetmeli</a:t>
            </a:r>
            <a:r>
              <a:rPr lang="tr-TR" sz="2000"/>
              <a:t>dir. Bir çalışanı bir kez motive etmekle yöneticinin işi bitmez. </a:t>
            </a:r>
          </a:p>
          <a:p>
            <a:pPr marL="274320" indent="-274320">
              <a:buFont typeface="Wingdings"/>
              <a:buChar char=""/>
              <a:defRPr/>
            </a:pPr>
            <a:r>
              <a:rPr lang="tr-TR" sz="2000"/>
              <a:t>Çabalar, </a:t>
            </a:r>
            <a:r>
              <a:rPr lang="tr-TR" sz="2000" b="1"/>
              <a:t>örgüt amaçlarını gerçekleştirmek</a:t>
            </a:r>
            <a:r>
              <a:rPr lang="tr-TR" sz="2000"/>
              <a:t> üzere olmalıdır.</a:t>
            </a:r>
          </a:p>
        </p:txBody>
      </p:sp>
    </p:spTree>
    <p:extLst>
      <p:ext uri="{BB962C8B-B14F-4D97-AF65-F5344CB8AC3E}">
        <p14:creationId xmlns:p14="http://schemas.microsoft.com/office/powerpoint/2010/main" val="1142262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smtClean="0">
                <a:solidFill>
                  <a:srgbClr val="FF0000"/>
                </a:solidFill>
              </a:rPr>
              <a:t>Motivasyon Teorileri</a:t>
            </a:r>
            <a:endParaRPr lang="tr-TR" dirty="0">
              <a:solidFill>
                <a:srgbClr val="FF0000"/>
              </a:solidFill>
            </a:endParaRPr>
          </a:p>
        </p:txBody>
      </p:sp>
      <p:graphicFrame>
        <p:nvGraphicFramePr>
          <p:cNvPr id="4" name="Content Placeholder 3"/>
          <p:cNvGraphicFramePr>
            <a:graphicFrameLocks noGrp="1"/>
          </p:cNvGraphicFramePr>
          <p:nvPr>
            <p:ph idx="1"/>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3204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FF0000"/>
                </a:solidFill>
              </a:rPr>
              <a:t>Kapsam Teorileri</a:t>
            </a:r>
            <a:endParaRPr lang="tr-TR" dirty="0">
              <a:solidFill>
                <a:srgbClr val="FF0000"/>
              </a:solidFill>
            </a:endParaRPr>
          </a:p>
        </p:txBody>
      </p:sp>
      <p:sp>
        <p:nvSpPr>
          <p:cNvPr id="3" name="İçerik Yer Tutucusu 2"/>
          <p:cNvSpPr>
            <a:spLocks noGrp="1"/>
          </p:cNvSpPr>
          <p:nvPr>
            <p:ph idx="1"/>
          </p:nvPr>
        </p:nvSpPr>
        <p:spPr/>
        <p:txBody>
          <a:bodyPr/>
          <a:lstStyle/>
          <a:p>
            <a:r>
              <a:rPr lang="tr-TR" dirty="0" smtClean="0"/>
              <a:t>Maslow’un ihtiyaçlar hiyerarşisi</a:t>
            </a:r>
          </a:p>
          <a:p>
            <a:r>
              <a:rPr lang="tr-TR" dirty="0" err="1" smtClean="0"/>
              <a:t>Herzberg’in</a:t>
            </a:r>
            <a:r>
              <a:rPr lang="tr-TR" dirty="0" smtClean="0"/>
              <a:t> çift faktör teorisi</a:t>
            </a:r>
          </a:p>
          <a:p>
            <a:r>
              <a:rPr lang="tr-TR" dirty="0" err="1" smtClean="0"/>
              <a:t>Mc</a:t>
            </a:r>
            <a:r>
              <a:rPr lang="tr-TR" dirty="0" smtClean="0"/>
              <a:t> </a:t>
            </a:r>
            <a:r>
              <a:rPr lang="tr-TR" dirty="0" err="1" smtClean="0"/>
              <a:t>Cleland’ın</a:t>
            </a:r>
            <a:r>
              <a:rPr lang="tr-TR" dirty="0" smtClean="0"/>
              <a:t> üç ihtiyaç teorisi</a:t>
            </a:r>
            <a:endParaRPr lang="tr-TR" dirty="0"/>
          </a:p>
        </p:txBody>
      </p:sp>
    </p:spTree>
    <p:extLst>
      <p:ext uri="{BB962C8B-B14F-4D97-AF65-F5344CB8AC3E}">
        <p14:creationId xmlns:p14="http://schemas.microsoft.com/office/powerpoint/2010/main" val="18445553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TotalTime>
  <Words>1344</Words>
  <Application>Microsoft Office PowerPoint</Application>
  <PresentationFormat>Özel</PresentationFormat>
  <Paragraphs>158</Paragraphs>
  <Slides>32</Slides>
  <Notes>0</Notes>
  <HiddenSlides>0</HiddenSlides>
  <MMClips>0</MMClips>
  <ScaleCrop>false</ScaleCrop>
  <HeadingPairs>
    <vt:vector size="4" baseType="variant">
      <vt:variant>
        <vt:lpstr>Tema</vt:lpstr>
      </vt:variant>
      <vt:variant>
        <vt:i4>1</vt:i4>
      </vt:variant>
      <vt:variant>
        <vt:lpstr>Slayt Başlıkları</vt:lpstr>
      </vt:variant>
      <vt:variant>
        <vt:i4>32</vt:i4>
      </vt:variant>
    </vt:vector>
  </HeadingPairs>
  <TitlesOfParts>
    <vt:vector size="33" baseType="lpstr">
      <vt:lpstr>Office Teması</vt:lpstr>
      <vt:lpstr>MOTİVASYON</vt:lpstr>
      <vt:lpstr>PowerPoint Sunusu</vt:lpstr>
      <vt:lpstr>PowerPoint Sunusu</vt:lpstr>
      <vt:lpstr>PowerPoint Sunusu</vt:lpstr>
      <vt:lpstr>Motivasyon Nedir?</vt:lpstr>
      <vt:lpstr>Motivasyon Nedir?</vt:lpstr>
      <vt:lpstr>Motivasyon…</vt:lpstr>
      <vt:lpstr>Motivasyon Teorileri</vt:lpstr>
      <vt:lpstr>Kapsam Teorileri</vt:lpstr>
      <vt:lpstr>Maslow’un İhtiyaçlar Hiyerarşisi </vt:lpstr>
      <vt:lpstr>Maslow’un İhtiyaçlar Hiyerarşisi </vt:lpstr>
      <vt:lpstr>Maslow’un İhtiyaçlar Hiyerarşisi </vt:lpstr>
      <vt:lpstr>Çift-Faktör Teorisi (Hijyen-Motivasyon Teorisi)</vt:lpstr>
      <vt:lpstr>Başarma İhtiyacı Teorisi  (Üç İhtiyaç Teorisi)</vt:lpstr>
      <vt:lpstr>Başarma İhtiyacı Teorisi  (Üç İhtiyaç Teorisi)</vt:lpstr>
      <vt:lpstr>Süreç Teorileri</vt:lpstr>
      <vt:lpstr> Davranış Şartlandırması Teorisi</vt:lpstr>
      <vt:lpstr>Davranış Şartlandırması Teorisi</vt:lpstr>
      <vt:lpstr>Davranış Şartlandırması Teorisi</vt:lpstr>
      <vt:lpstr>Bekleyiş Teorisi</vt:lpstr>
      <vt:lpstr>Bekleyiş Teorisi</vt:lpstr>
      <vt:lpstr>Eşitlik Teorisi</vt:lpstr>
      <vt:lpstr>Amaç Teorisi</vt:lpstr>
      <vt:lpstr>Motivasyon Araçları</vt:lpstr>
      <vt:lpstr>PowerPoint Sunusu</vt:lpstr>
      <vt:lpstr>Türkiye’de Motivasyon</vt:lpstr>
      <vt:lpstr>Türkiye’de Motivasyon</vt:lpstr>
      <vt:lpstr>Türkiye’de Motivasyon</vt:lpstr>
      <vt:lpstr>Türkiye’de Motivasyon</vt:lpstr>
      <vt:lpstr>Türkiye’de Motivasyon</vt:lpstr>
      <vt:lpstr>Türkiye’de Motivasyon</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MOTİVASYON</dc:title>
  <dc:creator>Lale ORAL</dc:creator>
  <cp:lastModifiedBy>selin</cp:lastModifiedBy>
  <cp:revision>34</cp:revision>
  <dcterms:created xsi:type="dcterms:W3CDTF">2017-10-19T11:01:01Z</dcterms:created>
  <dcterms:modified xsi:type="dcterms:W3CDTF">2017-12-28T20:48:52Z</dcterms:modified>
</cp:coreProperties>
</file>