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19"/>
  </p:handoutMasterIdLst>
  <p:sldIdLst>
    <p:sldId id="275" r:id="rId2"/>
    <p:sldId id="306" r:id="rId3"/>
    <p:sldId id="309" r:id="rId4"/>
    <p:sldId id="310" r:id="rId5"/>
    <p:sldId id="311" r:id="rId6"/>
    <p:sldId id="312" r:id="rId7"/>
    <p:sldId id="313" r:id="rId8"/>
    <p:sldId id="314" r:id="rId9"/>
    <p:sldId id="276" r:id="rId10"/>
    <p:sldId id="315" r:id="rId11"/>
    <p:sldId id="316" r:id="rId12"/>
    <p:sldId id="317" r:id="rId13"/>
    <p:sldId id="318" r:id="rId14"/>
    <p:sldId id="319" r:id="rId15"/>
    <p:sldId id="320" r:id="rId16"/>
    <p:sldId id="321" r:id="rId17"/>
    <p:sldId id="322" r:id="rId18"/>
  </p:sldIdLst>
  <p:sldSz cx="12192000" cy="6858000"/>
  <p:notesSz cx="9866313" cy="673576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91" d="100"/>
          <a:sy n="91" d="100"/>
        </p:scale>
        <p:origin x="-102" y="-17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4275402" cy="336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5588628" y="0"/>
            <a:ext cx="4275402" cy="336788"/>
          </a:xfrm>
          <a:prstGeom prst="rect">
            <a:avLst/>
          </a:prstGeom>
        </p:spPr>
        <p:txBody>
          <a:bodyPr vert="horz" lIns="91440" tIns="45720" rIns="91440" bIns="45720" rtlCol="0"/>
          <a:lstStyle>
            <a:lvl1pPr algn="r">
              <a:defRPr sz="1200"/>
            </a:lvl1pPr>
          </a:lstStyle>
          <a:p>
            <a:fld id="{174024E3-4752-4DA5-B6FE-8E2E06A37FE0}" type="datetimeFigureOut">
              <a:rPr lang="tr-TR" smtClean="0"/>
              <a:pPr/>
              <a:t>06.11.2017</a:t>
            </a:fld>
            <a:endParaRPr lang="tr-TR"/>
          </a:p>
        </p:txBody>
      </p:sp>
      <p:sp>
        <p:nvSpPr>
          <p:cNvPr id="4" name="Altbilgi Yer Tutucusu 3"/>
          <p:cNvSpPr>
            <a:spLocks noGrp="1"/>
          </p:cNvSpPr>
          <p:nvPr>
            <p:ph type="ftr" sz="quarter" idx="2"/>
          </p:nvPr>
        </p:nvSpPr>
        <p:spPr>
          <a:xfrm>
            <a:off x="0" y="6397806"/>
            <a:ext cx="4275402" cy="3367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5588628" y="6397806"/>
            <a:ext cx="4275402" cy="336788"/>
          </a:xfrm>
          <a:prstGeom prst="rect">
            <a:avLst/>
          </a:prstGeom>
        </p:spPr>
        <p:txBody>
          <a:bodyPr vert="horz" lIns="91440" tIns="45720" rIns="91440" bIns="45720" rtlCol="0" anchor="b"/>
          <a:lstStyle>
            <a:lvl1pPr algn="r">
              <a:defRPr sz="1200"/>
            </a:lvl1pPr>
          </a:lstStyle>
          <a:p>
            <a:fld id="{2020521A-9F68-4855-83BD-C14CBCBA3032}" type="slidenum">
              <a:rPr lang="tr-TR" smtClean="0"/>
              <a:pPr/>
              <a:t>‹#›</a:t>
            </a:fld>
            <a:endParaRPr lang="tr-TR"/>
          </a:p>
        </p:txBody>
      </p:sp>
    </p:spTree>
    <p:extLst>
      <p:ext uri="{BB962C8B-B14F-4D97-AF65-F5344CB8AC3E}">
        <p14:creationId xmlns:p14="http://schemas.microsoft.com/office/powerpoint/2010/main" xmlns="" val="341453868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914400" y="2130426"/>
            <a:ext cx="103632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B8EBF973-2474-4281-98CF-105F74DC81D9}" type="datetimeFigureOut">
              <a:rPr lang="tr-TR" smtClean="0"/>
              <a:pPr/>
              <a:t>06.11.2017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D95A72E-BE12-45E7-A510-32FA9CFBD846}" type="slidenum">
              <a:rPr lang="tr-TR" smtClean="0"/>
              <a:pPr/>
              <a:t>‹#›</a:t>
            </a:fld>
            <a:endParaRPr lang="tr-TR"/>
          </a:p>
        </p:txBody>
      </p:sp>
    </p:spTree>
    <p:extLst>
      <p:ext uri="{BB962C8B-B14F-4D97-AF65-F5344CB8AC3E}">
        <p14:creationId xmlns:p14="http://schemas.microsoft.com/office/powerpoint/2010/main" xmlns="" val="15517068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8EBF973-2474-4281-98CF-105F74DC81D9}" type="datetimeFigureOut">
              <a:rPr lang="tr-TR" smtClean="0"/>
              <a:pPr/>
              <a:t>06.11.2017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D95A72E-BE12-45E7-A510-32FA9CFBD846}" type="slidenum">
              <a:rPr lang="tr-TR" smtClean="0"/>
              <a:pPr/>
              <a:t>‹#›</a:t>
            </a:fld>
            <a:endParaRPr lang="tr-TR"/>
          </a:p>
        </p:txBody>
      </p:sp>
    </p:spTree>
    <p:extLst>
      <p:ext uri="{BB962C8B-B14F-4D97-AF65-F5344CB8AC3E}">
        <p14:creationId xmlns:p14="http://schemas.microsoft.com/office/powerpoint/2010/main" xmlns="" val="4615670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839200" y="274639"/>
            <a:ext cx="27432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09600" y="274639"/>
            <a:ext cx="80264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8EBF973-2474-4281-98CF-105F74DC81D9}" type="datetimeFigureOut">
              <a:rPr lang="tr-TR" smtClean="0"/>
              <a:pPr/>
              <a:t>06.11.2017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D95A72E-BE12-45E7-A510-32FA9CFBD846}" type="slidenum">
              <a:rPr lang="tr-TR" smtClean="0"/>
              <a:pPr/>
              <a:t>‹#›</a:t>
            </a:fld>
            <a:endParaRPr lang="tr-TR"/>
          </a:p>
        </p:txBody>
      </p:sp>
    </p:spTree>
    <p:extLst>
      <p:ext uri="{BB962C8B-B14F-4D97-AF65-F5344CB8AC3E}">
        <p14:creationId xmlns:p14="http://schemas.microsoft.com/office/powerpoint/2010/main" xmlns="" val="31192814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8EBF973-2474-4281-98CF-105F74DC81D9}" type="datetimeFigureOut">
              <a:rPr lang="tr-TR" smtClean="0"/>
              <a:pPr/>
              <a:t>06.11.2017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D95A72E-BE12-45E7-A510-32FA9CFBD846}" type="slidenum">
              <a:rPr lang="tr-TR" smtClean="0"/>
              <a:pPr/>
              <a:t>‹#›</a:t>
            </a:fld>
            <a:endParaRPr lang="tr-TR"/>
          </a:p>
        </p:txBody>
      </p:sp>
    </p:spTree>
    <p:extLst>
      <p:ext uri="{BB962C8B-B14F-4D97-AF65-F5344CB8AC3E}">
        <p14:creationId xmlns:p14="http://schemas.microsoft.com/office/powerpoint/2010/main" xmlns="" val="1849300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B8EBF973-2474-4281-98CF-105F74DC81D9}" type="datetimeFigureOut">
              <a:rPr lang="tr-TR" smtClean="0"/>
              <a:pPr/>
              <a:t>06.11.2017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D95A72E-BE12-45E7-A510-32FA9CFBD846}" type="slidenum">
              <a:rPr lang="tr-TR" smtClean="0"/>
              <a:pPr/>
              <a:t>‹#›</a:t>
            </a:fld>
            <a:endParaRPr lang="tr-TR"/>
          </a:p>
        </p:txBody>
      </p:sp>
    </p:spTree>
    <p:extLst>
      <p:ext uri="{BB962C8B-B14F-4D97-AF65-F5344CB8AC3E}">
        <p14:creationId xmlns:p14="http://schemas.microsoft.com/office/powerpoint/2010/main" xmlns="" val="2153354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8EBF973-2474-4281-98CF-105F74DC81D9}" type="datetimeFigureOut">
              <a:rPr lang="tr-TR" smtClean="0"/>
              <a:pPr/>
              <a:t>06.11.2017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D95A72E-BE12-45E7-A510-32FA9CFBD846}" type="slidenum">
              <a:rPr lang="tr-TR" smtClean="0"/>
              <a:pPr/>
              <a:t>‹#›</a:t>
            </a:fld>
            <a:endParaRPr lang="tr-TR"/>
          </a:p>
        </p:txBody>
      </p:sp>
    </p:spTree>
    <p:extLst>
      <p:ext uri="{BB962C8B-B14F-4D97-AF65-F5344CB8AC3E}">
        <p14:creationId xmlns:p14="http://schemas.microsoft.com/office/powerpoint/2010/main" xmlns="" val="24256437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8EBF973-2474-4281-98CF-105F74DC81D9}" type="datetimeFigureOut">
              <a:rPr lang="tr-TR" smtClean="0"/>
              <a:pPr/>
              <a:t>06.11.2017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D95A72E-BE12-45E7-A510-32FA9CFBD846}" type="slidenum">
              <a:rPr lang="tr-TR" smtClean="0"/>
              <a:pPr/>
              <a:t>‹#›</a:t>
            </a:fld>
            <a:endParaRPr lang="tr-TR"/>
          </a:p>
        </p:txBody>
      </p:sp>
    </p:spTree>
    <p:extLst>
      <p:ext uri="{BB962C8B-B14F-4D97-AF65-F5344CB8AC3E}">
        <p14:creationId xmlns:p14="http://schemas.microsoft.com/office/powerpoint/2010/main" xmlns="" val="41770791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8EBF973-2474-4281-98CF-105F74DC81D9}" type="datetimeFigureOut">
              <a:rPr lang="tr-TR" smtClean="0"/>
              <a:pPr/>
              <a:t>06.11.2017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D95A72E-BE12-45E7-A510-32FA9CFBD846}" type="slidenum">
              <a:rPr lang="tr-TR" smtClean="0"/>
              <a:pPr/>
              <a:t>‹#›</a:t>
            </a:fld>
            <a:endParaRPr lang="tr-TR"/>
          </a:p>
        </p:txBody>
      </p:sp>
    </p:spTree>
    <p:extLst>
      <p:ext uri="{BB962C8B-B14F-4D97-AF65-F5344CB8AC3E}">
        <p14:creationId xmlns:p14="http://schemas.microsoft.com/office/powerpoint/2010/main" xmlns="" val="303559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8EBF973-2474-4281-98CF-105F74DC81D9}" type="datetimeFigureOut">
              <a:rPr lang="tr-TR" smtClean="0"/>
              <a:pPr/>
              <a:t>06.11.2017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D95A72E-BE12-45E7-A510-32FA9CFBD846}" type="slidenum">
              <a:rPr lang="tr-TR" smtClean="0"/>
              <a:pPr/>
              <a:t>‹#›</a:t>
            </a:fld>
            <a:endParaRPr lang="tr-TR"/>
          </a:p>
        </p:txBody>
      </p:sp>
    </p:spTree>
    <p:extLst>
      <p:ext uri="{BB962C8B-B14F-4D97-AF65-F5344CB8AC3E}">
        <p14:creationId xmlns:p14="http://schemas.microsoft.com/office/powerpoint/2010/main" xmlns="" val="4200105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8EBF973-2474-4281-98CF-105F74DC81D9}" type="datetimeFigureOut">
              <a:rPr lang="tr-TR" smtClean="0"/>
              <a:pPr/>
              <a:t>06.11.2017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D95A72E-BE12-45E7-A510-32FA9CFBD846}" type="slidenum">
              <a:rPr lang="tr-TR" smtClean="0"/>
              <a:pPr/>
              <a:t>‹#›</a:t>
            </a:fld>
            <a:endParaRPr lang="tr-TR"/>
          </a:p>
        </p:txBody>
      </p:sp>
    </p:spTree>
    <p:extLst>
      <p:ext uri="{BB962C8B-B14F-4D97-AF65-F5344CB8AC3E}">
        <p14:creationId xmlns:p14="http://schemas.microsoft.com/office/powerpoint/2010/main" xmlns="" val="25261684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B8EBF973-2474-4281-98CF-105F74DC81D9}" type="datetimeFigureOut">
              <a:rPr lang="tr-TR" smtClean="0"/>
              <a:pPr/>
              <a:t>06.11.2017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D95A72E-BE12-45E7-A510-32FA9CFBD846}" type="slidenum">
              <a:rPr lang="tr-TR" smtClean="0"/>
              <a:pPr/>
              <a:t>‹#›</a:t>
            </a:fld>
            <a:endParaRPr lang="tr-TR"/>
          </a:p>
        </p:txBody>
      </p:sp>
    </p:spTree>
    <p:extLst>
      <p:ext uri="{BB962C8B-B14F-4D97-AF65-F5344CB8AC3E}">
        <p14:creationId xmlns:p14="http://schemas.microsoft.com/office/powerpoint/2010/main" xmlns="" val="25599814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EBF973-2474-4281-98CF-105F74DC81D9}" type="datetimeFigureOut">
              <a:rPr lang="tr-TR" smtClean="0"/>
              <a:pPr/>
              <a:t>06.11.2017</a:t>
            </a:fld>
            <a:endParaRPr lang="tr-TR"/>
          </a:p>
        </p:txBody>
      </p:sp>
      <p:sp>
        <p:nvSpPr>
          <p:cNvPr id="5" name="Altbilgi Yer Tutucusu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95A72E-BE12-45E7-A510-32FA9CFBD846}" type="slidenum">
              <a:rPr lang="tr-TR" smtClean="0"/>
              <a:pPr/>
              <a:t>‹#›</a:t>
            </a:fld>
            <a:endParaRPr lang="tr-TR"/>
          </a:p>
        </p:txBody>
      </p:sp>
    </p:spTree>
    <p:extLst>
      <p:ext uri="{BB962C8B-B14F-4D97-AF65-F5344CB8AC3E}">
        <p14:creationId xmlns:p14="http://schemas.microsoft.com/office/powerpoint/2010/main" xmlns="" val="28886244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Rectangle 5"/>
          <p:cNvSpPr>
            <a:spLocks noGrp="1" noChangeArrowheads="1"/>
          </p:cNvSpPr>
          <p:nvPr>
            <p:ph type="title"/>
          </p:nvPr>
        </p:nvSpPr>
        <p:spPr/>
        <p:txBody>
          <a:bodyPr/>
          <a:lstStyle/>
          <a:p>
            <a:r>
              <a:rPr lang="tr-TR" sz="4000" b="1" dirty="0" smtClean="0">
                <a:solidFill>
                  <a:schemeClr val="tx1"/>
                </a:solidFill>
                <a:effectLst>
                  <a:outerShdw blurRad="38100" dist="38100" dir="2700000" algn="tl">
                    <a:srgbClr val="010199"/>
                  </a:outerShdw>
                </a:effectLst>
              </a:rPr>
              <a:t>SALDIRGANLIK</a:t>
            </a:r>
            <a:endParaRPr lang="tr-TR" sz="4000" b="1" dirty="0">
              <a:solidFill>
                <a:schemeClr val="tx1"/>
              </a:solidFill>
              <a:effectLst>
                <a:outerShdw blurRad="38100" dist="38100" dir="2700000" algn="tl">
                  <a:srgbClr val="010199"/>
                </a:outerShdw>
              </a:effectLst>
            </a:endParaRPr>
          </a:p>
        </p:txBody>
      </p:sp>
      <p:sp>
        <p:nvSpPr>
          <p:cNvPr id="4103" name="Rectangle 7"/>
          <p:cNvSpPr>
            <a:spLocks noGrp="1" noChangeArrowheads="1"/>
          </p:cNvSpPr>
          <p:nvPr>
            <p:ph idx="1"/>
          </p:nvPr>
        </p:nvSpPr>
        <p:spPr>
          <a:xfrm>
            <a:off x="838200" y="1337481"/>
            <a:ext cx="10515600" cy="4839482"/>
          </a:xfrm>
        </p:spPr>
        <p:txBody>
          <a:bodyPr>
            <a:normAutofit/>
          </a:bodyPr>
          <a:lstStyle/>
          <a:p>
            <a:pPr>
              <a:lnSpc>
                <a:spcPct val="90000"/>
              </a:lnSpc>
              <a:spcBef>
                <a:spcPct val="50000"/>
              </a:spcBef>
              <a:buClr>
                <a:schemeClr val="tx1"/>
              </a:buClr>
              <a:buFont typeface="Wingdings" pitchFamily="2" charset="2"/>
              <a:buChar char="Ø"/>
            </a:pPr>
            <a:r>
              <a:rPr lang="tr-TR" dirty="0" smtClean="0">
                <a:solidFill>
                  <a:srgbClr val="FF0000"/>
                </a:solidFill>
              </a:rPr>
              <a:t>Toplumda Saldırganlık</a:t>
            </a:r>
          </a:p>
          <a:p>
            <a:pPr marL="0" indent="0">
              <a:lnSpc>
                <a:spcPct val="90000"/>
              </a:lnSpc>
              <a:spcBef>
                <a:spcPct val="50000"/>
              </a:spcBef>
              <a:buClr>
                <a:schemeClr val="tx1"/>
              </a:buClr>
              <a:buNone/>
            </a:pPr>
            <a:r>
              <a:rPr lang="tr-TR" dirty="0" smtClean="0"/>
              <a:t>Hepimiz şiddet ve saldırganlıkla kuşatılmış bir ortamda yaşıyoruz. </a:t>
            </a:r>
          </a:p>
          <a:p>
            <a:pPr marL="0" indent="0">
              <a:lnSpc>
                <a:spcPct val="90000"/>
              </a:lnSpc>
              <a:spcBef>
                <a:spcPct val="50000"/>
              </a:spcBef>
              <a:buClr>
                <a:schemeClr val="tx1"/>
              </a:buClr>
              <a:buNone/>
            </a:pPr>
            <a:r>
              <a:rPr lang="tr-TR" dirty="0" smtClean="0"/>
              <a:t>Tanık oluyoruz, neredeyse hepimiz saldırgan davranışların ve saldırgan insanların kanıt ve belirtilerini görüyoruz. Duvar yazıları, </a:t>
            </a:r>
            <a:r>
              <a:rPr lang="tr-TR" dirty="0" err="1" smtClean="0"/>
              <a:t>Vandalizm,şiddet</a:t>
            </a:r>
            <a:r>
              <a:rPr lang="tr-TR" dirty="0" smtClean="0"/>
              <a:t> içeren tartışmalar, silahlar vb. </a:t>
            </a:r>
          </a:p>
          <a:p>
            <a:pPr marL="0" indent="0">
              <a:lnSpc>
                <a:spcPct val="90000"/>
              </a:lnSpc>
              <a:spcBef>
                <a:spcPct val="50000"/>
              </a:spcBef>
              <a:buClr>
                <a:schemeClr val="tx1"/>
              </a:buClr>
              <a:buNone/>
            </a:pPr>
            <a:r>
              <a:rPr lang="tr-TR" dirty="0" smtClean="0"/>
              <a:t>Haberler okuyoruz, dinliyoruz. Yağmalama, gasp, çocuk istismarı, </a:t>
            </a:r>
            <a:r>
              <a:rPr lang="tr-TR" dirty="0" err="1" smtClean="0"/>
              <a:t>tacavüz</a:t>
            </a:r>
            <a:r>
              <a:rPr lang="tr-TR" dirty="0" smtClean="0"/>
              <a:t>, soygun, savaş ve linç haberleri gündemden düşmüyor. </a:t>
            </a:r>
            <a:endParaRPr lang="tr-TR" dirty="0"/>
          </a:p>
          <a:p>
            <a:pPr>
              <a:lnSpc>
                <a:spcPct val="90000"/>
              </a:lnSpc>
              <a:spcBef>
                <a:spcPct val="50000"/>
              </a:spcBef>
              <a:buClr>
                <a:schemeClr val="bg1"/>
              </a:buClr>
              <a:buFontTx/>
              <a:buNone/>
            </a:pPr>
            <a:endParaRPr lang="tr-TR" dirty="0"/>
          </a:p>
          <a:p>
            <a:pPr>
              <a:lnSpc>
                <a:spcPct val="90000"/>
              </a:lnSpc>
            </a:pPr>
            <a:endParaRPr lang="tr-TR"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7030A0"/>
                </a:solidFill>
              </a:rPr>
              <a:t>Sosyal ve </a:t>
            </a:r>
            <a:r>
              <a:rPr lang="tr-TR" dirty="0" err="1" smtClean="0">
                <a:solidFill>
                  <a:srgbClr val="7030A0"/>
                </a:solidFill>
              </a:rPr>
              <a:t>Biyo</a:t>
            </a:r>
            <a:r>
              <a:rPr lang="tr-TR" dirty="0" smtClean="0">
                <a:solidFill>
                  <a:srgbClr val="7030A0"/>
                </a:solidFill>
              </a:rPr>
              <a:t>-sosyal açıklamalar</a:t>
            </a:r>
            <a:endParaRPr lang="tr-TR" dirty="0">
              <a:solidFill>
                <a:srgbClr val="7030A0"/>
              </a:solidFill>
            </a:endParaRPr>
          </a:p>
        </p:txBody>
      </p:sp>
      <p:sp>
        <p:nvSpPr>
          <p:cNvPr id="3" name="İçerik Yer Tutucusu 2"/>
          <p:cNvSpPr>
            <a:spLocks noGrp="1"/>
          </p:cNvSpPr>
          <p:nvPr>
            <p:ph idx="1"/>
          </p:nvPr>
        </p:nvSpPr>
        <p:spPr/>
        <p:txBody>
          <a:bodyPr>
            <a:normAutofit lnSpcReduction="10000"/>
          </a:bodyPr>
          <a:lstStyle/>
          <a:p>
            <a:r>
              <a:rPr lang="tr-TR" dirty="0" smtClean="0"/>
              <a:t>Bazı sosyal psikologlar, sosyal ortamda saldırgan davranışla ilintili görünen öğrenme süreçleri ve faktörler yerine, </a:t>
            </a:r>
            <a:r>
              <a:rPr lang="tr-TR" dirty="0" err="1" smtClean="0"/>
              <a:t>saldırganılığı</a:t>
            </a:r>
            <a:r>
              <a:rPr lang="tr-TR" dirty="0" smtClean="0"/>
              <a:t> içgüdü açısından açıklayan kuramları benimserler.</a:t>
            </a:r>
          </a:p>
          <a:p>
            <a:r>
              <a:rPr lang="tr-TR" dirty="0" smtClean="0"/>
              <a:t>Bütün sosyal psikologlar saldırganlığın zorunlu olarak doğuştan ve içgüdüsel olduğunu kabul etmese de, onu ya doğuştan ya da öğrenilmiş olabilecek, sosyal olay ve koşulların su yüzüne çıkardığı genel bir dürtü olarak görenler de vardır.  Bu yaklaşım biyolojik bir öğe içerdiği için onlardan </a:t>
            </a:r>
            <a:r>
              <a:rPr lang="tr-TR" u="sng" dirty="0" err="1" smtClean="0">
                <a:solidFill>
                  <a:srgbClr val="FF0000"/>
                </a:solidFill>
              </a:rPr>
              <a:t>biyo</a:t>
            </a:r>
            <a:r>
              <a:rPr lang="tr-TR" u="sng" dirty="0" smtClean="0">
                <a:solidFill>
                  <a:srgbClr val="FF0000"/>
                </a:solidFill>
              </a:rPr>
              <a:t>- sosyal kuramlar </a:t>
            </a:r>
            <a:r>
              <a:rPr lang="tr-TR" dirty="0" smtClean="0"/>
              <a:t>diye söz edilmektedir. </a:t>
            </a:r>
            <a:endParaRPr lang="tr-TR" dirty="0"/>
          </a:p>
        </p:txBody>
      </p:sp>
    </p:spTree>
    <p:extLst>
      <p:ext uri="{BB962C8B-B14F-4D97-AF65-F5344CB8AC3E}">
        <p14:creationId xmlns:p14="http://schemas.microsoft.com/office/powerpoint/2010/main" xmlns="" val="23642096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b="1" dirty="0" smtClean="0">
                <a:solidFill>
                  <a:srgbClr val="0070C0"/>
                </a:solidFill>
              </a:rPr>
              <a:t>Engellenme ve saldırganlık </a:t>
            </a:r>
            <a:endParaRPr lang="tr-TR" sz="3200" b="1" dirty="0">
              <a:solidFill>
                <a:srgbClr val="0070C0"/>
              </a:solidFill>
            </a:endParaRPr>
          </a:p>
        </p:txBody>
      </p:sp>
      <p:sp>
        <p:nvSpPr>
          <p:cNvPr id="3" name="İçerik Yer Tutucusu 2"/>
          <p:cNvSpPr>
            <a:spLocks noGrp="1"/>
          </p:cNvSpPr>
          <p:nvPr>
            <p:ph idx="1"/>
          </p:nvPr>
        </p:nvSpPr>
        <p:spPr/>
        <p:txBody>
          <a:bodyPr>
            <a:normAutofit lnSpcReduction="10000"/>
          </a:bodyPr>
          <a:lstStyle/>
          <a:p>
            <a:r>
              <a:rPr lang="tr-TR" dirty="0" smtClean="0"/>
              <a:t>Engellenme- saldırganlık hipotezi, özü itibariyle saldırganlığı bir engellenme ön koşuluna bağlamıştır. Bu yaklaşıma göre </a:t>
            </a:r>
            <a:r>
              <a:rPr lang="tr-TR" dirty="0" smtClean="0">
                <a:solidFill>
                  <a:srgbClr val="FF0000"/>
                </a:solidFill>
              </a:rPr>
              <a:t>saldırganlığa daima bir engellenme durumunun yol açtığı </a:t>
            </a:r>
            <a:r>
              <a:rPr lang="tr-TR" dirty="0" smtClean="0"/>
              <a:t>öne sürülmektedir. </a:t>
            </a:r>
          </a:p>
          <a:p>
            <a:r>
              <a:rPr lang="tr-TR" u="sng" dirty="0" smtClean="0">
                <a:solidFill>
                  <a:srgbClr val="00B050"/>
                </a:solidFill>
              </a:rPr>
              <a:t>Heyecan transferi: </a:t>
            </a:r>
          </a:p>
          <a:p>
            <a:pPr marL="514350" indent="-514350">
              <a:buAutoNum type="arabicPeriod"/>
            </a:pPr>
            <a:r>
              <a:rPr lang="tr-TR" dirty="0" smtClean="0"/>
              <a:t>Öğrenilmiş bir saldırgan davranış ;</a:t>
            </a:r>
          </a:p>
          <a:p>
            <a:pPr marL="514350" indent="-514350">
              <a:buAutoNum type="arabicPeriod"/>
            </a:pPr>
            <a:r>
              <a:rPr lang="tr-TR" dirty="0" smtClean="0"/>
              <a:t>Bir başka kaynak tarafından uyarılma ya da heyecanlanma</a:t>
            </a:r>
          </a:p>
          <a:p>
            <a:pPr marL="514350" indent="-514350">
              <a:buAutoNum type="arabicPeriod"/>
            </a:pPr>
            <a:r>
              <a:rPr lang="tr-TR" dirty="0" smtClean="0"/>
              <a:t>Kişinin bu durumunu saldırgan bir tepkinin uygun olduğu biçiminde yorumlaması</a:t>
            </a:r>
            <a:endParaRPr lang="tr-TR" dirty="0"/>
          </a:p>
        </p:txBody>
      </p:sp>
    </p:spTree>
    <p:extLst>
      <p:ext uri="{BB962C8B-B14F-4D97-AF65-F5344CB8AC3E}">
        <p14:creationId xmlns:p14="http://schemas.microsoft.com/office/powerpoint/2010/main" xmlns="" val="34438157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319489"/>
            <a:ext cx="10515600" cy="5857474"/>
          </a:xfrm>
        </p:spPr>
        <p:txBody>
          <a:bodyPr>
            <a:normAutofit fontScale="92500" lnSpcReduction="20000"/>
          </a:bodyPr>
          <a:lstStyle/>
          <a:p>
            <a:r>
              <a:rPr lang="tr-TR" dirty="0" smtClean="0"/>
              <a:t>Uyarılmanın yüksek olduğu durumların insanların normalden daha fazla saldırgan tepkiler vermesine yol açabileceğini düşünmek güç değildir. Örneğin, stres altında araç kullanırken saldırganlaşmak, bütünüyle ilgisiz bir konuda üzgünken yakınlarımıza öfkeyle bağırmak, kaybolan çocuğu bulunca annenin attığı tokat vb. </a:t>
            </a:r>
          </a:p>
          <a:p>
            <a:r>
              <a:rPr lang="tr-TR" dirty="0" smtClean="0"/>
              <a:t>Şiddet kimi zamanlarda da önyargılarımızla ilgilidir. Nefret suçları bunlara örnektir. </a:t>
            </a:r>
          </a:p>
          <a:p>
            <a:endParaRPr lang="tr-TR" dirty="0"/>
          </a:p>
          <a:p>
            <a:r>
              <a:rPr lang="tr-TR" dirty="0" smtClean="0">
                <a:solidFill>
                  <a:srgbClr val="00B050"/>
                </a:solidFill>
              </a:rPr>
              <a:t>Saldırganlık öğrenilebilir. </a:t>
            </a:r>
            <a:r>
              <a:rPr lang="tr-TR" dirty="0" smtClean="0">
                <a:solidFill>
                  <a:schemeClr val="bg2">
                    <a:lumMod val="25000"/>
                  </a:schemeClr>
                </a:solidFill>
              </a:rPr>
              <a:t>Sosyal öğrenme kuramına göre;</a:t>
            </a:r>
          </a:p>
          <a:p>
            <a:r>
              <a:rPr lang="tr-TR" dirty="0" smtClean="0">
                <a:solidFill>
                  <a:schemeClr val="bg2">
                    <a:lumMod val="25000"/>
                  </a:schemeClr>
                </a:solidFill>
              </a:rPr>
              <a:t>1- bir davranışın ya da davranış </a:t>
            </a:r>
            <a:r>
              <a:rPr lang="tr-TR" i="1" dirty="0" smtClean="0">
                <a:solidFill>
                  <a:schemeClr val="bg2">
                    <a:lumMod val="25000"/>
                  </a:schemeClr>
                </a:solidFill>
              </a:rPr>
              <a:t>zincirinin edinilmesi</a:t>
            </a:r>
          </a:p>
          <a:p>
            <a:r>
              <a:rPr lang="tr-TR" dirty="0" smtClean="0">
                <a:solidFill>
                  <a:schemeClr val="bg2">
                    <a:lumMod val="25000"/>
                  </a:schemeClr>
                </a:solidFill>
              </a:rPr>
              <a:t>2- açık davranışların </a:t>
            </a:r>
            <a:r>
              <a:rPr lang="tr-TR" i="1" dirty="0" smtClean="0">
                <a:solidFill>
                  <a:schemeClr val="bg2">
                    <a:lumMod val="25000"/>
                  </a:schemeClr>
                </a:solidFill>
              </a:rPr>
              <a:t>özendirilmesi</a:t>
            </a:r>
          </a:p>
          <a:p>
            <a:r>
              <a:rPr lang="tr-TR" dirty="0" smtClean="0">
                <a:solidFill>
                  <a:schemeClr val="bg2">
                    <a:lumMod val="25000"/>
                  </a:schemeClr>
                </a:solidFill>
              </a:rPr>
              <a:t>3- davranışın </a:t>
            </a:r>
            <a:r>
              <a:rPr lang="tr-TR" i="1" dirty="0" smtClean="0">
                <a:solidFill>
                  <a:schemeClr val="bg2">
                    <a:lumMod val="25000"/>
                  </a:schemeClr>
                </a:solidFill>
              </a:rPr>
              <a:t>sürdürülmesi</a:t>
            </a:r>
          </a:p>
          <a:p>
            <a:endParaRPr lang="tr-TR" dirty="0">
              <a:solidFill>
                <a:srgbClr val="00B050"/>
              </a:solidFill>
            </a:endParaRPr>
          </a:p>
        </p:txBody>
      </p:sp>
    </p:spTree>
    <p:extLst>
      <p:ext uri="{BB962C8B-B14F-4D97-AF65-F5344CB8AC3E}">
        <p14:creationId xmlns:p14="http://schemas.microsoft.com/office/powerpoint/2010/main" xmlns="" val="1884136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275422"/>
            <a:ext cx="10515600" cy="5901541"/>
          </a:xfrm>
        </p:spPr>
        <p:txBody>
          <a:bodyPr>
            <a:normAutofit fontScale="92500" lnSpcReduction="20000"/>
          </a:bodyPr>
          <a:lstStyle/>
          <a:p>
            <a:r>
              <a:rPr lang="tr-TR" dirty="0" smtClean="0"/>
              <a:t>Bununla birlikte anti-sosyal davranış öğrenilebiliyorsa </a:t>
            </a:r>
            <a:r>
              <a:rPr lang="tr-TR" dirty="0" err="1" smtClean="0"/>
              <a:t>toplumyanlısı</a:t>
            </a:r>
            <a:r>
              <a:rPr lang="tr-TR" dirty="0" smtClean="0"/>
              <a:t> davranış da öğrenilebilir. </a:t>
            </a:r>
          </a:p>
          <a:p>
            <a:r>
              <a:rPr lang="tr-TR" dirty="0" smtClean="0"/>
              <a:t>Sosyal öğrenme kuramının öncülerinden </a:t>
            </a:r>
            <a:r>
              <a:rPr lang="tr-TR" dirty="0" err="1" smtClean="0"/>
              <a:t>Bandura</a:t>
            </a:r>
            <a:r>
              <a:rPr lang="tr-TR" dirty="0" smtClean="0"/>
              <a:t> çalışmalarında çocukların başkalarının saldırgan davranışlarını kolaylıkla taklit edeceklerini göstermek için deneyler yağmıştır. Özellikle yetişkinler güçlü bir model oluşturmaktadır. Özetle, çocuklar davranış kurallarını çevrelerindeki insanlardan öğrenir; saldırganlık böylece içselleştirilir.</a:t>
            </a:r>
          </a:p>
          <a:p>
            <a:r>
              <a:rPr lang="tr-TR" u="sng" dirty="0" smtClean="0"/>
              <a:t>Saldırgan bir davranış  dizisi çocuklukta </a:t>
            </a:r>
            <a:r>
              <a:rPr lang="tr-TR" dirty="0" smtClean="0">
                <a:solidFill>
                  <a:srgbClr val="FF0000"/>
                </a:solidFill>
              </a:rPr>
              <a:t>bir kez oluştuktan sonra kalıcı hale gelir. </a:t>
            </a:r>
          </a:p>
          <a:p>
            <a:r>
              <a:rPr lang="tr-TR" dirty="0" smtClean="0"/>
              <a:t>Sosyal öğrenme yaklaşımı saldırganlık araştırmalarında önemli bir etki yaratmıştır. Bu yaklaşım, toplumda saldırganlığın nedenleri de araştırmış ve görsel medyadaki şiddetin hem çocuklar hem de yetişkinler üzerindeki etkilerini incelemiştir. </a:t>
            </a:r>
            <a:endParaRPr lang="tr-TR" dirty="0"/>
          </a:p>
        </p:txBody>
      </p:sp>
    </p:spTree>
    <p:extLst>
      <p:ext uri="{BB962C8B-B14F-4D97-AF65-F5344CB8AC3E}">
        <p14:creationId xmlns:p14="http://schemas.microsoft.com/office/powerpoint/2010/main" xmlns="" val="18887860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840089"/>
            <a:ext cx="10515600" cy="4336874"/>
          </a:xfrm>
        </p:spPr>
        <p:txBody>
          <a:bodyPr/>
          <a:lstStyle/>
          <a:p>
            <a:r>
              <a:rPr lang="tr-TR" dirty="0" smtClean="0"/>
              <a:t>Yine bu yaklaşıma göre eğer şiddet öğreniliyorsa, saldırgan modellere ve «başarılı» modellere maruz kalmak insanları onları taklit etmeye götürebilir. Saldırgan olmak, kendisini kuşaklar boyu taklit ederek yaşam biçimi haline bile gelebilir. Bu değişimin imkansız olduğu anlamına gelmez, eğer saldırganlık öğrenilebiliyorsa, aynı zamanda dönüştürüp iyileştirilebilir de. </a:t>
            </a:r>
          </a:p>
          <a:p>
            <a:endParaRPr lang="tr-TR" dirty="0"/>
          </a:p>
        </p:txBody>
      </p:sp>
    </p:spTree>
    <p:extLst>
      <p:ext uri="{BB962C8B-B14F-4D97-AF65-F5344CB8AC3E}">
        <p14:creationId xmlns:p14="http://schemas.microsoft.com/office/powerpoint/2010/main" xmlns="" val="3484439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rgbClr val="7030A0"/>
                </a:solidFill>
              </a:rPr>
              <a:t>Kişisel ve Durumsal Faktörler </a:t>
            </a:r>
            <a:endParaRPr lang="tr-TR" b="1" dirty="0">
              <a:solidFill>
                <a:srgbClr val="7030A0"/>
              </a:solidFill>
            </a:endParaRPr>
          </a:p>
        </p:txBody>
      </p:sp>
      <p:sp>
        <p:nvSpPr>
          <p:cNvPr id="3" name="İçerik Yer Tutucusu 2"/>
          <p:cNvSpPr>
            <a:spLocks noGrp="1"/>
          </p:cNvSpPr>
          <p:nvPr>
            <p:ph idx="1"/>
          </p:nvPr>
        </p:nvSpPr>
        <p:spPr/>
        <p:txBody>
          <a:bodyPr>
            <a:normAutofit fontScale="92500" lnSpcReduction="10000"/>
          </a:bodyPr>
          <a:lstStyle/>
          <a:p>
            <a:r>
              <a:rPr lang="tr-TR" dirty="0" smtClean="0">
                <a:solidFill>
                  <a:srgbClr val="FF0000"/>
                </a:solidFill>
              </a:rPr>
              <a:t>Bireysel ayrılıklar</a:t>
            </a:r>
          </a:p>
          <a:p>
            <a:pPr lvl="1"/>
            <a:r>
              <a:rPr lang="tr-TR" dirty="0" smtClean="0"/>
              <a:t>Kişilik</a:t>
            </a:r>
          </a:p>
          <a:p>
            <a:pPr lvl="1"/>
            <a:r>
              <a:rPr lang="tr-TR" dirty="0" smtClean="0"/>
              <a:t>A Tipi </a:t>
            </a:r>
          </a:p>
          <a:p>
            <a:pPr lvl="1"/>
            <a:r>
              <a:rPr lang="tr-TR" dirty="0" smtClean="0"/>
              <a:t>Hormonlar</a:t>
            </a:r>
          </a:p>
          <a:p>
            <a:pPr lvl="1"/>
            <a:r>
              <a:rPr lang="tr-TR" dirty="0" smtClean="0"/>
              <a:t>Toplumsal cinsiyet</a:t>
            </a:r>
          </a:p>
          <a:p>
            <a:pPr lvl="1"/>
            <a:r>
              <a:rPr lang="tr-TR" dirty="0" smtClean="0"/>
              <a:t>Engellenme</a:t>
            </a:r>
          </a:p>
          <a:p>
            <a:pPr lvl="1"/>
            <a:r>
              <a:rPr lang="tr-TR" dirty="0" err="1" smtClean="0"/>
              <a:t>Katarsis</a:t>
            </a:r>
            <a:endParaRPr lang="tr-TR" dirty="0" smtClean="0"/>
          </a:p>
          <a:p>
            <a:pPr lvl="1"/>
            <a:r>
              <a:rPr lang="tr-TR" dirty="0" smtClean="0"/>
              <a:t>Alkol</a:t>
            </a:r>
          </a:p>
          <a:p>
            <a:pPr lvl="1"/>
            <a:r>
              <a:rPr lang="tr-TR" dirty="0" smtClean="0"/>
              <a:t>Bireylik yitimi</a:t>
            </a:r>
          </a:p>
          <a:p>
            <a:pPr lvl="1"/>
            <a:r>
              <a:rPr lang="tr-TR" dirty="0" smtClean="0"/>
              <a:t>Kurbanı gayri insanileştirmek</a:t>
            </a:r>
            <a:endParaRPr lang="tr-TR" dirty="0"/>
          </a:p>
        </p:txBody>
      </p:sp>
    </p:spTree>
    <p:extLst>
      <p:ext uri="{BB962C8B-B14F-4D97-AF65-F5344CB8AC3E}">
        <p14:creationId xmlns:p14="http://schemas.microsoft.com/office/powerpoint/2010/main" xmlns="" val="36810678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Duruma Bağlı Değişkenler</a:t>
            </a:r>
            <a:endParaRPr lang="tr-TR" dirty="0">
              <a:solidFill>
                <a:srgbClr val="FF0000"/>
              </a:solidFill>
            </a:endParaRPr>
          </a:p>
        </p:txBody>
      </p:sp>
      <p:sp>
        <p:nvSpPr>
          <p:cNvPr id="3" name="İçerik Yer Tutucusu 2"/>
          <p:cNvSpPr>
            <a:spLocks noGrp="1"/>
          </p:cNvSpPr>
          <p:nvPr>
            <p:ph idx="1"/>
          </p:nvPr>
        </p:nvSpPr>
        <p:spPr/>
        <p:txBody>
          <a:bodyPr/>
          <a:lstStyle/>
          <a:p>
            <a:r>
              <a:rPr lang="tr-TR" dirty="0" smtClean="0"/>
              <a:t>Fiziksel çevre</a:t>
            </a:r>
          </a:p>
          <a:p>
            <a:r>
              <a:rPr lang="tr-TR" dirty="0" smtClean="0"/>
              <a:t>Sıcaklık</a:t>
            </a:r>
          </a:p>
          <a:p>
            <a:r>
              <a:rPr lang="tr-TR" dirty="0" smtClean="0"/>
              <a:t>Dezavantajlı gruplar</a:t>
            </a:r>
          </a:p>
          <a:p>
            <a:r>
              <a:rPr lang="tr-TR" dirty="0" smtClean="0"/>
              <a:t>Kültürel varyasyon</a:t>
            </a:r>
          </a:p>
          <a:p>
            <a:pPr marL="0" indent="0">
              <a:buNone/>
            </a:pPr>
            <a:endParaRPr lang="tr-TR" dirty="0"/>
          </a:p>
        </p:txBody>
      </p:sp>
    </p:spTree>
    <p:extLst>
      <p:ext uri="{BB962C8B-B14F-4D97-AF65-F5344CB8AC3E}">
        <p14:creationId xmlns:p14="http://schemas.microsoft.com/office/powerpoint/2010/main" xmlns="" val="17777058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Diğer faktörler</a:t>
            </a:r>
            <a:endParaRPr lang="tr-TR" dirty="0">
              <a:solidFill>
                <a:srgbClr val="FF0000"/>
              </a:solidFill>
            </a:endParaRPr>
          </a:p>
        </p:txBody>
      </p:sp>
      <p:sp>
        <p:nvSpPr>
          <p:cNvPr id="3" name="İçerik Yer Tutucusu 2"/>
          <p:cNvSpPr>
            <a:spLocks noGrp="1"/>
          </p:cNvSpPr>
          <p:nvPr>
            <p:ph idx="1"/>
          </p:nvPr>
        </p:nvSpPr>
        <p:spPr/>
        <p:txBody>
          <a:bodyPr/>
          <a:lstStyle/>
          <a:p>
            <a:r>
              <a:rPr lang="tr-TR" dirty="0" smtClean="0"/>
              <a:t>Kitle iletişim araçları</a:t>
            </a:r>
          </a:p>
          <a:p>
            <a:r>
              <a:rPr lang="tr-TR" dirty="0" smtClean="0"/>
              <a:t>Aile içi şiddet</a:t>
            </a:r>
          </a:p>
          <a:p>
            <a:r>
              <a:rPr lang="tr-TR" dirty="0" smtClean="0"/>
              <a:t>Kurumsallaşmış saldırganlık</a:t>
            </a:r>
          </a:p>
          <a:p>
            <a:r>
              <a:rPr lang="tr-TR" dirty="0" smtClean="0"/>
              <a:t>Devletin rolü</a:t>
            </a:r>
          </a:p>
          <a:p>
            <a:endParaRPr lang="tr-TR" dirty="0"/>
          </a:p>
        </p:txBody>
      </p:sp>
    </p:spTree>
    <p:extLst>
      <p:ext uri="{BB962C8B-B14F-4D97-AF65-F5344CB8AC3E}">
        <p14:creationId xmlns:p14="http://schemas.microsoft.com/office/powerpoint/2010/main" xmlns="" val="19428220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341523"/>
            <a:ext cx="10515600" cy="5835440"/>
          </a:xfrm>
        </p:spPr>
        <p:txBody>
          <a:bodyPr>
            <a:normAutofit fontScale="92500" lnSpcReduction="10000"/>
          </a:bodyPr>
          <a:lstStyle/>
          <a:p>
            <a:r>
              <a:rPr lang="tr-TR" dirty="0" smtClean="0"/>
              <a:t>Çoğumuz zaman, zaman saldırganlaşırız; hatta bazılarımız saldırgan oyunlar oynamaktan keyif alır: atıcılık, avcılık, dövüş, bilgisayar oyunları gibi. O halde çoğumuzun davranışlarının şu ya da bu şekilde saldırganlık tarafından belirlendiğini düşünebiliriz. </a:t>
            </a:r>
          </a:p>
          <a:p>
            <a:r>
              <a:rPr lang="tr-TR" dirty="0" smtClean="0"/>
              <a:t>Saldırganlık, insan yaşamının bir parçasıdır ve gitgide saldırganlığın arttığını söylemek mümkündür. Çünkü suç istatistikleri bunu göstermektedir. En çok göze çarpan artışın şiddet ve saldırganlık suçlarını olduğu görülmektedir. Medyada kişiler arası, toplumlar arası, uluslar arası düzeylerdeki zorbaca davranışlara ilişkin aralıksız ve bunaltıcı haberler alıyoruz. Yine muhtemeldir ki, bireysel düzeyde, başkalarına karşı oldukça düzenli olarak saldırgan duygular besliyoruz. Ancak bu duyguları saldırgan bir tutum takınarak doyurma yoluna gitmeyebiliyoruz.  </a:t>
            </a:r>
            <a:endParaRPr lang="tr-TR" dirty="0"/>
          </a:p>
        </p:txBody>
      </p:sp>
    </p:spTree>
    <p:extLst>
      <p:ext uri="{BB962C8B-B14F-4D97-AF65-F5344CB8AC3E}">
        <p14:creationId xmlns:p14="http://schemas.microsoft.com/office/powerpoint/2010/main" xmlns="" val="10118937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341523"/>
            <a:ext cx="10515600" cy="5835440"/>
          </a:xfrm>
        </p:spPr>
        <p:txBody>
          <a:bodyPr>
            <a:normAutofit fontScale="92500" lnSpcReduction="20000"/>
          </a:bodyPr>
          <a:lstStyle/>
          <a:p>
            <a:r>
              <a:rPr lang="tr-TR" dirty="0" smtClean="0"/>
              <a:t>Dolayısıyla saldırganlık, yaşamlarımızın kaçınılmaz bir görünümüdür. Bazı kuramcılar, şiddet ve saldırganlığı engelleme ve denetleme konusunda daha iyimser olmakla birlikte, saldırganlığın insan yaşamının bir parçası olmaya devam edeceğini itiraf ederler. </a:t>
            </a:r>
          </a:p>
          <a:p>
            <a:endParaRPr lang="tr-TR" dirty="0"/>
          </a:p>
          <a:p>
            <a:r>
              <a:rPr lang="tr-TR" dirty="0" smtClean="0">
                <a:solidFill>
                  <a:srgbClr val="FF0000"/>
                </a:solidFill>
              </a:rPr>
              <a:t>Saldırganlığı Tanımlamak</a:t>
            </a:r>
          </a:p>
          <a:p>
            <a:r>
              <a:rPr lang="tr-TR" dirty="0" smtClean="0"/>
              <a:t>Kişisel yaralanmayla ya da mülke zarar vermeyle sonuçlanan davranış.</a:t>
            </a:r>
          </a:p>
          <a:p>
            <a:r>
              <a:rPr lang="tr-TR" dirty="0" smtClean="0"/>
              <a:t>Birinin kendi türünden bir başkasına zarar verme amacı güden davranışı</a:t>
            </a:r>
          </a:p>
          <a:p>
            <a:r>
              <a:rPr lang="tr-TR" dirty="0" smtClean="0"/>
              <a:t>Bir başka kişiye zarar verme niyetiyle gerçekleştirilen davranış olarak tanımlanabilmektedir. </a:t>
            </a:r>
          </a:p>
          <a:p>
            <a:pPr marL="0" indent="0">
              <a:buNone/>
            </a:pPr>
            <a:endParaRPr lang="tr-TR" dirty="0" smtClean="0"/>
          </a:p>
        </p:txBody>
      </p:sp>
    </p:spTree>
    <p:extLst>
      <p:ext uri="{BB962C8B-B14F-4D97-AF65-F5344CB8AC3E}">
        <p14:creationId xmlns:p14="http://schemas.microsoft.com/office/powerpoint/2010/main" xmlns="" val="39365189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341523"/>
            <a:ext cx="10515600" cy="5835440"/>
          </a:xfrm>
        </p:spPr>
        <p:txBody>
          <a:bodyPr>
            <a:normAutofit lnSpcReduction="10000"/>
          </a:bodyPr>
          <a:lstStyle/>
          <a:p>
            <a:pPr marL="0" indent="0">
              <a:buNone/>
            </a:pPr>
            <a:r>
              <a:rPr lang="tr-TR" dirty="0" smtClean="0">
                <a:solidFill>
                  <a:srgbClr val="FF0000"/>
                </a:solidFill>
              </a:rPr>
              <a:t>Başlıca Kuramsal Yaklaşımlar </a:t>
            </a:r>
          </a:p>
          <a:p>
            <a:r>
              <a:rPr lang="tr-TR" dirty="0" smtClean="0">
                <a:solidFill>
                  <a:srgbClr val="7030A0"/>
                </a:solidFill>
              </a:rPr>
              <a:t>Biyolojik Açıklamalar</a:t>
            </a:r>
            <a:endParaRPr lang="tr-TR" dirty="0">
              <a:solidFill>
                <a:srgbClr val="7030A0"/>
              </a:solidFill>
            </a:endParaRPr>
          </a:p>
          <a:p>
            <a:r>
              <a:rPr lang="tr-TR" dirty="0" smtClean="0"/>
              <a:t>Bu açıklamaların başlangıç noktası, saldırganlığın doğuştan bir davranış eğilimi olduğudur. Saldırganlık bir iç güdüdür; yani genetik olarak önceden belirlenmiş tepkiler örüntüsüdür. Eğer durum buysa belirli özellikleri şunlardır:</a:t>
            </a:r>
          </a:p>
          <a:p>
            <a:r>
              <a:rPr lang="tr-TR" i="1" dirty="0" smtClean="0">
                <a:solidFill>
                  <a:srgbClr val="0070C0"/>
                </a:solidFill>
              </a:rPr>
              <a:t>Hedef yönelimlidir </a:t>
            </a:r>
            <a:r>
              <a:rPr lang="tr-TR" dirty="0" smtClean="0"/>
              <a:t>ve spesifik bir sonuçla sona erer (örneğin bir saldırıyla)</a:t>
            </a:r>
          </a:p>
          <a:p>
            <a:r>
              <a:rPr lang="tr-TR" i="1" dirty="0" smtClean="0">
                <a:solidFill>
                  <a:srgbClr val="0070C0"/>
                </a:solidFill>
              </a:rPr>
              <a:t>Türün bütün üyelerince paylaşılmaktadır </a:t>
            </a:r>
            <a:r>
              <a:rPr lang="tr-TR" dirty="0" smtClean="0"/>
              <a:t>(bireyden bireye farklılık gösterebilir)</a:t>
            </a:r>
          </a:p>
          <a:p>
            <a:r>
              <a:rPr lang="tr-TR" dirty="0" smtClean="0"/>
              <a:t>Birey olgunlaştıkça </a:t>
            </a:r>
            <a:r>
              <a:rPr lang="tr-TR" i="1" dirty="0" smtClean="0">
                <a:solidFill>
                  <a:srgbClr val="0070C0"/>
                </a:solidFill>
              </a:rPr>
              <a:t>açık bir biçimde gelişir. </a:t>
            </a:r>
          </a:p>
          <a:p>
            <a:pPr marL="0" indent="0">
              <a:buNone/>
            </a:pPr>
            <a:endParaRPr lang="tr-TR" dirty="0" smtClean="0">
              <a:solidFill>
                <a:srgbClr val="7030A0"/>
              </a:solidFill>
            </a:endParaRPr>
          </a:p>
          <a:p>
            <a:endParaRPr lang="tr-TR" dirty="0" smtClean="0"/>
          </a:p>
        </p:txBody>
      </p:sp>
    </p:spTree>
    <p:extLst>
      <p:ext uri="{BB962C8B-B14F-4D97-AF65-F5344CB8AC3E}">
        <p14:creationId xmlns:p14="http://schemas.microsoft.com/office/powerpoint/2010/main" xmlns="" val="36277114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341523"/>
            <a:ext cx="10515600" cy="5835440"/>
          </a:xfrm>
        </p:spPr>
        <p:txBody>
          <a:bodyPr>
            <a:normAutofit fontScale="92500" lnSpcReduction="20000"/>
          </a:bodyPr>
          <a:lstStyle/>
          <a:p>
            <a:pPr marL="0" indent="0">
              <a:buNone/>
            </a:pPr>
            <a:r>
              <a:rPr lang="tr-TR" dirty="0" smtClean="0">
                <a:solidFill>
                  <a:srgbClr val="FF0000"/>
                </a:solidFill>
              </a:rPr>
              <a:t>Başlıca Kuramsal Yaklaşımlar </a:t>
            </a:r>
          </a:p>
          <a:p>
            <a:pPr marL="0" indent="0">
              <a:buNone/>
            </a:pPr>
            <a:r>
              <a:rPr lang="tr-TR" dirty="0" smtClean="0"/>
              <a:t>Aşağıda ele alacağımız üç temel görüş, saldırgan davranışın insan doğasının genetik bir parçası olduğunu ve doğuştan bu şekilde davranacak biçimde programlandığımızı iddia eder. </a:t>
            </a:r>
          </a:p>
          <a:p>
            <a:pPr marL="0" indent="0">
              <a:buNone/>
            </a:pPr>
            <a:r>
              <a:rPr lang="tr-TR" dirty="0" err="1" smtClean="0">
                <a:solidFill>
                  <a:srgbClr val="7030A0"/>
                </a:solidFill>
              </a:rPr>
              <a:t>Psikodinamik</a:t>
            </a:r>
            <a:r>
              <a:rPr lang="tr-TR" dirty="0" smtClean="0">
                <a:solidFill>
                  <a:srgbClr val="7030A0"/>
                </a:solidFill>
              </a:rPr>
              <a:t> kuram</a:t>
            </a:r>
          </a:p>
          <a:p>
            <a:pPr marL="0" indent="0">
              <a:buNone/>
            </a:pPr>
            <a:r>
              <a:rPr lang="tr-TR" dirty="0" smtClean="0"/>
              <a:t>Freud (1930) insan saldırganlığının «</a:t>
            </a:r>
            <a:r>
              <a:rPr lang="tr-TR" dirty="0" smtClean="0">
                <a:solidFill>
                  <a:schemeClr val="accent5">
                    <a:lumMod val="75000"/>
                  </a:schemeClr>
                </a:solidFill>
              </a:rPr>
              <a:t>Yaşam içgüdüsü</a:t>
            </a:r>
            <a:r>
              <a:rPr lang="tr-TR" dirty="0" smtClean="0"/>
              <a:t>» Erosa karşıt olan </a:t>
            </a:r>
            <a:r>
              <a:rPr lang="tr-TR" dirty="0" smtClean="0">
                <a:solidFill>
                  <a:schemeClr val="accent5">
                    <a:lumMod val="75000"/>
                  </a:schemeClr>
                </a:solidFill>
              </a:rPr>
              <a:t>«Ölüm iç </a:t>
            </a:r>
            <a:r>
              <a:rPr lang="tr-TR" dirty="0" err="1" smtClean="0">
                <a:solidFill>
                  <a:schemeClr val="accent5">
                    <a:lumMod val="75000"/>
                  </a:schemeClr>
                </a:solidFill>
              </a:rPr>
              <a:t>güdüsü»</a:t>
            </a:r>
            <a:r>
              <a:rPr lang="tr-TR" dirty="0" err="1" smtClean="0"/>
              <a:t>nden</a:t>
            </a:r>
            <a:r>
              <a:rPr lang="tr-TR" dirty="0" smtClean="0"/>
              <a:t> (</a:t>
            </a:r>
            <a:r>
              <a:rPr lang="tr-TR" dirty="0" err="1" smtClean="0"/>
              <a:t>Thanatos</a:t>
            </a:r>
            <a:r>
              <a:rPr lang="tr-TR" dirty="0" smtClean="0"/>
              <a:t>) kaynaklandığını öne sürmüştür. </a:t>
            </a:r>
            <a:r>
              <a:rPr lang="tr-TR" dirty="0" err="1" smtClean="0"/>
              <a:t>Thanatos</a:t>
            </a:r>
            <a:r>
              <a:rPr lang="tr-TR" dirty="0" smtClean="0"/>
              <a:t> başlangıçta öz-yıkıma yöneliktir, fakat geliştikçe dışarıya, başkalarına yönelir. </a:t>
            </a:r>
            <a:r>
              <a:rPr lang="tr-TR" dirty="0" err="1" smtClean="0"/>
              <a:t>Thanatos</a:t>
            </a:r>
            <a:r>
              <a:rPr lang="tr-TR" dirty="0" smtClean="0"/>
              <a:t> düşüncesi kısmen 1. Dünya Savaşı’nın büyük ölçekli yıkımına bir </a:t>
            </a:r>
            <a:r>
              <a:rPr lang="tr-TR" dirty="0" err="1" smtClean="0"/>
              <a:t>tepkiyidi</a:t>
            </a:r>
            <a:r>
              <a:rPr lang="tr-TR" dirty="0" smtClean="0"/>
              <a:t>. </a:t>
            </a:r>
          </a:p>
          <a:p>
            <a:pPr marL="0" indent="0">
              <a:buNone/>
            </a:pPr>
            <a:r>
              <a:rPr lang="tr-TR" dirty="0" smtClean="0"/>
              <a:t>Ancak bu kuram yeni </a:t>
            </a:r>
            <a:r>
              <a:rPr lang="tr-TR" dirty="0" err="1" smtClean="0"/>
              <a:t>Freudyenler</a:t>
            </a:r>
            <a:r>
              <a:rPr lang="tr-TR" dirty="0" smtClean="0"/>
              <a:t> tarafından gözden geçirilmiş, ve saldırganlığı, insanların bütün hayvan türlerinde temel olan en ilkel hayatta kalma içgüdülerini sağlıklı bir biçimde açığa çıkardıkları ussal ve yine doğuştan gelen bir görülmüştür. </a:t>
            </a:r>
            <a:endParaRPr lang="tr-TR" dirty="0"/>
          </a:p>
          <a:p>
            <a:pPr marL="0" indent="0">
              <a:buNone/>
            </a:pPr>
            <a:endParaRPr lang="tr-TR" dirty="0" smtClean="0"/>
          </a:p>
          <a:p>
            <a:endParaRPr lang="tr-TR" dirty="0" smtClean="0"/>
          </a:p>
        </p:txBody>
      </p:sp>
    </p:spTree>
    <p:extLst>
      <p:ext uri="{BB962C8B-B14F-4D97-AF65-F5344CB8AC3E}">
        <p14:creationId xmlns:p14="http://schemas.microsoft.com/office/powerpoint/2010/main" xmlns="" val="20983164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341523"/>
            <a:ext cx="10515600" cy="5835440"/>
          </a:xfrm>
        </p:spPr>
        <p:txBody>
          <a:bodyPr>
            <a:normAutofit fontScale="85000" lnSpcReduction="20000"/>
          </a:bodyPr>
          <a:lstStyle/>
          <a:p>
            <a:pPr marL="0" indent="0">
              <a:buNone/>
            </a:pPr>
            <a:r>
              <a:rPr lang="tr-TR" dirty="0" smtClean="0">
                <a:solidFill>
                  <a:srgbClr val="FF0000"/>
                </a:solidFill>
              </a:rPr>
              <a:t>Başlıca Kuramsal Yaklaşımlar </a:t>
            </a:r>
          </a:p>
          <a:p>
            <a:pPr marL="0" indent="0">
              <a:buNone/>
            </a:pPr>
            <a:r>
              <a:rPr lang="tr-TR" dirty="0" err="1" smtClean="0">
                <a:solidFill>
                  <a:srgbClr val="7030A0"/>
                </a:solidFill>
              </a:rPr>
              <a:t>Etolojik</a:t>
            </a:r>
            <a:r>
              <a:rPr lang="tr-TR" dirty="0" smtClean="0">
                <a:solidFill>
                  <a:srgbClr val="7030A0"/>
                </a:solidFill>
              </a:rPr>
              <a:t> Kuram </a:t>
            </a:r>
          </a:p>
          <a:p>
            <a:pPr marL="0" indent="0">
              <a:buNone/>
            </a:pPr>
            <a:r>
              <a:rPr lang="tr-TR" dirty="0" smtClean="0"/>
              <a:t>1960’larda insan saldırganlığının içgüdüsel temellerini hayvan davranışlarıyla kıyaslayarak açıklamaya çalışmıştır. </a:t>
            </a:r>
            <a:r>
              <a:rPr lang="tr-TR" dirty="0" err="1" smtClean="0"/>
              <a:t>Freudyeler</a:t>
            </a:r>
            <a:r>
              <a:rPr lang="tr-TR" dirty="0" smtClean="0"/>
              <a:t> gibi </a:t>
            </a:r>
            <a:r>
              <a:rPr lang="tr-TR" dirty="0" err="1" smtClean="0"/>
              <a:t>etologlar</a:t>
            </a:r>
            <a:r>
              <a:rPr lang="tr-TR" dirty="0" smtClean="0"/>
              <a:t> da saldırganlığın olumlu, işlevsel boyutlarını vurgulamakta, fakat edimsel saldırganlık davranışının ortamdaki uyaranlar tarafından ortaya çıkarıldığını kabul etmişlerdir. Örneğin </a:t>
            </a:r>
            <a:r>
              <a:rPr lang="tr-TR" dirty="0" err="1" smtClean="0"/>
              <a:t>Lorenz</a:t>
            </a:r>
            <a:r>
              <a:rPr lang="tr-TR" dirty="0" smtClean="0"/>
              <a:t>, saldırganlığın yaşamsal önemini öne sürmek için evrim ilkelerine başvurmuştur. Ona göre, bir hayvan, türünün diğer üyelerine karşı oldukça saldırgandır; bu birey ve /veya aile birimlerinin üreme, yiyecek ve yaşam alanı gibi ulaşılabilir kaynakları en etkili şekilde kullanacak tarzda dağılmalarını sağlamaktadır. </a:t>
            </a:r>
          </a:p>
          <a:p>
            <a:pPr marL="0" indent="0">
              <a:buNone/>
            </a:pPr>
            <a:r>
              <a:rPr lang="tr-TR" dirty="0" err="1" smtClean="0"/>
              <a:t>Lorenz</a:t>
            </a:r>
            <a:r>
              <a:rPr lang="tr-TR" dirty="0" smtClean="0"/>
              <a:t> iddiasını insanlar için de geneller: insanın </a:t>
            </a:r>
            <a:r>
              <a:rPr lang="tr-TR" dirty="0" err="1" smtClean="0"/>
              <a:t>kalıtılımsal</a:t>
            </a:r>
            <a:r>
              <a:rPr lang="tr-TR" dirty="0" smtClean="0"/>
              <a:t> bir kavga içgüdüsü </a:t>
            </a:r>
            <a:r>
              <a:rPr lang="tr-TR" dirty="0" err="1" smtClean="0"/>
              <a:t>olaması</a:t>
            </a:r>
            <a:r>
              <a:rPr lang="tr-TR" dirty="0" smtClean="0"/>
              <a:t> gerektiğini ileri sürer. Fakat bu içgüdünün yaşamsal değeri hayvanlara göre daha belirsizdir. Bunun nedeni, insanın keskin dişler ya da pençeler gibi öldürme amacıyla kullanılabilecek gelişmiş organlardan yoksun oluşudur (ya da evrim sırasında kaybolmuştur) </a:t>
            </a:r>
          </a:p>
          <a:p>
            <a:endParaRPr lang="tr-TR" dirty="0" smtClean="0"/>
          </a:p>
        </p:txBody>
      </p:sp>
    </p:spTree>
    <p:extLst>
      <p:ext uri="{BB962C8B-B14F-4D97-AF65-F5344CB8AC3E}">
        <p14:creationId xmlns:p14="http://schemas.microsoft.com/office/powerpoint/2010/main" xmlns="" val="31171918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341523"/>
            <a:ext cx="10515600" cy="5835440"/>
          </a:xfrm>
        </p:spPr>
        <p:txBody>
          <a:bodyPr>
            <a:normAutofit fontScale="92500" lnSpcReduction="20000"/>
          </a:bodyPr>
          <a:lstStyle/>
          <a:p>
            <a:pPr>
              <a:lnSpc>
                <a:spcPct val="150000"/>
              </a:lnSpc>
            </a:pPr>
            <a:r>
              <a:rPr lang="tr-TR" dirty="0" smtClean="0"/>
              <a:t>Bu yaklaşımın iki anlamı vardır: </a:t>
            </a:r>
            <a:r>
              <a:rPr lang="tr-TR" i="1" dirty="0" smtClean="0">
                <a:solidFill>
                  <a:schemeClr val="accent5">
                    <a:lumMod val="75000"/>
                  </a:schemeClr>
                </a:solidFill>
              </a:rPr>
              <a:t>1- şiddete başvurduğumuzda durmamız gereken yeri bilmiyor görünürüz. 2- Öldürmek için silah kullanmamız gerekir. </a:t>
            </a:r>
            <a:r>
              <a:rPr lang="tr-TR" dirty="0" smtClean="0"/>
              <a:t>Çağımızın ileri teknolojisi çok sayıda insanı katledebilecek ürkütücü silahlar üretmiştir. Üstelik bu katliamlar uzak mesafelerden gerçekleştirilebilmekte, öyle ki kurbanın acısına görsel ve işitsel geri bildirimler yoluyla tanık olmak ve böylece bu tür girişimlerden vazgeçmek söz konusu olmamaktadır. Kısacası insanlar, başkalarına kolayca ve çok az çaba sarf ederek zarar verme yeteneğine sahiptir.  </a:t>
            </a:r>
          </a:p>
        </p:txBody>
      </p:sp>
    </p:spTree>
    <p:extLst>
      <p:ext uri="{BB962C8B-B14F-4D97-AF65-F5344CB8AC3E}">
        <p14:creationId xmlns:p14="http://schemas.microsoft.com/office/powerpoint/2010/main" xmlns="" val="19595723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341523"/>
            <a:ext cx="10515600" cy="5835440"/>
          </a:xfrm>
        </p:spPr>
        <p:txBody>
          <a:bodyPr>
            <a:normAutofit fontScale="85000" lnSpcReduction="20000"/>
          </a:bodyPr>
          <a:lstStyle/>
          <a:p>
            <a:pPr marL="0" indent="0">
              <a:buNone/>
            </a:pPr>
            <a:r>
              <a:rPr lang="tr-TR" dirty="0" smtClean="0">
                <a:solidFill>
                  <a:srgbClr val="7030A0"/>
                </a:solidFill>
              </a:rPr>
              <a:t>Evrimsel Sosyal Psikoloji</a:t>
            </a:r>
          </a:p>
          <a:p>
            <a:r>
              <a:rPr lang="tr-TR" dirty="0" smtClean="0"/>
              <a:t>Bu yaklaşım, saldırganlık için genetik bir temel varsaymakla yetinmeyen, tüm sosyal davranışın biyolojik bir temele sahip olduğunu ileri süren iddialı bir yaklaşımdır.</a:t>
            </a:r>
          </a:p>
          <a:p>
            <a:r>
              <a:rPr lang="tr-TR" dirty="0" smtClean="0"/>
              <a:t> </a:t>
            </a:r>
            <a:r>
              <a:rPr lang="tr-TR" dirty="0" err="1" smtClean="0"/>
              <a:t>Darwinci</a:t>
            </a:r>
            <a:r>
              <a:rPr lang="tr-TR" dirty="0" smtClean="0"/>
              <a:t> kuramdan türetilmiş olan evrimsel sav kışkırtıcıdır. Spesifik davranış gelişir, çünkü o genlerin hayatta kalmasını sağlar: böylece bireyin aynı genleri bir sonraki kuşağa aktarmasına yetecek kadar uzun yaşamasına olanak verir. Aynı şekilde bireyin ve türünün yararınadır. Bir türün yavrularının tehlikede olduğunu düşünün. Çoğu hayvan, özellikle anneler, yavruları tehlikede olduğunda oldukça saldırganlaşabilirler. </a:t>
            </a:r>
            <a:r>
              <a:rPr lang="tr-TR" dirty="0" err="1" smtClean="0"/>
              <a:t>Etolojik</a:t>
            </a:r>
            <a:r>
              <a:rPr lang="tr-TR" dirty="0" smtClean="0"/>
              <a:t> görüşle ortak olarak , saldırgan olmak kaynaklara ulaşmayı kolaylaştırır. </a:t>
            </a:r>
          </a:p>
          <a:p>
            <a:r>
              <a:rPr lang="tr-TR" dirty="0" smtClean="0"/>
              <a:t>İnsanlar açısından düşündüğümüzde bu yaklaşıma göre, sahip olduğumuz kaynakları korumak ya da yeni kaynaklar elde etmek için sosyal ve ekonomik üstünlüklere ulaşmayı içerir. </a:t>
            </a:r>
          </a:p>
        </p:txBody>
      </p:sp>
    </p:spTree>
    <p:extLst>
      <p:ext uri="{BB962C8B-B14F-4D97-AF65-F5344CB8AC3E}">
        <p14:creationId xmlns:p14="http://schemas.microsoft.com/office/powerpoint/2010/main" xmlns="" val="12240901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5"/>
          <p:cNvSpPr>
            <a:spLocks noGrp="1" noChangeArrowheads="1"/>
          </p:cNvSpPr>
          <p:nvPr>
            <p:ph type="title"/>
          </p:nvPr>
        </p:nvSpPr>
        <p:spPr/>
        <p:txBody>
          <a:bodyPr/>
          <a:lstStyle/>
          <a:p>
            <a:r>
              <a:rPr lang="tr-TR" sz="4000" b="1" dirty="0" smtClean="0">
                <a:solidFill>
                  <a:schemeClr val="tx1"/>
                </a:solidFill>
                <a:effectLst>
                  <a:outerShdw blurRad="38100" dist="38100" dir="2700000" algn="tl">
                    <a:srgbClr val="010199"/>
                  </a:outerShdw>
                </a:effectLst>
              </a:rPr>
              <a:t>Biyolojik Savların Sınırlılıkları</a:t>
            </a:r>
            <a:endParaRPr lang="tr-TR" sz="4000" b="1" dirty="0">
              <a:solidFill>
                <a:schemeClr val="tx1"/>
              </a:solidFill>
              <a:effectLst>
                <a:outerShdw blurRad="38100" dist="38100" dir="2700000" algn="tl">
                  <a:srgbClr val="010199"/>
                </a:outerShdw>
              </a:effectLst>
            </a:endParaRPr>
          </a:p>
        </p:txBody>
      </p:sp>
      <p:sp>
        <p:nvSpPr>
          <p:cNvPr id="8195" name="Rectangle 3"/>
          <p:cNvSpPr>
            <a:spLocks noGrp="1" noChangeArrowheads="1"/>
          </p:cNvSpPr>
          <p:nvPr>
            <p:ph idx="1"/>
          </p:nvPr>
        </p:nvSpPr>
        <p:spPr/>
        <p:txBody>
          <a:bodyPr/>
          <a:lstStyle/>
          <a:p>
            <a:r>
              <a:rPr lang="tr-TR" dirty="0" smtClean="0"/>
              <a:t>Bilinmeyen, bilinemez ve ölçülemez bir enerjiye dayanır. </a:t>
            </a:r>
          </a:p>
          <a:p>
            <a:r>
              <a:rPr lang="tr-TR" dirty="0" smtClean="0"/>
              <a:t>İnsan davranışının sadece gerçek yaşamdaki sınırlı ve önyargılı gözlemiyle desteklenir. </a:t>
            </a:r>
          </a:p>
          <a:p>
            <a:r>
              <a:rPr lang="tr-TR" dirty="0" smtClean="0"/>
              <a:t>Saldırganlığın engellenmesinde ya da kontrolünde çok az faydası vardır.</a:t>
            </a:r>
          </a:p>
          <a:p>
            <a:r>
              <a:rPr lang="tr-TR" dirty="0" smtClean="0"/>
              <a:t>Özetle, saldırganlığın sıklığına ve sürdürülmesine doyurucu bir açıklama getirememektedir. </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254</TotalTime>
  <Words>1210</Words>
  <Application>Microsoft Office PowerPoint</Application>
  <PresentationFormat>Özel</PresentationFormat>
  <Paragraphs>80</Paragraphs>
  <Slides>17</Slides>
  <Notes>0</Notes>
  <HiddenSlides>0</HiddenSlides>
  <MMClips>0</MMClips>
  <ScaleCrop>false</ScaleCrop>
  <HeadingPairs>
    <vt:vector size="4" baseType="variant">
      <vt:variant>
        <vt:lpstr>Tema</vt:lpstr>
      </vt:variant>
      <vt:variant>
        <vt:i4>1</vt:i4>
      </vt:variant>
      <vt:variant>
        <vt:lpstr>Slayt Başlıkları</vt:lpstr>
      </vt:variant>
      <vt:variant>
        <vt:i4>17</vt:i4>
      </vt:variant>
    </vt:vector>
  </HeadingPairs>
  <TitlesOfParts>
    <vt:vector size="18" baseType="lpstr">
      <vt:lpstr>Ofis Teması</vt:lpstr>
      <vt:lpstr>SALDIRGANLIK</vt:lpstr>
      <vt:lpstr>Slayt 2</vt:lpstr>
      <vt:lpstr>Slayt 3</vt:lpstr>
      <vt:lpstr>Slayt 4</vt:lpstr>
      <vt:lpstr>Slayt 5</vt:lpstr>
      <vt:lpstr>Slayt 6</vt:lpstr>
      <vt:lpstr>Slayt 7</vt:lpstr>
      <vt:lpstr>Slayt 8</vt:lpstr>
      <vt:lpstr>Biyolojik Savların Sınırlılıkları</vt:lpstr>
      <vt:lpstr>Sosyal ve Biyo-sosyal açıklamalar</vt:lpstr>
      <vt:lpstr>Engellenme ve saldırganlık </vt:lpstr>
      <vt:lpstr>Slayt 12</vt:lpstr>
      <vt:lpstr>Slayt 13</vt:lpstr>
      <vt:lpstr>Slayt 14</vt:lpstr>
      <vt:lpstr>Kişisel ve Durumsal Faktörler </vt:lpstr>
      <vt:lpstr>Duruma Bağlı Değişkenler</vt:lpstr>
      <vt:lpstr>Diğer faktörler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Çalışma 2</dc:title>
  <dc:creator>asus</dc:creator>
  <cp:lastModifiedBy>Casper</cp:lastModifiedBy>
  <cp:revision>41</cp:revision>
  <cp:lastPrinted>2017-05-22T06:54:45Z</cp:lastPrinted>
  <dcterms:created xsi:type="dcterms:W3CDTF">2015-02-13T19:32:26Z</dcterms:created>
  <dcterms:modified xsi:type="dcterms:W3CDTF">2017-11-06T15:40:35Z</dcterms:modified>
</cp:coreProperties>
</file>