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4157" autoAdjust="0"/>
  </p:normalViewPr>
  <p:slideViewPr>
    <p:cSldViewPr snapToGrid="0">
      <p:cViewPr varScale="1">
        <p:scale>
          <a:sx n="61" d="100"/>
          <a:sy n="61" d="100"/>
        </p:scale>
        <p:origin x="239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3B0A8A-FD95-4FE3-A032-6F9B22839738}" type="datetimeFigureOut">
              <a:rPr lang="tr-TR" smtClean="0"/>
              <a:t>19.02.2023</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4E42B9-065D-4F7C-BFA5-905AC4BF8330}" type="slidenum">
              <a:rPr lang="tr-TR" smtClean="0"/>
              <a:t>‹#›</a:t>
            </a:fld>
            <a:endParaRPr lang="tr-TR"/>
          </a:p>
        </p:txBody>
      </p:sp>
    </p:spTree>
    <p:extLst>
      <p:ext uri="{BB962C8B-B14F-4D97-AF65-F5344CB8AC3E}">
        <p14:creationId xmlns:p14="http://schemas.microsoft.com/office/powerpoint/2010/main" val="754614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b="1" dirty="0"/>
              <a:t>Planlama</a:t>
            </a:r>
            <a:r>
              <a:rPr lang="tr-TR" dirty="0"/>
              <a:t> tedarik zinciri yönetiminin temelidir ve işletmenin benimsediği felsefeyle uyumlu olarak oluşturulur. Tedarik zinciri planlama aşamasında toplam kalite yönetimi, sistematik düşünme, maliyet analizi ve modellemesi ve yeniden yapılanma konularının da ele alınması gerekir. Toplam kalite yönetimi tedarik zinciri bütünlüğünün sağlanmasında birleştirici bir tema görevini yerine getirir. Sistematik düşünme alınan kararların tedarik zincirindeki akış yönleri üzerindeki etkisine odaklanmayı gerektirir. Bu da sadece sistemsel bir çözümden ziyade tedarik zinciri içerisinde aynı zamanda sorunları izleyen ve ortadan kaldıran bir kontrol mekanizmasının oluşturulmasını sağlar. Maliyet analizi tedarik zinciri içerisinde taşıma, satın alma vb. alanlarda maliyet etkinliğinin sağlanması konularını kapsar. Yeniden yapılanma örgüt içi yeniden yapılandırma faaliyetlerinin ötesine geçerek tedarik zincirinde örgütler arası yeniden yapılanma faaliyetlerine doğru yönlenmeyi gerektirir.</a:t>
            </a:r>
          </a:p>
          <a:p>
            <a:endParaRPr lang="tr-TR" dirty="0"/>
          </a:p>
          <a:p>
            <a:r>
              <a:rPr lang="tr-TR" sz="1800" b="1" i="0" u="none" strike="noStrike" baseline="0" dirty="0">
                <a:latin typeface="MyriadPro-Bold"/>
              </a:rPr>
              <a:t>Uygulama </a:t>
            </a:r>
            <a:r>
              <a:rPr lang="tr-TR" sz="1800" b="0" i="0" u="none" strike="noStrike" baseline="0" dirty="0">
                <a:latin typeface="MyriadPro-Bold"/>
              </a:rPr>
              <a:t>konusu literatürde belirli bir noktada toplanmayıp genel anlamda ele alınmaktadır. Uygulama konusunda çeşitli yazarlar daha çok ortaya çıkan engeller üzerinde durmaktadırlar, örneğin tedarik zinciri yönetiminde bilgi teknolojisi uygulamalarının güncellikten geri kalması, finansal zorluklar ve yeniden yapılanma konularında çalışanların ortaya çıkardığı sorunlar gibi.</a:t>
            </a:r>
          </a:p>
          <a:p>
            <a:endParaRPr lang="tr-TR" sz="1800" b="0" i="0" u="none" strike="noStrike" baseline="0" dirty="0">
              <a:latin typeface="MyriadPro-Bold"/>
            </a:endParaRPr>
          </a:p>
          <a:p>
            <a:r>
              <a:rPr lang="tr-TR" b="1" dirty="0"/>
              <a:t>Bilgi teknolojisi </a:t>
            </a:r>
            <a:r>
              <a:rPr lang="tr-TR" b="0" dirty="0"/>
              <a:t>konusu ise, tedarik zinciri içinde bilginin nasıl iletileceği ve nasıl analiz edileceği konuları üzerinde durur. Bu konu veri depolama, karar destek araçları, bölgeler ya da zincirdeki işletmeler arası bilgi transferi ve gelecekteki uygulamalar olmak üzere dört alt bölüm içinde incelenmektedir.</a:t>
            </a:r>
          </a:p>
          <a:p>
            <a:endParaRPr lang="tr-TR" b="0" dirty="0"/>
          </a:p>
          <a:p>
            <a:endParaRPr lang="tr-TR" b="0" dirty="0"/>
          </a:p>
          <a:p>
            <a:pPr marL="0" marR="0" lvl="0" indent="0" algn="l" defTabSz="914400" rtl="0" eaLnBrk="1" fontAlgn="auto" latinLnBrk="0" hangingPunct="1">
              <a:lnSpc>
                <a:spcPct val="100000"/>
              </a:lnSpc>
              <a:spcBef>
                <a:spcPts val="0"/>
              </a:spcBef>
              <a:spcAft>
                <a:spcPts val="0"/>
              </a:spcAft>
              <a:buClrTx/>
              <a:buSzTx/>
              <a:buFontTx/>
              <a:buNone/>
              <a:tabLst/>
              <a:defRPr/>
            </a:pPr>
            <a:r>
              <a:rPr lang="tr-TR" sz="1200" b="1" i="0" u="none" strike="noStrike" baseline="0" dirty="0">
                <a:latin typeface="MinionPro-Regular"/>
              </a:rPr>
              <a:t>Örgütler arası yapı</a:t>
            </a:r>
          </a:p>
          <a:p>
            <a:r>
              <a:rPr lang="tr-TR" b="0" dirty="0"/>
              <a:t>Tedarik zinciri yönetimindeki kritik konulardan birisi de işbirliğine yönelik ilişkilerin ve ortaklıkların oluşturulması ve kullanılması konusudur. Tedarik zinciri içerisinde yer alanlar (satıcı, satın alıcı, taşıyıcılar </a:t>
            </a:r>
            <a:r>
              <a:rPr lang="tr-TR" b="0" dirty="0" err="1"/>
              <a:t>vb</a:t>
            </a:r>
            <a:r>
              <a:rPr lang="tr-TR" b="0" dirty="0"/>
              <a:t>) karlılığın arttırılmasında ve geliştirilmesinde rol oynarlar. Çeşitli yazarlar tedarik zinciri yönetiminde ortaklık düşüncesinin yararlı olmadığına inanırken bazıları ise tam tersini düşünmektedirler. Bunun nedeni ise yapılan araştırmalarda firmaların ortaklık anlayışını yanlış yorumlayıp sadece tedarik zinciri içinde değil neredeyse bütün işletme ilişkilerinde bir ortaklık anlayışına doğru kaymaların ortaya çıkmasıdır.</a:t>
            </a:r>
          </a:p>
          <a:p>
            <a:endParaRPr lang="tr-TR" b="0" dirty="0"/>
          </a:p>
          <a:p>
            <a:r>
              <a:rPr lang="tr-TR" sz="1800" b="1" i="0" u="none" strike="noStrike" baseline="0" dirty="0">
                <a:latin typeface="MyriadPro-Bold"/>
              </a:rPr>
              <a:t>Ölçüm</a:t>
            </a:r>
          </a:p>
          <a:p>
            <a:r>
              <a:rPr lang="tr-TR" b="0" dirty="0"/>
              <a:t>Uygun olmayan ölçümleme araçlarının kullanılması ya da ölçümleme eksikliği tedarik zinciri yönetiminin başarıyla uygulanmasının önünde önemli bir engel teşkil edebilir. Ölçümleme, özellikle tüm fonksiyonel alanlar boyunca yer alan her sürecin bütünleşik olarak  ölçümlenmesini gerektirmektedir. Bütünleşik ölçümleme bilgisi olmaksızın tedarik zincirindeki üyeler birbirleriyle çalışma konusunda çok az istekli olabilirler.</a:t>
            </a:r>
          </a:p>
        </p:txBody>
      </p:sp>
      <p:sp>
        <p:nvSpPr>
          <p:cNvPr id="4" name="Slayt Numarası Yer Tutucusu 3"/>
          <p:cNvSpPr>
            <a:spLocks noGrp="1"/>
          </p:cNvSpPr>
          <p:nvPr>
            <p:ph type="sldNum" sz="quarter" idx="5"/>
          </p:nvPr>
        </p:nvSpPr>
        <p:spPr/>
        <p:txBody>
          <a:bodyPr/>
          <a:lstStyle/>
          <a:p>
            <a:fld id="{254E42B9-065D-4F7C-BFA5-905AC4BF8330}" type="slidenum">
              <a:rPr lang="tr-TR" smtClean="0"/>
              <a:t>18</a:t>
            </a:fld>
            <a:endParaRPr lang="tr-TR"/>
          </a:p>
        </p:txBody>
      </p:sp>
    </p:spTree>
    <p:extLst>
      <p:ext uri="{BB962C8B-B14F-4D97-AF65-F5344CB8AC3E}">
        <p14:creationId xmlns:p14="http://schemas.microsoft.com/office/powerpoint/2010/main" val="898767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b="1" dirty="0"/>
              <a:t>Planlama ve pazarlama stratejisi</a:t>
            </a:r>
            <a:r>
              <a:rPr lang="tr-TR" b="0" dirty="0"/>
              <a:t>: Malzeme ve dağıtım gereksinimleri konusunda tasarım ve pazarlamanın başlıca etkileri, • Satın alma: Kaynak araştırma ve seçimi, müzakereler, tedarikçi işbirliği geliştirme programları</a:t>
            </a:r>
          </a:p>
          <a:p>
            <a:r>
              <a:rPr lang="tr-TR" b="1" dirty="0"/>
              <a:t>Üretim planlama</a:t>
            </a:r>
            <a:r>
              <a:rPr lang="tr-TR" b="0" dirty="0"/>
              <a:t>: Fabrika kapasitesi, konum ve planı, programlama, imalat kaynak planlaması ve süreçteki işlerin denetlenmesi ve desteklenmesi, </a:t>
            </a:r>
          </a:p>
          <a:p>
            <a:r>
              <a:rPr lang="tr-TR" b="1" dirty="0"/>
              <a:t>Depolama ve malzeme tutma</a:t>
            </a:r>
            <a:r>
              <a:rPr lang="tr-TR" b="0" dirty="0"/>
              <a:t>: Malların depolanması ve tutulması, elleçlenmesi, kullanım kolaylığı ve ambalajlama, </a:t>
            </a:r>
          </a:p>
          <a:p>
            <a:r>
              <a:rPr lang="tr-TR" b="1" dirty="0"/>
              <a:t>Stok yönetimi</a:t>
            </a:r>
            <a:r>
              <a:rPr lang="tr-TR" b="0" dirty="0"/>
              <a:t>: Stok kontrolü, minimum, optimum stok düzeyinin sağlanması, stok tutma maliyetlerinin, fire oranlarının minimize edilmesi </a:t>
            </a:r>
          </a:p>
          <a:p>
            <a:r>
              <a:rPr lang="tr-TR" b="1" dirty="0"/>
              <a:t>Depo ve mağazalar</a:t>
            </a:r>
            <a:r>
              <a:rPr lang="tr-TR" b="0" dirty="0"/>
              <a:t>: Konum, kapasite ve operasyon </a:t>
            </a:r>
          </a:p>
          <a:p>
            <a:r>
              <a:rPr lang="tr-TR" b="1" dirty="0"/>
              <a:t>Nakliye</a:t>
            </a:r>
            <a:r>
              <a:rPr lang="tr-TR" b="0" dirty="0"/>
              <a:t>: Planlama, güzergâh tespiti ve operasyonlar</a:t>
            </a:r>
          </a:p>
          <a:p>
            <a:r>
              <a:rPr lang="tr-TR" b="1" dirty="0"/>
              <a:t>Müşteri hizmetleri</a:t>
            </a:r>
            <a:r>
              <a:rPr lang="tr-TR" b="0" dirty="0"/>
              <a:t>: Talep tahmini, hizmet düzeyi, sipariş işleme, satış sonrası operasyonlar ve bakım desteği</a:t>
            </a:r>
          </a:p>
          <a:p>
            <a:r>
              <a:rPr lang="tr-TR" b="1" dirty="0"/>
              <a:t>Teknik destek</a:t>
            </a:r>
            <a:r>
              <a:rPr lang="tr-TR" b="0" dirty="0"/>
              <a:t>: Bu eylemlerin yürütülmesi için sistemin ihtiyaç duyduğu yönetsel ve diğer teknik destekler</a:t>
            </a:r>
          </a:p>
        </p:txBody>
      </p:sp>
      <p:sp>
        <p:nvSpPr>
          <p:cNvPr id="4" name="Slayt Numarası Yer Tutucusu 3"/>
          <p:cNvSpPr>
            <a:spLocks noGrp="1"/>
          </p:cNvSpPr>
          <p:nvPr>
            <p:ph type="sldNum" sz="quarter" idx="5"/>
          </p:nvPr>
        </p:nvSpPr>
        <p:spPr/>
        <p:txBody>
          <a:bodyPr/>
          <a:lstStyle/>
          <a:p>
            <a:fld id="{254E42B9-065D-4F7C-BFA5-905AC4BF8330}" type="slidenum">
              <a:rPr lang="tr-TR" smtClean="0"/>
              <a:t>19</a:t>
            </a:fld>
            <a:endParaRPr lang="tr-TR"/>
          </a:p>
        </p:txBody>
      </p:sp>
    </p:spTree>
    <p:extLst>
      <p:ext uri="{BB962C8B-B14F-4D97-AF65-F5344CB8AC3E}">
        <p14:creationId xmlns:p14="http://schemas.microsoft.com/office/powerpoint/2010/main" val="135430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r>
              <a:rPr lang="tr-TR" b="1" dirty="0"/>
              <a:t>Fonksiyonel yaklaşım </a:t>
            </a:r>
            <a:r>
              <a:rPr lang="tr-TR" b="0" dirty="0"/>
              <a:t>günümüzde de işletmelerin pek çoğunda mevcuttur. Faaliyetlerini tedarik zinciri kavramı kapsamında düşünmeyen işletmelerde fonksiyonel yaklaşım geçerlilik kazanır. Fonksiyonel bakış açısına göre işletmeler bireysel bölümlerden oluşurlar. Bir imalat işletmesinde tedarik, operasyon, mühendislik ve dağıtım gibi bölümler buna örnektir. Her bölümün kendi özel gündemi vardır. Bölümler arası bağlantının denetimi işletme içerisinde zayıftır. Tedarik zinciri içinde yer alan işletmeler arasında böyle bir denetim söz konusu değildir. Bu tür işletmelerdeki performans değerlemesi genellikle maliyet ağırlıklıdır.</a:t>
            </a:r>
          </a:p>
          <a:p>
            <a:pPr algn="just"/>
            <a:endParaRPr lang="tr-TR" b="1" dirty="0"/>
          </a:p>
          <a:p>
            <a:pPr algn="just"/>
            <a:r>
              <a:rPr lang="tr-TR" b="1" dirty="0"/>
              <a:t>Tedarik Yaklaşımı: </a:t>
            </a:r>
            <a:r>
              <a:rPr lang="tr-TR" b="0" dirty="0"/>
              <a:t>Genellikle fonksiyonel yaklaşımdan ayrılış, daha düşük malzeme maliyetleri elde etme çabası ile başlar. Bu bakış açısı, tedarik zinciri içerisinde tedariğin önemini ortaya koyar. Günümüzde pek çok imalat işletmesinde malzeme maliyeti en önemli unsurdur. Bu türdeki işletmeler tedarik zincirinden bahsederken ilk olarak tedarikçileri ve tedarik konusunu düşünürler. Hizmet organizasyonları da pek çok ürün ve hizmet satın alırlar. Çoğu hizmet organizasyonu diğer tedarikçilere bağlıdır. Örneğin; otomobil sigorta şirketleri çok geniş bir oto tamir mağazaları sigorta uzmanlık şebekesine sahiptir. Sağlık sektörü ise doktorlar, hastaneler ve sigortacılardan oluşan bir tedarik şebekesine bağımlıdır. Malzeme ve hizmet maliyetleri tedarik yaklaşımını maliyet azaltımı yönünde çekici kılmaktadır. Aynı zamanda bu anlayış tedarikçi sayısını azaltma programları ve imalatçı yönetimli stok (</a:t>
            </a:r>
            <a:r>
              <a:rPr lang="tr-TR" b="0" dirty="0" err="1"/>
              <a:t>vendor-managed</a:t>
            </a:r>
            <a:r>
              <a:rPr lang="tr-TR" b="0" dirty="0"/>
              <a:t> </a:t>
            </a:r>
            <a:r>
              <a:rPr lang="tr-TR" b="0" dirty="0" err="1"/>
              <a:t>inventory</a:t>
            </a:r>
            <a:r>
              <a:rPr lang="tr-TR" b="0" dirty="0"/>
              <a:t> VMI) gibi çeşitli programları da gündeme</a:t>
            </a:r>
          </a:p>
          <a:p>
            <a:pPr algn="just"/>
            <a:r>
              <a:rPr lang="tr-TR" b="0" dirty="0"/>
              <a:t>getirmektedir. Bu yaklaşımda, tedarik tamamıyla tedarik zinciri sorumluluğu altına verilebilmektedir. Bu tür çabalar işletme dışına yansıyarak tedarikçileri etkilemektedir. Tedarikçilerle ortaklıklar gündeme gelirken tedarikçi sayısında azalmalar olabilmektedir. Genelde özellikle satıcı üzerinde alıcının baskın olduğu durumlarda ortaklık görüşmeleri çoğunlukla fiyat indirimi üzerinde yoğunlaşmaktadır. Bu durumda da genellikle herhangi bir iyileşme olmaksızın tedarik zincirinde karın bir taraftan diğer tarafa yer değiştirmesi söz konusu olmaktadır.</a:t>
            </a:r>
          </a:p>
          <a:p>
            <a:pPr algn="just"/>
            <a:endParaRPr lang="tr-TR" b="1" dirty="0"/>
          </a:p>
          <a:p>
            <a:pPr algn="just"/>
            <a:r>
              <a:rPr lang="tr-TR" b="1" dirty="0"/>
              <a:t>Lojistik ve Nakliye Yaklaşımı: </a:t>
            </a:r>
            <a:r>
              <a:rPr lang="tr-TR" b="0" dirty="0"/>
              <a:t>Ürünlerin tedarik zinciri içerisinde fiziksel olarak hareket etmesi ulusal ekonomilerin önemli bir parçasını oluşturmaktadır. Lojistik Yönetim Konseyi lojistiği; “tüketici ihtiyaçlarının karşılanması için ürün, hizmet akışı ve bilginin ilk çıkış noktasından tüketim noktasına kadar olan akışı ve depolanması faaliyetlerinin etkin ve verimli bir biçimde planlanması, uygulanması ve kontrol edilmesinden oluşan tedarik zinciri sürecinin bir parçası” olarak tanımlamaktadır.</a:t>
            </a:r>
          </a:p>
          <a:p>
            <a:pPr algn="just"/>
            <a:r>
              <a:rPr lang="tr-TR" b="0" dirty="0"/>
              <a:t>Lojistik ve nakliye yaklaşımında, şirketler bir tedarik zinciri yöneticisi istihdam etmek istediklerinde genellikle dağıtım yöneticisi kariyerine sahip olan birini işe alacaklardır. Tedarik zinciri terimi kapsamı içerisinde bu tür şirketler alternatif bir talep zinciri haline dönüşebilmektedirler. Bu ise, işletme içinden ziyade işletme dışına ya da tedarik zincirine daha fazla dikkat edilmesine neden olmaktadır. Bu aynı zamanda karlılığı arttıracak bir maliyet azaltımı çabasıdır. Burada depolama modellerinin oluşturulması, dağıtım merkezleri ve nakliye şebekelerinin oluşturulması gibi maliyet azaltıcı tipik eylemler söz konusudur.</a:t>
            </a:r>
          </a:p>
          <a:p>
            <a:pPr algn="just"/>
            <a:endParaRPr lang="tr-TR" b="0" dirty="0"/>
          </a:p>
          <a:p>
            <a:pPr algn="just"/>
            <a:r>
              <a:rPr lang="tr-TR" sz="1800" b="1" i="0" u="none" strike="noStrike" baseline="0" dirty="0">
                <a:latin typeface="MyriadPro-Bold"/>
              </a:rPr>
              <a:t>Bilgi Yaklaşımı</a:t>
            </a:r>
            <a:r>
              <a:rPr lang="tr-TR" sz="1800" b="0" i="0" u="none" strike="noStrike" baseline="0" dirty="0">
                <a:latin typeface="MinionPro-Regular"/>
              </a:rPr>
              <a:t> hem şirket içerisinde hem de tedarik zinciri içerisinde bağlantıların geliştirilmesine odaklanan bir yaklaşımdır. Bilginin hareket ettirilmesindeki yeni yaklaşım ve uygulamalar bu yaklaşımı aktif bir alan haline getirmektedir. Elektronik Veri Değişimi (EDI) şirketler arasındaki iletişimin geliştirilmesindeki ilk uygulamalardan birisidir. Buradaki en önemli engellerden bir tanesi, hem işletme içinde hem de dışında bütünleşik yazılımların olmayışı idi. Tedarik Zinciri Konseyi gibi kuruluşların destekleri ile veri ve süreçlerin tanımlanması standart bir hale gelmekte ve bu tür çabalarla tedarik zinciri içeresinde bilgi paylaşımı kolaylaşmaktadır. Tedarik zinciri performansını iyileştirmek için bilginin kullanımı çok önemli sonuçlar</a:t>
            </a:r>
          </a:p>
          <a:p>
            <a:pPr algn="just"/>
            <a:r>
              <a:rPr lang="tr-TR" sz="1800" b="0" i="0" u="none" strike="noStrike" baseline="0" dirty="0">
                <a:latin typeface="MinionPro-Regular"/>
              </a:rPr>
              <a:t>sağlamıştır. Örneğin Wall-Mart satış noktası verilerini tedarikçileri ile paylaşarak tedarik zinciri karar alma sürecinde doğru tahminler yapabilme olasılığını arttırmıştır.</a:t>
            </a:r>
          </a:p>
          <a:p>
            <a:pPr algn="just"/>
            <a:endParaRPr lang="tr-TR" sz="1800" b="0" i="0" u="none" strike="noStrike" baseline="0" dirty="0">
              <a:latin typeface="MinionPro-Regular"/>
            </a:endParaRPr>
          </a:p>
          <a:p>
            <a:pPr algn="just"/>
            <a:r>
              <a:rPr lang="tr-TR" sz="1800" b="1" i="0" u="none" strike="noStrike" baseline="0" dirty="0">
                <a:latin typeface="MyriadPro-Bold"/>
              </a:rPr>
              <a:t>İş Süreçlerini Yeniden Yapılandırma Yaklaşımı: </a:t>
            </a:r>
            <a:r>
              <a:rPr lang="tr-TR" sz="1800" b="0" i="0" u="none" strike="noStrike" baseline="0" dirty="0">
                <a:latin typeface="MinionPro-Regular"/>
              </a:rPr>
              <a:t>Bu yaklaşım süreçlerin yeniden yapılandırılması olarak adlandırılır ve buradaki temel </a:t>
            </a:r>
            <a:r>
              <a:rPr lang="es-ES" sz="1800" b="0" i="0" u="none" strike="noStrike" baseline="0" dirty="0">
                <a:latin typeface="MinionPro-Regular"/>
              </a:rPr>
              <a:t>amaç gereksiz zaman ve para harcamanın ortadan kaldırılıp kalitenin iyileştirilmesidir.</a:t>
            </a:r>
            <a:r>
              <a:rPr lang="tr-TR" sz="1800" b="0" i="0" u="none" strike="noStrike" baseline="0" dirty="0">
                <a:latin typeface="MinionPro-Regular"/>
              </a:rPr>
              <a:t> Bu tür çabalar pek çok değişik şekilde olabilmektedir. Örneğin; “Altı Sigma” kavramı “iş süreçlerinin yeniden yapılandırılması” ile çok yakın bir ilişkiye sahiptir. Sigma, istatistikte bir değişkenlik ölçüsü olan standart sapmayı ifade etmektedir. Altı Sigma Metodolojisi ise, değişkenlerin kontrol edilebileceğini öngören bir felsefedir. Altı sigma uygulaması ile herhangi bir süreçte hedeflenen değerlerden sapmanın derecesi sayısal olarak ölçülebilir hale getirilmektedir. Hata görülme sıklığı “milyondaki hata sayısı” olarak ifade edilmektedir. Sigma değeri arttıkça hata sayısı azalır, azaldığında ise hata sayısı artmaktadır. Bu felsefede sıfır hata hedeflenmektedir. Dünya standartlarındaki performans “6 sigma” veya üzeri olarak kabul edilmektedir. Laboratuvarlarda kullanılan Altı Sigma metodolojisi ise; istatiksel hesaplamalara dayanan, süreç değişkenlerine odaklı, süreç performansı hakkında bilgi sağlayan bir kalite yönetim aracı olarak karşımıza çıkmaktadır. Sistem ve teknoloji tasarımları süreç tasarımını takip etmelidir ve bu iş süreçlerinin yeniden yapılandırılmasının altında yatan temel unsurdur. Bu yüzden değişimin arkasındaki zorlayıcı güç teknoloji değil süreç gereksinimleridir. Teknoloji burada sadece bir araçtır. “iş süreçlerinin yeniden yapılandırılması” çabaları artık sadece işletmelerle sınırla kalmamakta aynı zamanda tedarik zinciri üyeleri arasında da yaygın bir hal almaktadır.</a:t>
            </a:r>
          </a:p>
          <a:p>
            <a:pPr algn="just"/>
            <a:endParaRPr lang="tr-TR" sz="1800" b="0" i="0" u="none" strike="noStrike" baseline="0" dirty="0">
              <a:latin typeface="MinionPro-Regular"/>
            </a:endParaRPr>
          </a:p>
          <a:p>
            <a:pPr algn="just"/>
            <a:r>
              <a:rPr lang="tr-TR" sz="1800" b="1" i="0" u="none" strike="noStrike" baseline="0" dirty="0">
                <a:latin typeface="MyriadPro-Bold"/>
              </a:rPr>
              <a:t>Stratejik Yaklaşım: </a:t>
            </a:r>
            <a:r>
              <a:rPr lang="tr-TR" sz="1800" b="0" i="0" u="none" strike="noStrike" baseline="0" dirty="0">
                <a:latin typeface="MinionPro-Regular"/>
              </a:rPr>
              <a:t>Bir kısım görüşe göre tedarik zinciri tasarımı rekabet stratejileri ile bütünleşiktir. Bu görüşü savunanlar için, rekabet sadece ürün üzerinde yoğunlaşmamalı aynı zamanda “zenginleştirilmiş ürün” kavramını gerçekleştiren operasyonlar üzerinde de yoğunlaşmalıdır. Bu bakış açısı ile tedarikçi ilişkileri, lojistik ve bilgi sistemleri müşteri tatminini destekler. Bunun dönüşümü ise artan pazar payı ve karlılıktır. Maliyet bu akış açısı içerisinde ikincil faktördür.</a:t>
            </a:r>
          </a:p>
          <a:p>
            <a:pPr algn="just"/>
            <a:endParaRPr lang="tr-TR" sz="1800" b="0" i="0" u="none" strike="noStrike" baseline="0" dirty="0">
              <a:latin typeface="MinionPro-Regular"/>
            </a:endParaRPr>
          </a:p>
          <a:p>
            <a:pPr algn="just"/>
            <a:r>
              <a:rPr lang="tr-TR" sz="1800" b="1" i="0" u="none" strike="noStrike" baseline="0" dirty="0">
                <a:latin typeface="MyriadPro-Bold"/>
              </a:rPr>
              <a:t>Süreç Modeli Yaklaşımı: </a:t>
            </a:r>
            <a:r>
              <a:rPr lang="tr-TR" sz="1800" b="0" i="0" u="none" strike="noStrike" baseline="0" dirty="0">
                <a:latin typeface="MinionPro-Regular"/>
              </a:rPr>
              <a:t>Tedarik zincirinin değer yaratabilmesi için bir süreç modeli olarak da düşünülmesi gerekmektedir. Süreç modeli bütünleşik değer sisteminin başarılı bir şekilde oluşturulması için uygulanması gereken bir dizi eylem ve stratejileri temsil etmektedir.</a:t>
            </a:r>
            <a:endParaRPr lang="tr-TR" b="0" dirty="0"/>
          </a:p>
        </p:txBody>
      </p:sp>
      <p:sp>
        <p:nvSpPr>
          <p:cNvPr id="4" name="Slayt Numarası Yer Tutucusu 3"/>
          <p:cNvSpPr>
            <a:spLocks noGrp="1"/>
          </p:cNvSpPr>
          <p:nvPr>
            <p:ph type="sldNum" sz="quarter" idx="5"/>
          </p:nvPr>
        </p:nvSpPr>
        <p:spPr/>
        <p:txBody>
          <a:bodyPr/>
          <a:lstStyle/>
          <a:p>
            <a:fld id="{254E42B9-065D-4F7C-BFA5-905AC4BF8330}" type="slidenum">
              <a:rPr lang="tr-TR" smtClean="0"/>
              <a:t>20</a:t>
            </a:fld>
            <a:endParaRPr lang="tr-TR"/>
          </a:p>
        </p:txBody>
      </p:sp>
    </p:spTree>
    <p:extLst>
      <p:ext uri="{BB962C8B-B14F-4D97-AF65-F5344CB8AC3E}">
        <p14:creationId xmlns:p14="http://schemas.microsoft.com/office/powerpoint/2010/main" val="4793699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623FEF-19FA-3550-20E5-0CEF2F5FA1E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B8F2E8D-4453-34EB-7FB7-6F128DAEA7A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914E40DD-FCDC-3B83-E3CC-D1FC0CC40E5E}"/>
              </a:ext>
            </a:extLst>
          </p:cNvPr>
          <p:cNvSpPr>
            <a:spLocks noGrp="1"/>
          </p:cNvSpPr>
          <p:nvPr>
            <p:ph type="dt" sz="half" idx="10"/>
          </p:nvPr>
        </p:nvSpPr>
        <p:spPr/>
        <p:txBody>
          <a:bodyPr/>
          <a:lstStyle/>
          <a:p>
            <a:fld id="{2DAEACC9-0755-44FC-8C30-42613BAA3529}" type="datetimeFigureOut">
              <a:rPr lang="tr-TR" smtClean="0"/>
              <a:t>19.02.2023</a:t>
            </a:fld>
            <a:endParaRPr lang="tr-TR"/>
          </a:p>
        </p:txBody>
      </p:sp>
      <p:sp>
        <p:nvSpPr>
          <p:cNvPr id="5" name="Alt Bilgi Yer Tutucusu 4">
            <a:extLst>
              <a:ext uri="{FF2B5EF4-FFF2-40B4-BE49-F238E27FC236}">
                <a16:creationId xmlns:a16="http://schemas.microsoft.com/office/drawing/2014/main" id="{772A256A-9E25-9326-68FD-81F54A75AED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B7FD405-429B-371E-8F96-46C42CA48B16}"/>
              </a:ext>
            </a:extLst>
          </p:cNvPr>
          <p:cNvSpPr>
            <a:spLocks noGrp="1"/>
          </p:cNvSpPr>
          <p:nvPr>
            <p:ph type="sldNum" sz="quarter" idx="12"/>
          </p:nvPr>
        </p:nvSpPr>
        <p:spPr/>
        <p:txBody>
          <a:bodyPr/>
          <a:lstStyle/>
          <a:p>
            <a:fld id="{55EC7484-EA5A-4039-A861-79150EFD5A12}" type="slidenum">
              <a:rPr lang="tr-TR" smtClean="0"/>
              <a:t>‹#›</a:t>
            </a:fld>
            <a:endParaRPr lang="tr-TR"/>
          </a:p>
        </p:txBody>
      </p:sp>
    </p:spTree>
    <p:extLst>
      <p:ext uri="{BB962C8B-B14F-4D97-AF65-F5344CB8AC3E}">
        <p14:creationId xmlns:p14="http://schemas.microsoft.com/office/powerpoint/2010/main" val="1234445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A0145B-2C59-D642-08F6-16A03C6F3B8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653DF3F-8E9D-CE72-8CF2-9090BDE0D2F9}"/>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C779006-6250-F8C6-933E-1712871F5D75}"/>
              </a:ext>
            </a:extLst>
          </p:cNvPr>
          <p:cNvSpPr>
            <a:spLocks noGrp="1"/>
          </p:cNvSpPr>
          <p:nvPr>
            <p:ph type="dt" sz="half" idx="10"/>
          </p:nvPr>
        </p:nvSpPr>
        <p:spPr/>
        <p:txBody>
          <a:bodyPr/>
          <a:lstStyle/>
          <a:p>
            <a:fld id="{2DAEACC9-0755-44FC-8C30-42613BAA3529}" type="datetimeFigureOut">
              <a:rPr lang="tr-TR" smtClean="0"/>
              <a:t>19.02.2023</a:t>
            </a:fld>
            <a:endParaRPr lang="tr-TR"/>
          </a:p>
        </p:txBody>
      </p:sp>
      <p:sp>
        <p:nvSpPr>
          <p:cNvPr id="5" name="Alt Bilgi Yer Tutucusu 4">
            <a:extLst>
              <a:ext uri="{FF2B5EF4-FFF2-40B4-BE49-F238E27FC236}">
                <a16:creationId xmlns:a16="http://schemas.microsoft.com/office/drawing/2014/main" id="{5E2C03C6-C574-C6D9-735B-5C15B493348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D6CD3AE-2160-EC85-6904-30E0D5219A19}"/>
              </a:ext>
            </a:extLst>
          </p:cNvPr>
          <p:cNvSpPr>
            <a:spLocks noGrp="1"/>
          </p:cNvSpPr>
          <p:nvPr>
            <p:ph type="sldNum" sz="quarter" idx="12"/>
          </p:nvPr>
        </p:nvSpPr>
        <p:spPr/>
        <p:txBody>
          <a:bodyPr/>
          <a:lstStyle/>
          <a:p>
            <a:fld id="{55EC7484-EA5A-4039-A861-79150EFD5A12}" type="slidenum">
              <a:rPr lang="tr-TR" smtClean="0"/>
              <a:t>‹#›</a:t>
            </a:fld>
            <a:endParaRPr lang="tr-TR"/>
          </a:p>
        </p:txBody>
      </p:sp>
    </p:spTree>
    <p:extLst>
      <p:ext uri="{BB962C8B-B14F-4D97-AF65-F5344CB8AC3E}">
        <p14:creationId xmlns:p14="http://schemas.microsoft.com/office/powerpoint/2010/main" val="1142648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C30708FE-639E-66D7-06E2-F3D5A4BA7F0C}"/>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F6B9AEA8-1FB8-B1D8-C2DE-3030C71E15B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D0FDD2A-C9CF-73B8-58D1-264ABB82EF74}"/>
              </a:ext>
            </a:extLst>
          </p:cNvPr>
          <p:cNvSpPr>
            <a:spLocks noGrp="1"/>
          </p:cNvSpPr>
          <p:nvPr>
            <p:ph type="dt" sz="half" idx="10"/>
          </p:nvPr>
        </p:nvSpPr>
        <p:spPr/>
        <p:txBody>
          <a:bodyPr/>
          <a:lstStyle/>
          <a:p>
            <a:fld id="{2DAEACC9-0755-44FC-8C30-42613BAA3529}" type="datetimeFigureOut">
              <a:rPr lang="tr-TR" smtClean="0"/>
              <a:t>19.02.2023</a:t>
            </a:fld>
            <a:endParaRPr lang="tr-TR"/>
          </a:p>
        </p:txBody>
      </p:sp>
      <p:sp>
        <p:nvSpPr>
          <p:cNvPr id="5" name="Alt Bilgi Yer Tutucusu 4">
            <a:extLst>
              <a:ext uri="{FF2B5EF4-FFF2-40B4-BE49-F238E27FC236}">
                <a16:creationId xmlns:a16="http://schemas.microsoft.com/office/drawing/2014/main" id="{23FC7289-0700-5E7F-0B00-472C2D5C562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A2757F9-1A9B-8A69-7BEF-A4B6521A6DB1}"/>
              </a:ext>
            </a:extLst>
          </p:cNvPr>
          <p:cNvSpPr>
            <a:spLocks noGrp="1"/>
          </p:cNvSpPr>
          <p:nvPr>
            <p:ph type="sldNum" sz="quarter" idx="12"/>
          </p:nvPr>
        </p:nvSpPr>
        <p:spPr/>
        <p:txBody>
          <a:bodyPr/>
          <a:lstStyle/>
          <a:p>
            <a:fld id="{55EC7484-EA5A-4039-A861-79150EFD5A12}" type="slidenum">
              <a:rPr lang="tr-TR" smtClean="0"/>
              <a:t>‹#›</a:t>
            </a:fld>
            <a:endParaRPr lang="tr-TR"/>
          </a:p>
        </p:txBody>
      </p:sp>
    </p:spTree>
    <p:extLst>
      <p:ext uri="{BB962C8B-B14F-4D97-AF65-F5344CB8AC3E}">
        <p14:creationId xmlns:p14="http://schemas.microsoft.com/office/powerpoint/2010/main" val="1006996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904743-3A46-221D-078B-7CDA3511085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2CA4B0A-BBF0-FF56-74DF-32450DCFFE3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C537F22-D6E9-F53D-4672-F36B78554A46}"/>
              </a:ext>
            </a:extLst>
          </p:cNvPr>
          <p:cNvSpPr>
            <a:spLocks noGrp="1"/>
          </p:cNvSpPr>
          <p:nvPr>
            <p:ph type="dt" sz="half" idx="10"/>
          </p:nvPr>
        </p:nvSpPr>
        <p:spPr/>
        <p:txBody>
          <a:bodyPr/>
          <a:lstStyle/>
          <a:p>
            <a:fld id="{2DAEACC9-0755-44FC-8C30-42613BAA3529}" type="datetimeFigureOut">
              <a:rPr lang="tr-TR" smtClean="0"/>
              <a:t>19.02.2023</a:t>
            </a:fld>
            <a:endParaRPr lang="tr-TR"/>
          </a:p>
        </p:txBody>
      </p:sp>
      <p:sp>
        <p:nvSpPr>
          <p:cNvPr id="5" name="Alt Bilgi Yer Tutucusu 4">
            <a:extLst>
              <a:ext uri="{FF2B5EF4-FFF2-40B4-BE49-F238E27FC236}">
                <a16:creationId xmlns:a16="http://schemas.microsoft.com/office/drawing/2014/main" id="{543F156E-B6DC-3042-4519-BF413CACBD3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F7C9CF7-AAD2-E5A1-CF67-76F619A7FD55}"/>
              </a:ext>
            </a:extLst>
          </p:cNvPr>
          <p:cNvSpPr>
            <a:spLocks noGrp="1"/>
          </p:cNvSpPr>
          <p:nvPr>
            <p:ph type="sldNum" sz="quarter" idx="12"/>
          </p:nvPr>
        </p:nvSpPr>
        <p:spPr/>
        <p:txBody>
          <a:bodyPr/>
          <a:lstStyle/>
          <a:p>
            <a:fld id="{55EC7484-EA5A-4039-A861-79150EFD5A12}" type="slidenum">
              <a:rPr lang="tr-TR" smtClean="0"/>
              <a:t>‹#›</a:t>
            </a:fld>
            <a:endParaRPr lang="tr-TR"/>
          </a:p>
        </p:txBody>
      </p:sp>
    </p:spTree>
    <p:extLst>
      <p:ext uri="{BB962C8B-B14F-4D97-AF65-F5344CB8AC3E}">
        <p14:creationId xmlns:p14="http://schemas.microsoft.com/office/powerpoint/2010/main" val="3935856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E0FABD-52AD-989C-0632-F227D311C88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287883E-2B12-9D19-3A96-62D0733E3B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6644A07A-ED3C-A05E-2E86-4F098AE9C27F}"/>
              </a:ext>
            </a:extLst>
          </p:cNvPr>
          <p:cNvSpPr>
            <a:spLocks noGrp="1"/>
          </p:cNvSpPr>
          <p:nvPr>
            <p:ph type="dt" sz="half" idx="10"/>
          </p:nvPr>
        </p:nvSpPr>
        <p:spPr/>
        <p:txBody>
          <a:bodyPr/>
          <a:lstStyle/>
          <a:p>
            <a:fld id="{2DAEACC9-0755-44FC-8C30-42613BAA3529}" type="datetimeFigureOut">
              <a:rPr lang="tr-TR" smtClean="0"/>
              <a:t>19.02.2023</a:t>
            </a:fld>
            <a:endParaRPr lang="tr-TR"/>
          </a:p>
        </p:txBody>
      </p:sp>
      <p:sp>
        <p:nvSpPr>
          <p:cNvPr id="5" name="Alt Bilgi Yer Tutucusu 4">
            <a:extLst>
              <a:ext uri="{FF2B5EF4-FFF2-40B4-BE49-F238E27FC236}">
                <a16:creationId xmlns:a16="http://schemas.microsoft.com/office/drawing/2014/main" id="{DF8D7327-0054-6A02-80C8-49F64A0B96A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72635A7-DF20-ECA8-CA33-FE3D51E318E3}"/>
              </a:ext>
            </a:extLst>
          </p:cNvPr>
          <p:cNvSpPr>
            <a:spLocks noGrp="1"/>
          </p:cNvSpPr>
          <p:nvPr>
            <p:ph type="sldNum" sz="quarter" idx="12"/>
          </p:nvPr>
        </p:nvSpPr>
        <p:spPr/>
        <p:txBody>
          <a:bodyPr/>
          <a:lstStyle/>
          <a:p>
            <a:fld id="{55EC7484-EA5A-4039-A861-79150EFD5A12}" type="slidenum">
              <a:rPr lang="tr-TR" smtClean="0"/>
              <a:t>‹#›</a:t>
            </a:fld>
            <a:endParaRPr lang="tr-TR"/>
          </a:p>
        </p:txBody>
      </p:sp>
    </p:spTree>
    <p:extLst>
      <p:ext uri="{BB962C8B-B14F-4D97-AF65-F5344CB8AC3E}">
        <p14:creationId xmlns:p14="http://schemas.microsoft.com/office/powerpoint/2010/main" val="3974786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FD1801-E848-71BA-AA55-5B39C9FA9C9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F96E4D1-0BC7-A370-60C7-69CF91858EE6}"/>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8487B5ED-689D-1EEC-D4ED-E42555C1DDE4}"/>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C6F222-1CC5-5B6D-D069-3777D1635887}"/>
              </a:ext>
            </a:extLst>
          </p:cNvPr>
          <p:cNvSpPr>
            <a:spLocks noGrp="1"/>
          </p:cNvSpPr>
          <p:nvPr>
            <p:ph type="dt" sz="half" idx="10"/>
          </p:nvPr>
        </p:nvSpPr>
        <p:spPr/>
        <p:txBody>
          <a:bodyPr/>
          <a:lstStyle/>
          <a:p>
            <a:fld id="{2DAEACC9-0755-44FC-8C30-42613BAA3529}" type="datetimeFigureOut">
              <a:rPr lang="tr-TR" smtClean="0"/>
              <a:t>19.02.2023</a:t>
            </a:fld>
            <a:endParaRPr lang="tr-TR"/>
          </a:p>
        </p:txBody>
      </p:sp>
      <p:sp>
        <p:nvSpPr>
          <p:cNvPr id="6" name="Alt Bilgi Yer Tutucusu 5">
            <a:extLst>
              <a:ext uri="{FF2B5EF4-FFF2-40B4-BE49-F238E27FC236}">
                <a16:creationId xmlns:a16="http://schemas.microsoft.com/office/drawing/2014/main" id="{4FBA23EF-62A7-FE2F-1192-776283D45C8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012FB4B-EBE2-E8FB-5319-4DA7F5A90AF1}"/>
              </a:ext>
            </a:extLst>
          </p:cNvPr>
          <p:cNvSpPr>
            <a:spLocks noGrp="1"/>
          </p:cNvSpPr>
          <p:nvPr>
            <p:ph type="sldNum" sz="quarter" idx="12"/>
          </p:nvPr>
        </p:nvSpPr>
        <p:spPr/>
        <p:txBody>
          <a:bodyPr/>
          <a:lstStyle/>
          <a:p>
            <a:fld id="{55EC7484-EA5A-4039-A861-79150EFD5A12}" type="slidenum">
              <a:rPr lang="tr-TR" smtClean="0"/>
              <a:t>‹#›</a:t>
            </a:fld>
            <a:endParaRPr lang="tr-TR"/>
          </a:p>
        </p:txBody>
      </p:sp>
    </p:spTree>
    <p:extLst>
      <p:ext uri="{BB962C8B-B14F-4D97-AF65-F5344CB8AC3E}">
        <p14:creationId xmlns:p14="http://schemas.microsoft.com/office/powerpoint/2010/main" val="1999183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3C5ABF-2261-3207-9AE3-4147C05495A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C650576-8DD2-EBC8-6A98-F085242FA1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0B3CDA49-2E01-18E0-A717-B8770829265C}"/>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E3F6EC9-4EC6-F386-77D1-8570146903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207AFE6-AAB4-072E-C70B-CCC48292C1C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C83F6B7-35F6-0E0B-886D-11BCF2C3F0A4}"/>
              </a:ext>
            </a:extLst>
          </p:cNvPr>
          <p:cNvSpPr>
            <a:spLocks noGrp="1"/>
          </p:cNvSpPr>
          <p:nvPr>
            <p:ph type="dt" sz="half" idx="10"/>
          </p:nvPr>
        </p:nvSpPr>
        <p:spPr/>
        <p:txBody>
          <a:bodyPr/>
          <a:lstStyle/>
          <a:p>
            <a:fld id="{2DAEACC9-0755-44FC-8C30-42613BAA3529}" type="datetimeFigureOut">
              <a:rPr lang="tr-TR" smtClean="0"/>
              <a:t>19.02.2023</a:t>
            </a:fld>
            <a:endParaRPr lang="tr-TR"/>
          </a:p>
        </p:txBody>
      </p:sp>
      <p:sp>
        <p:nvSpPr>
          <p:cNvPr id="8" name="Alt Bilgi Yer Tutucusu 7">
            <a:extLst>
              <a:ext uri="{FF2B5EF4-FFF2-40B4-BE49-F238E27FC236}">
                <a16:creationId xmlns:a16="http://schemas.microsoft.com/office/drawing/2014/main" id="{15D50C52-3555-FF77-D99E-9FDF6CE52FD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0FA071F-5B69-3B03-1016-21BFBC538C04}"/>
              </a:ext>
            </a:extLst>
          </p:cNvPr>
          <p:cNvSpPr>
            <a:spLocks noGrp="1"/>
          </p:cNvSpPr>
          <p:nvPr>
            <p:ph type="sldNum" sz="quarter" idx="12"/>
          </p:nvPr>
        </p:nvSpPr>
        <p:spPr/>
        <p:txBody>
          <a:bodyPr/>
          <a:lstStyle/>
          <a:p>
            <a:fld id="{55EC7484-EA5A-4039-A861-79150EFD5A12}" type="slidenum">
              <a:rPr lang="tr-TR" smtClean="0"/>
              <a:t>‹#›</a:t>
            </a:fld>
            <a:endParaRPr lang="tr-TR"/>
          </a:p>
        </p:txBody>
      </p:sp>
    </p:spTree>
    <p:extLst>
      <p:ext uri="{BB962C8B-B14F-4D97-AF65-F5344CB8AC3E}">
        <p14:creationId xmlns:p14="http://schemas.microsoft.com/office/powerpoint/2010/main" val="129551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53D4C1-B7E4-6D62-972C-59537A60B13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CC2EAE8A-3060-8CD1-ECBD-66ED1609E5A0}"/>
              </a:ext>
            </a:extLst>
          </p:cNvPr>
          <p:cNvSpPr>
            <a:spLocks noGrp="1"/>
          </p:cNvSpPr>
          <p:nvPr>
            <p:ph type="dt" sz="half" idx="10"/>
          </p:nvPr>
        </p:nvSpPr>
        <p:spPr/>
        <p:txBody>
          <a:bodyPr/>
          <a:lstStyle/>
          <a:p>
            <a:fld id="{2DAEACC9-0755-44FC-8C30-42613BAA3529}" type="datetimeFigureOut">
              <a:rPr lang="tr-TR" smtClean="0"/>
              <a:t>19.02.2023</a:t>
            </a:fld>
            <a:endParaRPr lang="tr-TR"/>
          </a:p>
        </p:txBody>
      </p:sp>
      <p:sp>
        <p:nvSpPr>
          <p:cNvPr id="4" name="Alt Bilgi Yer Tutucusu 3">
            <a:extLst>
              <a:ext uri="{FF2B5EF4-FFF2-40B4-BE49-F238E27FC236}">
                <a16:creationId xmlns:a16="http://schemas.microsoft.com/office/drawing/2014/main" id="{A06A3663-07DB-2832-0107-D4FD85666CC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FBBB42F2-9884-7AB7-F564-588E64906E89}"/>
              </a:ext>
            </a:extLst>
          </p:cNvPr>
          <p:cNvSpPr>
            <a:spLocks noGrp="1"/>
          </p:cNvSpPr>
          <p:nvPr>
            <p:ph type="sldNum" sz="quarter" idx="12"/>
          </p:nvPr>
        </p:nvSpPr>
        <p:spPr/>
        <p:txBody>
          <a:bodyPr/>
          <a:lstStyle/>
          <a:p>
            <a:fld id="{55EC7484-EA5A-4039-A861-79150EFD5A12}" type="slidenum">
              <a:rPr lang="tr-TR" smtClean="0"/>
              <a:t>‹#›</a:t>
            </a:fld>
            <a:endParaRPr lang="tr-TR"/>
          </a:p>
        </p:txBody>
      </p:sp>
    </p:spTree>
    <p:extLst>
      <p:ext uri="{BB962C8B-B14F-4D97-AF65-F5344CB8AC3E}">
        <p14:creationId xmlns:p14="http://schemas.microsoft.com/office/powerpoint/2010/main" val="494674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A99D961-5ED4-5EC0-05E2-7EB799654D6D}"/>
              </a:ext>
            </a:extLst>
          </p:cNvPr>
          <p:cNvSpPr>
            <a:spLocks noGrp="1"/>
          </p:cNvSpPr>
          <p:nvPr>
            <p:ph type="dt" sz="half" idx="10"/>
          </p:nvPr>
        </p:nvSpPr>
        <p:spPr/>
        <p:txBody>
          <a:bodyPr/>
          <a:lstStyle/>
          <a:p>
            <a:fld id="{2DAEACC9-0755-44FC-8C30-42613BAA3529}" type="datetimeFigureOut">
              <a:rPr lang="tr-TR" smtClean="0"/>
              <a:t>19.02.2023</a:t>
            </a:fld>
            <a:endParaRPr lang="tr-TR"/>
          </a:p>
        </p:txBody>
      </p:sp>
      <p:sp>
        <p:nvSpPr>
          <p:cNvPr id="3" name="Alt Bilgi Yer Tutucusu 2">
            <a:extLst>
              <a:ext uri="{FF2B5EF4-FFF2-40B4-BE49-F238E27FC236}">
                <a16:creationId xmlns:a16="http://schemas.microsoft.com/office/drawing/2014/main" id="{5D0A420A-A421-F587-5E9D-65295137C4C0}"/>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3965930C-E1DD-BEC5-EC48-4A6530C303B2}"/>
              </a:ext>
            </a:extLst>
          </p:cNvPr>
          <p:cNvSpPr>
            <a:spLocks noGrp="1"/>
          </p:cNvSpPr>
          <p:nvPr>
            <p:ph type="sldNum" sz="quarter" idx="12"/>
          </p:nvPr>
        </p:nvSpPr>
        <p:spPr/>
        <p:txBody>
          <a:bodyPr/>
          <a:lstStyle/>
          <a:p>
            <a:fld id="{55EC7484-EA5A-4039-A861-79150EFD5A12}" type="slidenum">
              <a:rPr lang="tr-TR" smtClean="0"/>
              <a:t>‹#›</a:t>
            </a:fld>
            <a:endParaRPr lang="tr-TR"/>
          </a:p>
        </p:txBody>
      </p:sp>
    </p:spTree>
    <p:extLst>
      <p:ext uri="{BB962C8B-B14F-4D97-AF65-F5344CB8AC3E}">
        <p14:creationId xmlns:p14="http://schemas.microsoft.com/office/powerpoint/2010/main" val="2364009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37D75B-BC79-13C9-594E-BE4972FFE06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3821CE7-6079-6DA8-7226-15CD205A7A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6A308A09-2F0C-BD40-827D-5C03895FD1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6745665-CAB2-944B-B8C9-F1DFC6777451}"/>
              </a:ext>
            </a:extLst>
          </p:cNvPr>
          <p:cNvSpPr>
            <a:spLocks noGrp="1"/>
          </p:cNvSpPr>
          <p:nvPr>
            <p:ph type="dt" sz="half" idx="10"/>
          </p:nvPr>
        </p:nvSpPr>
        <p:spPr/>
        <p:txBody>
          <a:bodyPr/>
          <a:lstStyle/>
          <a:p>
            <a:fld id="{2DAEACC9-0755-44FC-8C30-42613BAA3529}" type="datetimeFigureOut">
              <a:rPr lang="tr-TR" smtClean="0"/>
              <a:t>19.02.2023</a:t>
            </a:fld>
            <a:endParaRPr lang="tr-TR"/>
          </a:p>
        </p:txBody>
      </p:sp>
      <p:sp>
        <p:nvSpPr>
          <p:cNvPr id="6" name="Alt Bilgi Yer Tutucusu 5">
            <a:extLst>
              <a:ext uri="{FF2B5EF4-FFF2-40B4-BE49-F238E27FC236}">
                <a16:creationId xmlns:a16="http://schemas.microsoft.com/office/drawing/2014/main" id="{D820126C-2F54-4A46-73B6-3E34B94D529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86C741C-CF9F-FBFD-74A5-E517F7906068}"/>
              </a:ext>
            </a:extLst>
          </p:cNvPr>
          <p:cNvSpPr>
            <a:spLocks noGrp="1"/>
          </p:cNvSpPr>
          <p:nvPr>
            <p:ph type="sldNum" sz="quarter" idx="12"/>
          </p:nvPr>
        </p:nvSpPr>
        <p:spPr/>
        <p:txBody>
          <a:bodyPr/>
          <a:lstStyle/>
          <a:p>
            <a:fld id="{55EC7484-EA5A-4039-A861-79150EFD5A12}" type="slidenum">
              <a:rPr lang="tr-TR" smtClean="0"/>
              <a:t>‹#›</a:t>
            </a:fld>
            <a:endParaRPr lang="tr-TR"/>
          </a:p>
        </p:txBody>
      </p:sp>
    </p:spTree>
    <p:extLst>
      <p:ext uri="{BB962C8B-B14F-4D97-AF65-F5344CB8AC3E}">
        <p14:creationId xmlns:p14="http://schemas.microsoft.com/office/powerpoint/2010/main" val="3322330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C2F107-C618-4E32-5D78-FC0DB18BB0D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CBE4F19C-EB71-55CF-1197-7B1D440692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09BCC51-E5F0-AD83-064F-F99335253A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0A93C77-8F32-3E58-288E-151AF0D7EFF6}"/>
              </a:ext>
            </a:extLst>
          </p:cNvPr>
          <p:cNvSpPr>
            <a:spLocks noGrp="1"/>
          </p:cNvSpPr>
          <p:nvPr>
            <p:ph type="dt" sz="half" idx="10"/>
          </p:nvPr>
        </p:nvSpPr>
        <p:spPr/>
        <p:txBody>
          <a:bodyPr/>
          <a:lstStyle/>
          <a:p>
            <a:fld id="{2DAEACC9-0755-44FC-8C30-42613BAA3529}" type="datetimeFigureOut">
              <a:rPr lang="tr-TR" smtClean="0"/>
              <a:t>19.02.2023</a:t>
            </a:fld>
            <a:endParaRPr lang="tr-TR"/>
          </a:p>
        </p:txBody>
      </p:sp>
      <p:sp>
        <p:nvSpPr>
          <p:cNvPr id="6" name="Alt Bilgi Yer Tutucusu 5">
            <a:extLst>
              <a:ext uri="{FF2B5EF4-FFF2-40B4-BE49-F238E27FC236}">
                <a16:creationId xmlns:a16="http://schemas.microsoft.com/office/drawing/2014/main" id="{2DBB8C4F-F5D9-EDCD-073A-D1CE045AD94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F8ECABB-1F43-BB94-6781-7C54383CAE03}"/>
              </a:ext>
            </a:extLst>
          </p:cNvPr>
          <p:cNvSpPr>
            <a:spLocks noGrp="1"/>
          </p:cNvSpPr>
          <p:nvPr>
            <p:ph type="sldNum" sz="quarter" idx="12"/>
          </p:nvPr>
        </p:nvSpPr>
        <p:spPr/>
        <p:txBody>
          <a:bodyPr/>
          <a:lstStyle/>
          <a:p>
            <a:fld id="{55EC7484-EA5A-4039-A861-79150EFD5A12}" type="slidenum">
              <a:rPr lang="tr-TR" smtClean="0"/>
              <a:t>‹#›</a:t>
            </a:fld>
            <a:endParaRPr lang="tr-TR"/>
          </a:p>
        </p:txBody>
      </p:sp>
    </p:spTree>
    <p:extLst>
      <p:ext uri="{BB962C8B-B14F-4D97-AF65-F5344CB8AC3E}">
        <p14:creationId xmlns:p14="http://schemas.microsoft.com/office/powerpoint/2010/main" val="1427827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38ADA37-AFBE-27BA-2BA4-F1B987ADDF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36477B9-C238-ABE2-4673-C41F126D14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18A7D3A-F49F-73A0-6B21-0E68AC67E3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AEACC9-0755-44FC-8C30-42613BAA3529}" type="datetimeFigureOut">
              <a:rPr lang="tr-TR" smtClean="0"/>
              <a:t>19.02.2023</a:t>
            </a:fld>
            <a:endParaRPr lang="tr-TR"/>
          </a:p>
        </p:txBody>
      </p:sp>
      <p:sp>
        <p:nvSpPr>
          <p:cNvPr id="5" name="Alt Bilgi Yer Tutucusu 4">
            <a:extLst>
              <a:ext uri="{FF2B5EF4-FFF2-40B4-BE49-F238E27FC236}">
                <a16:creationId xmlns:a16="http://schemas.microsoft.com/office/drawing/2014/main" id="{AC70E527-2E84-1DE2-9072-57FB78BA6A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37440F7A-9F87-EC0F-D760-967C80486B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EC7484-EA5A-4039-A861-79150EFD5A12}" type="slidenum">
              <a:rPr lang="tr-TR" smtClean="0"/>
              <a:t>‹#›</a:t>
            </a:fld>
            <a:endParaRPr lang="tr-TR"/>
          </a:p>
        </p:txBody>
      </p:sp>
    </p:spTree>
    <p:extLst>
      <p:ext uri="{BB962C8B-B14F-4D97-AF65-F5344CB8AC3E}">
        <p14:creationId xmlns:p14="http://schemas.microsoft.com/office/powerpoint/2010/main" val="30642665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364ED1-D19D-498C-0A83-D424523C5E19}"/>
              </a:ext>
            </a:extLst>
          </p:cNvPr>
          <p:cNvSpPr>
            <a:spLocks noGrp="1"/>
          </p:cNvSpPr>
          <p:nvPr>
            <p:ph type="ctrTitle"/>
          </p:nvPr>
        </p:nvSpPr>
        <p:spPr/>
        <p:txBody>
          <a:bodyPr/>
          <a:lstStyle/>
          <a:p>
            <a:r>
              <a:rPr lang="tr-TR" dirty="0"/>
              <a:t>Tedarik Zinciri Yönetimi</a:t>
            </a:r>
          </a:p>
        </p:txBody>
      </p:sp>
      <p:sp>
        <p:nvSpPr>
          <p:cNvPr id="3" name="Alt Başlık 2">
            <a:extLst>
              <a:ext uri="{FF2B5EF4-FFF2-40B4-BE49-F238E27FC236}">
                <a16:creationId xmlns:a16="http://schemas.microsoft.com/office/drawing/2014/main" id="{5662EF1D-8394-DC4D-E513-4391FF29B8DD}"/>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2130458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CAC73A-48D0-0EB7-9EAE-9A304C45AC6B}"/>
              </a:ext>
            </a:extLst>
          </p:cNvPr>
          <p:cNvSpPr>
            <a:spLocks noGrp="1"/>
          </p:cNvSpPr>
          <p:nvPr>
            <p:ph type="title"/>
          </p:nvPr>
        </p:nvSpPr>
        <p:spPr/>
        <p:txBody>
          <a:bodyPr/>
          <a:lstStyle/>
          <a:p>
            <a:pPr algn="ctr"/>
            <a:r>
              <a:rPr lang="tr-TR" b="1" dirty="0"/>
              <a:t>Müşteri-tedarikçi ilişkileri</a:t>
            </a:r>
          </a:p>
        </p:txBody>
      </p:sp>
      <p:sp>
        <p:nvSpPr>
          <p:cNvPr id="3" name="İçerik Yer Tutucusu 2">
            <a:extLst>
              <a:ext uri="{FF2B5EF4-FFF2-40B4-BE49-F238E27FC236}">
                <a16:creationId xmlns:a16="http://schemas.microsoft.com/office/drawing/2014/main" id="{EAF3546B-9942-C79F-CBFE-72CB9838AA96}"/>
              </a:ext>
            </a:extLst>
          </p:cNvPr>
          <p:cNvSpPr>
            <a:spLocks noGrp="1"/>
          </p:cNvSpPr>
          <p:nvPr>
            <p:ph idx="1"/>
          </p:nvPr>
        </p:nvSpPr>
        <p:spPr/>
        <p:txBody>
          <a:bodyPr>
            <a:normAutofit lnSpcReduction="10000"/>
          </a:bodyPr>
          <a:lstStyle/>
          <a:p>
            <a:pPr marL="0" indent="720725" algn="just">
              <a:buNone/>
            </a:pPr>
            <a:r>
              <a:rPr lang="tr-TR" sz="2900" dirty="0"/>
              <a:t>Rekabetçi bir çevrede, müşteri beklentilerine hızlı cevap vermekle başarılabilen müşteri tatmini işletmelerin belirli bir çizgide kalabilmelerini sağlayan en önemli koşuldur. Müşteri beklentilerine etkili (yeterli) cevap verme (ECR-</a:t>
            </a:r>
            <a:r>
              <a:rPr lang="tr-TR" sz="2900" dirty="0" err="1"/>
              <a:t>Efficient</a:t>
            </a:r>
            <a:r>
              <a:rPr lang="tr-TR" sz="2900" dirty="0"/>
              <a:t> </a:t>
            </a:r>
            <a:r>
              <a:rPr lang="tr-TR" sz="2900" dirty="0" err="1"/>
              <a:t>consumer</a:t>
            </a:r>
            <a:r>
              <a:rPr lang="tr-TR" sz="2900" dirty="0"/>
              <a:t> </a:t>
            </a:r>
            <a:r>
              <a:rPr lang="tr-TR" sz="2900" dirty="0" err="1"/>
              <a:t>response</a:t>
            </a:r>
            <a:r>
              <a:rPr lang="tr-TR" sz="2900" dirty="0"/>
              <a:t>), tedarik zincirindeki yetersizlik ve eksikliklerin yerini saptamaya yönelik bir tedarik zinciri yönetimi stratejisidir. Burada vurgulanmak istenen çerçeve; tedarik zincirindeki her bir halkada (işletmede) müşteri ilişkileri yönetimi ve tedarikçi ilişkileri yönetimi arasında yer alan ara yüzü yönetme konusuna odaklanmaktadır. Bu tartışmaları sonlandırma ve çözümleme, müşteri ve tedarikçi arasındaki uzun dönemli ilişkilerin halledilmesini sağlar ve önemli ölçüde tatmin sağlar.</a:t>
            </a:r>
          </a:p>
        </p:txBody>
      </p:sp>
    </p:spTree>
    <p:extLst>
      <p:ext uri="{BB962C8B-B14F-4D97-AF65-F5344CB8AC3E}">
        <p14:creationId xmlns:p14="http://schemas.microsoft.com/office/powerpoint/2010/main" val="536467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CAC73A-48D0-0EB7-9EAE-9A304C45AC6B}"/>
              </a:ext>
            </a:extLst>
          </p:cNvPr>
          <p:cNvSpPr>
            <a:spLocks noGrp="1"/>
          </p:cNvSpPr>
          <p:nvPr>
            <p:ph type="title"/>
          </p:nvPr>
        </p:nvSpPr>
        <p:spPr/>
        <p:txBody>
          <a:bodyPr/>
          <a:lstStyle/>
          <a:p>
            <a:pPr algn="ctr"/>
            <a:r>
              <a:rPr lang="tr-TR" b="1" dirty="0"/>
              <a:t>Müşteri ilişkileri</a:t>
            </a:r>
          </a:p>
        </p:txBody>
      </p:sp>
      <p:sp>
        <p:nvSpPr>
          <p:cNvPr id="3" name="İçerik Yer Tutucusu 2">
            <a:extLst>
              <a:ext uri="{FF2B5EF4-FFF2-40B4-BE49-F238E27FC236}">
                <a16:creationId xmlns:a16="http://schemas.microsoft.com/office/drawing/2014/main" id="{EAF3546B-9942-C79F-CBFE-72CB9838AA96}"/>
              </a:ext>
            </a:extLst>
          </p:cNvPr>
          <p:cNvSpPr>
            <a:spLocks noGrp="1"/>
          </p:cNvSpPr>
          <p:nvPr>
            <p:ph idx="1"/>
          </p:nvPr>
        </p:nvSpPr>
        <p:spPr/>
        <p:txBody>
          <a:bodyPr>
            <a:normAutofit/>
          </a:bodyPr>
          <a:lstStyle/>
          <a:p>
            <a:pPr marL="0" indent="720725" algn="just">
              <a:buNone/>
            </a:pPr>
            <a:r>
              <a:rPr lang="tr-TR" sz="2900" dirty="0"/>
              <a:t>İşletmelerin müşteri ilişkileri uygulamaları, kurulan ilişkilerin başarım düzeyi kadar tedarik tabanı yönetimindeki performansını da etkiler. Başarılı tedarik tabanı yönetiminin anahtar unsuru, kaynakta yer alan tedarikçilerinin yönetilmesi yanı sıra müşterilerine doğru yönelen akıştaki bütünleşmeyi de kapsar. Tedarik zincirindeki her bağımsız birim, hem bir müşteri hem de bir tedarikçidir. İşletmenin vizyonu müşteri odaklı ise, etkin toplam kalite yönetimi ile tedarik tabanı yönetimi eş zamanlı olarak uygulanır. Sonuçta; verimlilik, stoklarda azalma ya da kararlılık, beklenen stok devir hızı, artan müşteri tatmini, pazar payı ve kârlılık artışı yaratılır.</a:t>
            </a:r>
          </a:p>
        </p:txBody>
      </p:sp>
    </p:spTree>
    <p:extLst>
      <p:ext uri="{BB962C8B-B14F-4D97-AF65-F5344CB8AC3E}">
        <p14:creationId xmlns:p14="http://schemas.microsoft.com/office/powerpoint/2010/main" val="1433814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CAC73A-48D0-0EB7-9EAE-9A304C45AC6B}"/>
              </a:ext>
            </a:extLst>
          </p:cNvPr>
          <p:cNvSpPr>
            <a:spLocks noGrp="1"/>
          </p:cNvSpPr>
          <p:nvPr>
            <p:ph type="title"/>
          </p:nvPr>
        </p:nvSpPr>
        <p:spPr/>
        <p:txBody>
          <a:bodyPr/>
          <a:lstStyle/>
          <a:p>
            <a:pPr algn="ctr"/>
            <a:r>
              <a:rPr lang="tr-TR" b="1" dirty="0"/>
              <a:t>Tedarik zinciri tasarımı</a:t>
            </a:r>
          </a:p>
        </p:txBody>
      </p:sp>
      <p:sp>
        <p:nvSpPr>
          <p:cNvPr id="3" name="İçerik Yer Tutucusu 2">
            <a:extLst>
              <a:ext uri="{FF2B5EF4-FFF2-40B4-BE49-F238E27FC236}">
                <a16:creationId xmlns:a16="http://schemas.microsoft.com/office/drawing/2014/main" id="{EAF3546B-9942-C79F-CBFE-72CB9838AA96}"/>
              </a:ext>
            </a:extLst>
          </p:cNvPr>
          <p:cNvSpPr>
            <a:spLocks noGrp="1"/>
          </p:cNvSpPr>
          <p:nvPr>
            <p:ph idx="1"/>
          </p:nvPr>
        </p:nvSpPr>
        <p:spPr/>
        <p:txBody>
          <a:bodyPr>
            <a:normAutofit fontScale="62500" lnSpcReduction="20000"/>
          </a:bodyPr>
          <a:lstStyle/>
          <a:p>
            <a:pPr marL="0" indent="720725" algn="just">
              <a:buNone/>
            </a:pPr>
            <a:r>
              <a:rPr lang="tr-TR" sz="2900" dirty="0"/>
              <a:t>İmalat işletmelerinde tedarik zincirinin tasarımı etkin bir bütünleşme üzerine kurulmuştur. Araştırmacılar, bütünleşme konusunda farklı görüşleri incelemişler ve farklı örgüt düzeylerindeki ortalama üzeri finansal ve performans sonuçlarını yerine getiren birkaç işlevin bütünleşmesini önermişlerdir. Tedarik zinciri tasarımında tüm değişken ve kısıtlarla ilgili olarak mevcut statik yaklaşımların ve teorik modellerin yeterince etkin olmadığı görülmüştür. Bazı araştırmacılar da yalın ve çevik tedarik zinciri yöntemlerin nasıl bütünleştirilmesi gerektiğini göstermiştir. Sağlam bir tedarik zinciri oluşturmak işletmenin başarısı için zorunludur. Fakat iş tedarik zincirinin iyileştirilmesine geldiğinde çok az sayıda şirket doğru yaklaşımı benimser. Birçok işletme zincirini bu adımların rekabetçi üstünlüğün anahtarı olduğunu varsayarak daha hızlı ve maliyet-etkin yapmaya çalışır. Bilinen görüşün aksine, hız ve maliyet üzerine odaklanan tedarik zincirleri zamanla etkisini yitirirler. Yazarın vardığı sonuç şudur: Sadece çevik, uyarlanabilir ve uyumlu bir tedarik zinciri oluşturan şirketler rakiplerinin önüne geçiyorlar. Üç unsur da zorunludur; biri olmadan tedarik zinciri yürümez. Büyük şirketler pazardaki keskin değişimlere cevap veren tedarik zincirleri oluşturmaktadır. Çeviklik kritiktir. Çünkü birçok sektörde hem arz hem talep hızlı ve yaygın dalgalanma göstermektedir. Tedarik zincirleri maliyete karşı hızı öne çıkararak başa çıkmalarına karşın, çevik zincirler hem hızlı hem de maliyet verimlidir. Büyük şirketler aynı zamanda pazarlar ve stratejiler değiştiğinde tedarik şebekelerini uyarlarlar. En iyi tedarik zincirleri en son verileri kaydederek ve önemli oluşumları izleyerek yöneticilerinin yapısal sapmaları erken teşhis etmelerine izin verirler. Şirketler çevik, uyarlanabilir ve uyumlu bir tedarik zinciri fikrini duyduklarında onu oluşturmak için fazladan teknoloji ve yatırım gerekeceğini düşünmelerine karşın, çoğu şirketin bir zincir oluşturmak için altyapısı zaten bulunmaktadır. Yeni bir davranış tek başına bunu gerçekleştirmek için önemli bir mesafe sayılabilir.</a:t>
            </a:r>
          </a:p>
          <a:p>
            <a:pPr marL="0" indent="720725" algn="just">
              <a:buNone/>
            </a:pPr>
            <a:r>
              <a:rPr lang="tr-TR" sz="2900" dirty="0"/>
              <a:t>Bazı araştırmacılar da tüm zincirde yalın üretim ve çevik tedariğin bütünleşmesine yönelik bir toplam performans ölçeği ve bütünleşme için bir yol haritası geliştirmeyi tasarlamışlardır.</a:t>
            </a:r>
          </a:p>
        </p:txBody>
      </p:sp>
    </p:spTree>
    <p:extLst>
      <p:ext uri="{BB962C8B-B14F-4D97-AF65-F5344CB8AC3E}">
        <p14:creationId xmlns:p14="http://schemas.microsoft.com/office/powerpoint/2010/main" val="1530849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CAC73A-48D0-0EB7-9EAE-9A304C45AC6B}"/>
              </a:ext>
            </a:extLst>
          </p:cNvPr>
          <p:cNvSpPr>
            <a:spLocks noGrp="1"/>
          </p:cNvSpPr>
          <p:nvPr>
            <p:ph type="title"/>
          </p:nvPr>
        </p:nvSpPr>
        <p:spPr/>
        <p:txBody>
          <a:bodyPr/>
          <a:lstStyle/>
          <a:p>
            <a:pPr algn="ctr"/>
            <a:r>
              <a:rPr lang="tr-TR" b="1" dirty="0"/>
              <a:t>Lojistik yönetimi</a:t>
            </a:r>
          </a:p>
        </p:txBody>
      </p:sp>
      <p:sp>
        <p:nvSpPr>
          <p:cNvPr id="3" name="İçerik Yer Tutucusu 2">
            <a:extLst>
              <a:ext uri="{FF2B5EF4-FFF2-40B4-BE49-F238E27FC236}">
                <a16:creationId xmlns:a16="http://schemas.microsoft.com/office/drawing/2014/main" id="{EAF3546B-9942-C79F-CBFE-72CB9838AA96}"/>
              </a:ext>
            </a:extLst>
          </p:cNvPr>
          <p:cNvSpPr>
            <a:spLocks noGrp="1"/>
          </p:cNvSpPr>
          <p:nvPr>
            <p:ph idx="1"/>
          </p:nvPr>
        </p:nvSpPr>
        <p:spPr/>
        <p:txBody>
          <a:bodyPr>
            <a:normAutofit fontScale="92500" lnSpcReduction="20000"/>
          </a:bodyPr>
          <a:lstStyle/>
          <a:p>
            <a:pPr marL="0" indent="720725" algn="just">
              <a:buNone/>
            </a:pPr>
            <a:r>
              <a:rPr lang="tr-TR" sz="2900" dirty="0"/>
              <a:t>Uzunca bir süre, lojistik ve tedarik zinciri yönetimi arasındaki farklılık uygulamacılar ve akademisyenlerin kafalarını karıştırmıştır. Bazı yazarlar, her iki terimin de tarihsel tanımlarını araştırmış ve lojistik ve tedarik zinciri yönetimi arasındaki hiyerarşik ilişkiye öneride bulunmuşlardır. Diğer bazı araştırmacılar da ürün sahipliği bilgisi, ürünlerin ortalama yaşam seyri, geçmişteki satışlar, talep kestirimi ve çevresel politika ölçeklerinin etkileri gibi konulara odaklanarak tersine lojistikte ürün çevriminin yönetimi ile ilgili bir çerçeve hazırladılar. Bu dönemde en güçlü tedarik zinciri karşı duruş konularından biri olan tersine lojistik, ürünlerin müşterilere dağıtımında yeterli alt yapıya sahip olmanın ne kadar önemli olduğunu göstermiştir. Kimi yazarlar da dinamik bir çevrede, dağıtım kanal tasarımı için tekrarlı zincirleme bir yaklaşımın kullanımını araştırmışlar ve değişen pazar koşullarına hızla uyum sağlamanın ve tedarik zinciri süreçlerinin otomasyonunun bir gereklilik olduğunu kanıtlamışlardır.</a:t>
            </a:r>
          </a:p>
        </p:txBody>
      </p:sp>
    </p:spTree>
    <p:extLst>
      <p:ext uri="{BB962C8B-B14F-4D97-AF65-F5344CB8AC3E}">
        <p14:creationId xmlns:p14="http://schemas.microsoft.com/office/powerpoint/2010/main" val="5040615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CAC73A-48D0-0EB7-9EAE-9A304C45AC6B}"/>
              </a:ext>
            </a:extLst>
          </p:cNvPr>
          <p:cNvSpPr>
            <a:spLocks noGrp="1"/>
          </p:cNvSpPr>
          <p:nvPr>
            <p:ph type="title"/>
          </p:nvPr>
        </p:nvSpPr>
        <p:spPr/>
        <p:txBody>
          <a:bodyPr/>
          <a:lstStyle/>
          <a:p>
            <a:pPr algn="ctr"/>
            <a:r>
              <a:rPr lang="tr-TR" b="1" dirty="0"/>
              <a:t>Küreselleşme</a:t>
            </a:r>
          </a:p>
        </p:txBody>
      </p:sp>
      <p:sp>
        <p:nvSpPr>
          <p:cNvPr id="3" name="İçerik Yer Tutucusu 2">
            <a:extLst>
              <a:ext uri="{FF2B5EF4-FFF2-40B4-BE49-F238E27FC236}">
                <a16:creationId xmlns:a16="http://schemas.microsoft.com/office/drawing/2014/main" id="{EAF3546B-9942-C79F-CBFE-72CB9838AA96}"/>
              </a:ext>
            </a:extLst>
          </p:cNvPr>
          <p:cNvSpPr>
            <a:spLocks noGrp="1"/>
          </p:cNvSpPr>
          <p:nvPr>
            <p:ph idx="1"/>
          </p:nvPr>
        </p:nvSpPr>
        <p:spPr/>
        <p:txBody>
          <a:bodyPr>
            <a:normAutofit fontScale="77500" lnSpcReduction="20000"/>
          </a:bodyPr>
          <a:lstStyle/>
          <a:p>
            <a:pPr marL="0" indent="720725" algn="just">
              <a:buNone/>
            </a:pPr>
            <a:r>
              <a:rPr lang="tr-TR" sz="2900" dirty="0"/>
              <a:t>Kısalan ürün yaşam dönemleri ve artan bireysel rekabet geleneksel üreticileri ürün tasarımı ve geliştirme gibi temel yetenekleri üzerinde yoğunlaşmaya, farklı konularda da dış kaynak kullanmaya teşvik etmiştir. Araştırmacılar, dış kaynak kullanımıyla ilgili stratejik yarar ve sorunları projelendirmiştir. Bunlar da; maliyet, kalite, esneklik, stratejik odaklarla ilgili konular ve ürün çeşitlendirme, kritik teknik bilgi ve becerilerle ilgili potansiyel kayıp ve nihai ürün değerlendirmesine yönelik alanları kapsamaktadır. </a:t>
            </a:r>
          </a:p>
          <a:p>
            <a:pPr marL="0" indent="720725" algn="just">
              <a:buNone/>
            </a:pPr>
            <a:r>
              <a:rPr lang="tr-TR" sz="2900" dirty="0"/>
              <a:t>Ayrıca, dış kaynak kullanım kararlarını göz önünde tutmaya imkan tanımak için, yeterlik, maliyet, teknoloji ve ürün-pazar koşulları gibi bağlamsal faktörleri yapılandıran bir model geliştirilmiştir. Bazı yazarlar, firmaların dış kaynak kullanımları ile tedarik zinciri kopmaları arasındaki bağlantıları araştırmışlardır. Bir başka araştırmacı ise global etik anlamında, sosyal ve çevresel standartları kullanma deneyimlerini tartışmışlar ve firma içi ve dışı verimli taşıma, depolama, stok kontrol, üretim desteği, ambalajlama, satın alma, sipariş işleme ve bilgi paylaşma gibi bir imalat işletmesinde anahtar başarım düzeyi ölçülerini belirlemeyi mümkün kılan stratejik tedarik zinciri yönetiminin geliştirilmesi sonucuna varmışlardır.</a:t>
            </a:r>
          </a:p>
        </p:txBody>
      </p:sp>
    </p:spTree>
    <p:extLst>
      <p:ext uri="{BB962C8B-B14F-4D97-AF65-F5344CB8AC3E}">
        <p14:creationId xmlns:p14="http://schemas.microsoft.com/office/powerpoint/2010/main" val="1613638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CAC73A-48D0-0EB7-9EAE-9A304C45AC6B}"/>
              </a:ext>
            </a:extLst>
          </p:cNvPr>
          <p:cNvSpPr>
            <a:spLocks noGrp="1"/>
          </p:cNvSpPr>
          <p:nvPr>
            <p:ph type="title"/>
          </p:nvPr>
        </p:nvSpPr>
        <p:spPr/>
        <p:txBody>
          <a:bodyPr/>
          <a:lstStyle/>
          <a:p>
            <a:pPr algn="ctr"/>
            <a:r>
              <a:rPr lang="tr-TR" b="1" dirty="0"/>
              <a:t>Ortaklıklar</a:t>
            </a:r>
          </a:p>
        </p:txBody>
      </p:sp>
      <p:sp>
        <p:nvSpPr>
          <p:cNvPr id="3" name="İçerik Yer Tutucusu 2">
            <a:extLst>
              <a:ext uri="{FF2B5EF4-FFF2-40B4-BE49-F238E27FC236}">
                <a16:creationId xmlns:a16="http://schemas.microsoft.com/office/drawing/2014/main" id="{EAF3546B-9942-C79F-CBFE-72CB9838AA96}"/>
              </a:ext>
            </a:extLst>
          </p:cNvPr>
          <p:cNvSpPr>
            <a:spLocks noGrp="1"/>
          </p:cNvSpPr>
          <p:nvPr>
            <p:ph idx="1"/>
          </p:nvPr>
        </p:nvSpPr>
        <p:spPr/>
        <p:txBody>
          <a:bodyPr>
            <a:normAutofit/>
          </a:bodyPr>
          <a:lstStyle/>
          <a:p>
            <a:pPr marL="0" indent="720725" algn="just">
              <a:buNone/>
            </a:pPr>
            <a:r>
              <a:rPr lang="tr-TR" sz="2900" dirty="0"/>
              <a:t>Küresel pazarların artan bir etkinlikle büyümesiyle, rekabet bağımsız işletmelerin yanı sıra zincirdeki işletmeler arasında da yaygınlaşmaya başlamıştır. Bu nedenle, tepe yönetim, maliyetleri düşürmek, hizmet geliştirmek için ortaklılara ya da işbirliklerine yönelen tedarik zincirlerini geliştirmeye başlamıştır. Böylece, tüm katılımcıların yer almasını sağlama ve rekabetçi bir yön vermek için akıllı e-iş şebekeleriyle oluşturulacak bir işbirliği önerilmiştir. Bu araştırmalarla, işbirliğine dayalı zincirlerin hem güven hem de elektronik değişim aracılığı ile başarılabileceği de anlaşılmıştır.</a:t>
            </a:r>
          </a:p>
        </p:txBody>
      </p:sp>
    </p:spTree>
    <p:extLst>
      <p:ext uri="{BB962C8B-B14F-4D97-AF65-F5344CB8AC3E}">
        <p14:creationId xmlns:p14="http://schemas.microsoft.com/office/powerpoint/2010/main" val="799013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CAC73A-48D0-0EB7-9EAE-9A304C45AC6B}"/>
              </a:ext>
            </a:extLst>
          </p:cNvPr>
          <p:cNvSpPr>
            <a:spLocks noGrp="1"/>
          </p:cNvSpPr>
          <p:nvPr>
            <p:ph type="title"/>
          </p:nvPr>
        </p:nvSpPr>
        <p:spPr/>
        <p:txBody>
          <a:bodyPr/>
          <a:lstStyle/>
          <a:p>
            <a:pPr algn="ctr"/>
            <a:r>
              <a:rPr lang="tr-TR" b="1" dirty="0"/>
              <a:t>Çevresel Konular</a:t>
            </a:r>
          </a:p>
        </p:txBody>
      </p:sp>
      <p:sp>
        <p:nvSpPr>
          <p:cNvPr id="3" name="İçerik Yer Tutucusu 2">
            <a:extLst>
              <a:ext uri="{FF2B5EF4-FFF2-40B4-BE49-F238E27FC236}">
                <a16:creationId xmlns:a16="http://schemas.microsoft.com/office/drawing/2014/main" id="{EAF3546B-9942-C79F-CBFE-72CB9838AA96}"/>
              </a:ext>
            </a:extLst>
          </p:cNvPr>
          <p:cNvSpPr>
            <a:spLocks noGrp="1"/>
          </p:cNvSpPr>
          <p:nvPr>
            <p:ph idx="1"/>
          </p:nvPr>
        </p:nvSpPr>
        <p:spPr/>
        <p:txBody>
          <a:bodyPr>
            <a:normAutofit/>
          </a:bodyPr>
          <a:lstStyle/>
          <a:p>
            <a:pPr marL="0" indent="720725" algn="just">
              <a:buNone/>
            </a:pPr>
            <a:r>
              <a:rPr lang="tr-TR" sz="2900" dirty="0"/>
              <a:t>Çevresel konulara ilişkin olarak; tedarikçi ilişkileri, yalın üretim, çevresel yönetim uygulamaları ve işletmelerin birbirleriyle ilişkilerini araştıran bir kavramsal çerçeve ortaya konmuştur. Tedarikçilerin çevresel yönetim uygulamalarını geliştirme çabası, işlem maliyetleri ve alıcı için fayda yaklaşımı gibi kritik konuların gündeme getirilmesini sağlamıştır. Çevresel eğilimler, çevreci bilinçle üst düzey karar almaya imkan tanıyan karar alma süreçlerinin ortaya çıkmasına imkan tanımıştır.</a:t>
            </a:r>
          </a:p>
        </p:txBody>
      </p:sp>
    </p:spTree>
    <p:extLst>
      <p:ext uri="{BB962C8B-B14F-4D97-AF65-F5344CB8AC3E}">
        <p14:creationId xmlns:p14="http://schemas.microsoft.com/office/powerpoint/2010/main" val="2457092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CAC73A-48D0-0EB7-9EAE-9A304C45AC6B}"/>
              </a:ext>
            </a:extLst>
          </p:cNvPr>
          <p:cNvSpPr>
            <a:spLocks noGrp="1"/>
          </p:cNvSpPr>
          <p:nvPr>
            <p:ph type="title"/>
          </p:nvPr>
        </p:nvSpPr>
        <p:spPr/>
        <p:txBody>
          <a:bodyPr/>
          <a:lstStyle/>
          <a:p>
            <a:pPr algn="ctr"/>
            <a:r>
              <a:rPr lang="tr-TR" b="1" dirty="0"/>
              <a:t>Güven ve Bağlılık</a:t>
            </a:r>
          </a:p>
        </p:txBody>
      </p:sp>
      <p:sp>
        <p:nvSpPr>
          <p:cNvPr id="3" name="İçerik Yer Tutucusu 2">
            <a:extLst>
              <a:ext uri="{FF2B5EF4-FFF2-40B4-BE49-F238E27FC236}">
                <a16:creationId xmlns:a16="http://schemas.microsoft.com/office/drawing/2014/main" id="{EAF3546B-9942-C79F-CBFE-72CB9838AA96}"/>
              </a:ext>
            </a:extLst>
          </p:cNvPr>
          <p:cNvSpPr>
            <a:spLocks noGrp="1"/>
          </p:cNvSpPr>
          <p:nvPr>
            <p:ph idx="1"/>
          </p:nvPr>
        </p:nvSpPr>
        <p:spPr/>
        <p:txBody>
          <a:bodyPr>
            <a:normAutofit fontScale="92500" lnSpcReduction="10000"/>
          </a:bodyPr>
          <a:lstStyle/>
          <a:p>
            <a:pPr marL="0" indent="720725" algn="just">
              <a:buNone/>
            </a:pPr>
            <a:r>
              <a:rPr lang="tr-TR" sz="2900" dirty="0"/>
              <a:t>İşletmeler arasındaki ilişkileri geliştirmenin iki temel bileşeni güven ve bağlılıktır. İşbirlikleri hem güven hem bağlılık temeline dayalıdır. Güvenin “doğruluk-dürüstlük” ve “yardımseverlik” kavramlarını kapsayan iki boyutu bulunmaktadır. Tercih edilen ticari tarafa güven, daima verilen sözlerin tutulması, her zaman dürüst olma, iyi tanınma, güvenilir bir ticari taraf olarak tercih edilme, ortağın her zaman göz önünde bulundurulması, sağlanan bilgilere inanma, yakın dostluk gibi tedarik zinciri başarısını yaratacak güvenin göstergeleri olarak sıralanabilir. Güven, zincirdeki işletmeler içinde pozitif çıktılar getirecek biçimde rol oynayan taraflara inanmaktır. Bir inanç olarak güven, alıcının tedarikçide etkili ve inandırıcı faaliyette bulunacak yeterli uzmanlığa sahip olduğu inancını yaratabilme ölçüsüdür.</a:t>
            </a:r>
          </a:p>
        </p:txBody>
      </p:sp>
    </p:spTree>
    <p:extLst>
      <p:ext uri="{BB962C8B-B14F-4D97-AF65-F5344CB8AC3E}">
        <p14:creationId xmlns:p14="http://schemas.microsoft.com/office/powerpoint/2010/main" val="1467352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CAC73A-48D0-0EB7-9EAE-9A304C45AC6B}"/>
              </a:ext>
            </a:extLst>
          </p:cNvPr>
          <p:cNvSpPr>
            <a:spLocks noGrp="1"/>
          </p:cNvSpPr>
          <p:nvPr>
            <p:ph type="title"/>
          </p:nvPr>
        </p:nvSpPr>
        <p:spPr/>
        <p:txBody>
          <a:bodyPr/>
          <a:lstStyle/>
          <a:p>
            <a:pPr algn="ctr"/>
            <a:r>
              <a:rPr lang="tr-TR" b="1" dirty="0"/>
              <a:t>TEDARİK ZİNCİRİ YÖNETİM SÜRECİNİN AŞAMALARI</a:t>
            </a:r>
          </a:p>
        </p:txBody>
      </p:sp>
      <p:sp>
        <p:nvSpPr>
          <p:cNvPr id="3" name="İçerik Yer Tutucusu 2">
            <a:extLst>
              <a:ext uri="{FF2B5EF4-FFF2-40B4-BE49-F238E27FC236}">
                <a16:creationId xmlns:a16="http://schemas.microsoft.com/office/drawing/2014/main" id="{EAF3546B-9942-C79F-CBFE-72CB9838AA96}"/>
              </a:ext>
            </a:extLst>
          </p:cNvPr>
          <p:cNvSpPr>
            <a:spLocks noGrp="1"/>
          </p:cNvSpPr>
          <p:nvPr>
            <p:ph idx="1"/>
          </p:nvPr>
        </p:nvSpPr>
        <p:spPr>
          <a:xfrm>
            <a:off x="3877408" y="1825625"/>
            <a:ext cx="7476392" cy="4351338"/>
          </a:xfrm>
        </p:spPr>
        <p:txBody>
          <a:bodyPr>
            <a:normAutofit/>
          </a:bodyPr>
          <a:lstStyle/>
          <a:p>
            <a:pPr algn="l"/>
            <a:r>
              <a:rPr lang="tr-TR" sz="1800" b="0" i="0" u="none" strike="noStrike" baseline="0" dirty="0">
                <a:latin typeface="MinionPro-Regular"/>
              </a:rPr>
              <a:t>Planlama</a:t>
            </a:r>
          </a:p>
          <a:p>
            <a:pPr algn="l"/>
            <a:r>
              <a:rPr lang="tr-TR" sz="1800" b="0" i="0" u="none" strike="noStrike" baseline="0" dirty="0">
                <a:latin typeface="MinionPro-Regular"/>
              </a:rPr>
              <a:t>Uygulama</a:t>
            </a:r>
          </a:p>
          <a:p>
            <a:pPr algn="l"/>
            <a:r>
              <a:rPr lang="tr-TR" sz="1800" b="0" i="0" u="none" strike="noStrike" baseline="0" dirty="0">
                <a:latin typeface="MinionPro-Regular"/>
              </a:rPr>
              <a:t>Bilgi Teknolojisi</a:t>
            </a:r>
          </a:p>
          <a:p>
            <a:pPr algn="l"/>
            <a:r>
              <a:rPr lang="tr-TR" sz="1800" b="0" i="0" u="none" strike="noStrike" baseline="0" dirty="0">
                <a:latin typeface="MinionPro-Regular"/>
              </a:rPr>
              <a:t>Örgütler arası yapı</a:t>
            </a:r>
          </a:p>
          <a:p>
            <a:pPr algn="l"/>
            <a:r>
              <a:rPr lang="tr-TR" sz="1800" b="0" i="0" u="none" strike="noStrike" baseline="0" dirty="0">
                <a:latin typeface="MinionPro-Regular"/>
              </a:rPr>
              <a:t>Ölçüm</a:t>
            </a:r>
            <a:endParaRPr lang="tr-TR" sz="2900" dirty="0"/>
          </a:p>
        </p:txBody>
      </p:sp>
    </p:spTree>
    <p:extLst>
      <p:ext uri="{BB962C8B-B14F-4D97-AF65-F5344CB8AC3E}">
        <p14:creationId xmlns:p14="http://schemas.microsoft.com/office/powerpoint/2010/main" val="38011493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CAC73A-48D0-0EB7-9EAE-9A304C45AC6B}"/>
              </a:ext>
            </a:extLst>
          </p:cNvPr>
          <p:cNvSpPr>
            <a:spLocks noGrp="1"/>
          </p:cNvSpPr>
          <p:nvPr>
            <p:ph type="title"/>
          </p:nvPr>
        </p:nvSpPr>
        <p:spPr/>
        <p:txBody>
          <a:bodyPr/>
          <a:lstStyle/>
          <a:p>
            <a:pPr algn="ctr"/>
            <a:r>
              <a:rPr lang="tr-TR" b="1" dirty="0"/>
              <a:t>Tedarik Zinciri Karması</a:t>
            </a:r>
          </a:p>
        </p:txBody>
      </p:sp>
      <p:sp>
        <p:nvSpPr>
          <p:cNvPr id="3" name="İçerik Yer Tutucusu 2">
            <a:extLst>
              <a:ext uri="{FF2B5EF4-FFF2-40B4-BE49-F238E27FC236}">
                <a16:creationId xmlns:a16="http://schemas.microsoft.com/office/drawing/2014/main" id="{EAF3546B-9942-C79F-CBFE-72CB9838AA96}"/>
              </a:ext>
            </a:extLst>
          </p:cNvPr>
          <p:cNvSpPr>
            <a:spLocks noGrp="1"/>
          </p:cNvSpPr>
          <p:nvPr>
            <p:ph idx="1"/>
          </p:nvPr>
        </p:nvSpPr>
        <p:spPr>
          <a:xfrm>
            <a:off x="3877408" y="1825625"/>
            <a:ext cx="7476392" cy="4351338"/>
          </a:xfrm>
        </p:spPr>
        <p:txBody>
          <a:bodyPr>
            <a:normAutofit/>
          </a:bodyPr>
          <a:lstStyle/>
          <a:p>
            <a:pPr algn="l"/>
            <a:r>
              <a:rPr lang="tr-TR" sz="1800" b="0" i="0" u="none" strike="noStrike" baseline="0" dirty="0">
                <a:latin typeface="MinionPro-Regular"/>
              </a:rPr>
              <a:t>Planlama ve pazarlama stratejisi</a:t>
            </a:r>
          </a:p>
          <a:p>
            <a:pPr algn="l"/>
            <a:r>
              <a:rPr lang="tr-TR" sz="1800" b="0" i="0" u="none" strike="noStrike" baseline="0" dirty="0">
                <a:latin typeface="MinionPro-Regular"/>
              </a:rPr>
              <a:t>Satın alma</a:t>
            </a:r>
          </a:p>
          <a:p>
            <a:pPr algn="l"/>
            <a:r>
              <a:rPr lang="tr-TR" sz="1800" b="0" i="0" u="none" strike="noStrike" baseline="0" dirty="0">
                <a:latin typeface="MinionPro-Regular"/>
              </a:rPr>
              <a:t>Üretim planlama</a:t>
            </a:r>
          </a:p>
          <a:p>
            <a:pPr algn="l"/>
            <a:r>
              <a:rPr lang="tr-TR" sz="1800" b="0" i="0" u="none" strike="noStrike" baseline="0" dirty="0">
                <a:latin typeface="MinionPro-Regular"/>
              </a:rPr>
              <a:t>Depolama ve malzeme tutma</a:t>
            </a:r>
          </a:p>
          <a:p>
            <a:pPr algn="l"/>
            <a:r>
              <a:rPr lang="tr-TR" sz="1800" b="0" i="0" u="none" strike="noStrike" baseline="0" dirty="0">
                <a:latin typeface="MinionPro-Regular"/>
              </a:rPr>
              <a:t>Stok yönetimi</a:t>
            </a:r>
          </a:p>
          <a:p>
            <a:pPr algn="l"/>
            <a:r>
              <a:rPr lang="tr-TR" sz="1800" b="0" i="0" u="none" strike="noStrike" baseline="0" dirty="0">
                <a:latin typeface="MinionPro-Regular"/>
              </a:rPr>
              <a:t>Depo ve mağazalar</a:t>
            </a:r>
            <a:endParaRPr lang="tr-TR" sz="2900" b="0" i="0" u="none" strike="noStrike" baseline="0" dirty="0">
              <a:latin typeface="MinionPro-Regular"/>
            </a:endParaRPr>
          </a:p>
          <a:p>
            <a:pPr algn="l"/>
            <a:r>
              <a:rPr lang="tr-TR" sz="1800" dirty="0">
                <a:latin typeface="MinionPro-Regular"/>
              </a:rPr>
              <a:t>Nakliye</a:t>
            </a:r>
          </a:p>
          <a:p>
            <a:pPr algn="l"/>
            <a:r>
              <a:rPr lang="tr-TR" sz="1800" dirty="0">
                <a:latin typeface="MinionPro-Regular"/>
              </a:rPr>
              <a:t>Müşteri hizmetleri</a:t>
            </a:r>
          </a:p>
          <a:p>
            <a:pPr algn="l"/>
            <a:r>
              <a:rPr lang="tr-TR" sz="1800" b="0" i="0" u="none" strike="noStrike" baseline="0" dirty="0">
                <a:latin typeface="MinionPro-Regular"/>
              </a:rPr>
              <a:t>Teknik destek</a:t>
            </a:r>
          </a:p>
        </p:txBody>
      </p:sp>
    </p:spTree>
    <p:extLst>
      <p:ext uri="{BB962C8B-B14F-4D97-AF65-F5344CB8AC3E}">
        <p14:creationId xmlns:p14="http://schemas.microsoft.com/office/powerpoint/2010/main" val="2828355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2C8A68-A6C5-8E0B-38E7-25179D129DDC}"/>
              </a:ext>
            </a:extLst>
          </p:cNvPr>
          <p:cNvSpPr>
            <a:spLocks noGrp="1"/>
          </p:cNvSpPr>
          <p:nvPr>
            <p:ph type="title"/>
          </p:nvPr>
        </p:nvSpPr>
        <p:spPr>
          <a:xfrm>
            <a:off x="838200" y="365125"/>
            <a:ext cx="10515600" cy="663575"/>
          </a:xfrm>
        </p:spPr>
        <p:txBody>
          <a:bodyPr>
            <a:normAutofit fontScale="90000"/>
          </a:bodyPr>
          <a:lstStyle/>
          <a:p>
            <a:pPr algn="ctr"/>
            <a:r>
              <a:rPr lang="tr-TR" b="1" dirty="0"/>
              <a:t>Tedarik Zinciri Yönetimine İlişkin Tanımlamalar</a:t>
            </a:r>
          </a:p>
        </p:txBody>
      </p:sp>
      <p:pic>
        <p:nvPicPr>
          <p:cNvPr id="7" name="Resim 6">
            <a:extLst>
              <a:ext uri="{FF2B5EF4-FFF2-40B4-BE49-F238E27FC236}">
                <a16:creationId xmlns:a16="http://schemas.microsoft.com/office/drawing/2014/main" id="{46E7B617-46CA-B9B1-8501-F3C6C6CB8AB9}"/>
              </a:ext>
            </a:extLst>
          </p:cNvPr>
          <p:cNvPicPr>
            <a:picLocks noChangeAspect="1"/>
          </p:cNvPicPr>
          <p:nvPr/>
        </p:nvPicPr>
        <p:blipFill>
          <a:blip r:embed="rId2"/>
          <a:stretch>
            <a:fillRect/>
          </a:stretch>
        </p:blipFill>
        <p:spPr>
          <a:xfrm>
            <a:off x="293878" y="949570"/>
            <a:ext cx="11604243" cy="5747896"/>
          </a:xfrm>
          <a:prstGeom prst="rect">
            <a:avLst/>
          </a:prstGeom>
        </p:spPr>
      </p:pic>
    </p:spTree>
    <p:extLst>
      <p:ext uri="{BB962C8B-B14F-4D97-AF65-F5344CB8AC3E}">
        <p14:creationId xmlns:p14="http://schemas.microsoft.com/office/powerpoint/2010/main" val="19832863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CAC73A-48D0-0EB7-9EAE-9A304C45AC6B}"/>
              </a:ext>
            </a:extLst>
          </p:cNvPr>
          <p:cNvSpPr>
            <a:spLocks noGrp="1"/>
          </p:cNvSpPr>
          <p:nvPr>
            <p:ph type="title"/>
          </p:nvPr>
        </p:nvSpPr>
        <p:spPr/>
        <p:txBody>
          <a:bodyPr/>
          <a:lstStyle/>
          <a:p>
            <a:pPr algn="ctr"/>
            <a:r>
              <a:rPr lang="tr-TR" b="1" dirty="0"/>
              <a:t>TEDARİK ZİNCİRİ YÖNETİM YAKLAŞIMLARI</a:t>
            </a:r>
          </a:p>
        </p:txBody>
      </p:sp>
      <p:sp>
        <p:nvSpPr>
          <p:cNvPr id="3" name="İçerik Yer Tutucusu 2">
            <a:extLst>
              <a:ext uri="{FF2B5EF4-FFF2-40B4-BE49-F238E27FC236}">
                <a16:creationId xmlns:a16="http://schemas.microsoft.com/office/drawing/2014/main" id="{EAF3546B-9942-C79F-CBFE-72CB9838AA96}"/>
              </a:ext>
            </a:extLst>
          </p:cNvPr>
          <p:cNvSpPr>
            <a:spLocks noGrp="1"/>
          </p:cNvSpPr>
          <p:nvPr>
            <p:ph idx="1"/>
          </p:nvPr>
        </p:nvSpPr>
        <p:spPr>
          <a:xfrm>
            <a:off x="3877408" y="1825625"/>
            <a:ext cx="7476392" cy="4351338"/>
          </a:xfrm>
        </p:spPr>
        <p:txBody>
          <a:bodyPr>
            <a:normAutofit/>
          </a:bodyPr>
          <a:lstStyle/>
          <a:p>
            <a:pPr algn="l"/>
            <a:r>
              <a:rPr lang="tr-TR" sz="1800" b="0" i="0" u="none" strike="noStrike" baseline="0" dirty="0">
                <a:latin typeface="MinionPro-Regular"/>
              </a:rPr>
              <a:t>Fonksiyonel Yaklaşım</a:t>
            </a:r>
          </a:p>
          <a:p>
            <a:pPr algn="l"/>
            <a:r>
              <a:rPr lang="tr-TR" sz="1800" b="0" i="0" u="none" strike="noStrike" baseline="0" dirty="0">
                <a:latin typeface="MinionPro-Regular"/>
              </a:rPr>
              <a:t>Tedarik Yaklaşımı</a:t>
            </a:r>
          </a:p>
          <a:p>
            <a:pPr algn="l"/>
            <a:r>
              <a:rPr lang="tr-TR" sz="1800" b="0" i="0" u="none" strike="noStrike" baseline="0" dirty="0">
                <a:latin typeface="MinionPro-Regular"/>
              </a:rPr>
              <a:t>Lojistik ve Nakliye Yaklaşımı</a:t>
            </a:r>
          </a:p>
          <a:p>
            <a:pPr algn="l"/>
            <a:r>
              <a:rPr lang="tr-TR" sz="1800" b="0" i="0" u="none" strike="noStrike" baseline="0" dirty="0">
                <a:latin typeface="MinionPro-Regular"/>
              </a:rPr>
              <a:t>Bilgi Yaklaşımı</a:t>
            </a:r>
          </a:p>
          <a:p>
            <a:pPr algn="l"/>
            <a:r>
              <a:rPr lang="tr-TR" sz="1800" b="0" i="0" u="none" strike="noStrike" baseline="0" dirty="0">
                <a:latin typeface="MinionPro-Regular"/>
              </a:rPr>
              <a:t>İş Süreçlerini Yeniden Yapılandırma Yaklaşımı</a:t>
            </a:r>
          </a:p>
          <a:p>
            <a:pPr algn="l"/>
            <a:r>
              <a:rPr lang="tr-TR" sz="1800" b="0" i="0" u="none" strike="noStrike" baseline="0" dirty="0">
                <a:latin typeface="MinionPro-Regular"/>
              </a:rPr>
              <a:t>Stratejik Yaklaşım</a:t>
            </a:r>
          </a:p>
          <a:p>
            <a:pPr algn="l"/>
            <a:r>
              <a:rPr lang="tr-TR" sz="1800" b="0" i="0" u="none" strike="noStrike" baseline="0" dirty="0">
                <a:latin typeface="MinionPro-Regular"/>
              </a:rPr>
              <a:t>Süreç Modeli Yaklaşımı</a:t>
            </a:r>
          </a:p>
        </p:txBody>
      </p:sp>
    </p:spTree>
    <p:extLst>
      <p:ext uri="{BB962C8B-B14F-4D97-AF65-F5344CB8AC3E}">
        <p14:creationId xmlns:p14="http://schemas.microsoft.com/office/powerpoint/2010/main" val="25385626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77C530-998C-BA4D-23F6-6771E8A40EB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7565DF5-DC3C-EDA6-8A0C-05C7F05159B3}"/>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1723841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DA6EC3-FE1D-E057-D95D-0341ED90D0A3}"/>
              </a:ext>
            </a:extLst>
          </p:cNvPr>
          <p:cNvSpPr>
            <a:spLocks noGrp="1"/>
          </p:cNvSpPr>
          <p:nvPr>
            <p:ph type="title"/>
          </p:nvPr>
        </p:nvSpPr>
        <p:spPr/>
        <p:txBody>
          <a:bodyPr/>
          <a:lstStyle/>
          <a:p>
            <a:pPr algn="ctr"/>
            <a:r>
              <a:rPr lang="tr-TR" b="1" dirty="0"/>
              <a:t>Tedarik Zinciri Yönetiminin Amaçları</a:t>
            </a:r>
          </a:p>
        </p:txBody>
      </p:sp>
      <p:sp>
        <p:nvSpPr>
          <p:cNvPr id="3" name="İçerik Yer Tutucusu 2">
            <a:extLst>
              <a:ext uri="{FF2B5EF4-FFF2-40B4-BE49-F238E27FC236}">
                <a16:creationId xmlns:a16="http://schemas.microsoft.com/office/drawing/2014/main" id="{DD4BA2A7-6CD1-A662-2C37-6520296B404F}"/>
              </a:ext>
            </a:extLst>
          </p:cNvPr>
          <p:cNvSpPr>
            <a:spLocks noGrp="1"/>
          </p:cNvSpPr>
          <p:nvPr>
            <p:ph idx="1"/>
          </p:nvPr>
        </p:nvSpPr>
        <p:spPr/>
        <p:txBody>
          <a:bodyPr>
            <a:normAutofit/>
          </a:bodyPr>
          <a:lstStyle/>
          <a:p>
            <a:pPr marL="0" indent="720725" algn="just">
              <a:buNone/>
            </a:pPr>
            <a:r>
              <a:rPr lang="tr-TR" dirty="0"/>
              <a:t>Tedarik zinciri yönetiminin temel amacı, müşterilerin tatmin düzeylerini düşürmeksizin maliyetleri azaltarak sürdürülebilir rekabet avantajı yaratmak ve geliştirmek üzere stratejik bir güç oluşturmaktır. Dahası, tedarik zinciri yönetimine yönelik engellerin açıklıkla görülmesi, çözüm yolları ve köprülerin oluşturulması ile ilgili çevresel baskıların anlaşılma becerisi rekabetçi avantajın sağlanmasında Tedarik zincirinin başarım düzeyini arttırır. </a:t>
            </a:r>
          </a:p>
          <a:p>
            <a:pPr marL="0" indent="720725" algn="just">
              <a:buNone/>
            </a:pPr>
            <a:r>
              <a:rPr lang="tr-TR" dirty="0"/>
              <a:t>Tedarik zincirinin temel amacı ve en önemli yönü, oluşturulan rekabetçi şebekeyi kapsayan tedarik zinciri planlama çalışmalarının uzmanlık, deneyim, beceriler kapasitesiyle yaratılan kaldıraç kuvvetidir.</a:t>
            </a:r>
          </a:p>
        </p:txBody>
      </p:sp>
    </p:spTree>
    <p:extLst>
      <p:ext uri="{BB962C8B-B14F-4D97-AF65-F5344CB8AC3E}">
        <p14:creationId xmlns:p14="http://schemas.microsoft.com/office/powerpoint/2010/main" val="3681714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525D93-624A-B5F6-F82E-3F86DD7E3CA5}"/>
              </a:ext>
            </a:extLst>
          </p:cNvPr>
          <p:cNvSpPr>
            <a:spLocks noGrp="1"/>
          </p:cNvSpPr>
          <p:nvPr>
            <p:ph type="title"/>
          </p:nvPr>
        </p:nvSpPr>
        <p:spPr/>
        <p:txBody>
          <a:bodyPr/>
          <a:lstStyle/>
          <a:p>
            <a:pPr algn="ctr"/>
            <a:r>
              <a:rPr lang="tr-TR" b="1" dirty="0"/>
              <a:t>Tedarik Zinciri Yönetimine Yönelik Engeller, Köprüler ve Avantajlar</a:t>
            </a:r>
          </a:p>
        </p:txBody>
      </p:sp>
      <p:sp>
        <p:nvSpPr>
          <p:cNvPr id="3" name="İçerik Yer Tutucusu 2">
            <a:extLst>
              <a:ext uri="{FF2B5EF4-FFF2-40B4-BE49-F238E27FC236}">
                <a16:creationId xmlns:a16="http://schemas.microsoft.com/office/drawing/2014/main" id="{C9B64F21-C18A-54AF-5C6B-8E7F7B7E6C85}"/>
              </a:ext>
            </a:extLst>
          </p:cNvPr>
          <p:cNvSpPr>
            <a:spLocks noGrp="1"/>
          </p:cNvSpPr>
          <p:nvPr>
            <p:ph idx="1"/>
          </p:nvPr>
        </p:nvSpPr>
        <p:spPr>
          <a:xfrm>
            <a:off x="2400300" y="1825625"/>
            <a:ext cx="8953500" cy="4351338"/>
          </a:xfrm>
        </p:spPr>
        <p:txBody>
          <a:bodyPr/>
          <a:lstStyle/>
          <a:p>
            <a:pPr algn="l"/>
            <a:r>
              <a:rPr lang="tr-TR" sz="1800" b="0" i="0" u="none" strike="noStrike" baseline="0" dirty="0">
                <a:latin typeface="MinionPro-Regular"/>
              </a:rPr>
              <a:t>İşletmelerin birbirleriyle yaşadıkları rekabete yönelik engelleri</a:t>
            </a:r>
          </a:p>
          <a:p>
            <a:pPr lvl="1"/>
            <a:r>
              <a:rPr lang="tr-TR" sz="1400" b="0" i="0" u="none" strike="noStrike" baseline="0" dirty="0">
                <a:latin typeface="MinionPro-Regular"/>
              </a:rPr>
              <a:t>İşletme içi ve işletme dışında üstünlük sağlama/güç kazanma mücadeleleri,</a:t>
            </a:r>
          </a:p>
          <a:p>
            <a:pPr lvl="1"/>
            <a:r>
              <a:rPr lang="tr-TR" sz="1400" b="0" i="0" u="none" strike="noStrike" baseline="0" dirty="0">
                <a:latin typeface="MinionPro-Regular"/>
              </a:rPr>
              <a:t>Bölge ya da yöre hâkimiyeti gibi bir konuda üstünlük sağlamak için verilen mücadele,</a:t>
            </a:r>
          </a:p>
          <a:p>
            <a:pPr lvl="1"/>
            <a:r>
              <a:rPr lang="tr-TR" sz="1400" b="0" i="0" u="none" strike="noStrike" baseline="0" dirty="0">
                <a:latin typeface="MinionPro-Regular"/>
              </a:rPr>
              <a:t>Yetersiz tedarik zinciri yönetimi planlamalarına sahip olma,</a:t>
            </a:r>
          </a:p>
          <a:p>
            <a:pPr lvl="1"/>
            <a:r>
              <a:rPr lang="tr-TR" sz="1400" b="0" i="0" u="none" strike="noStrike" baseline="0" dirty="0">
                <a:latin typeface="MinionPro-Regular"/>
              </a:rPr>
              <a:t>Tedarik zinciri yönetimi konusunda uzak görüşlülük eksikliği,</a:t>
            </a:r>
          </a:p>
          <a:p>
            <a:pPr lvl="1"/>
            <a:r>
              <a:rPr lang="tr-TR" sz="1400" b="0" i="0" u="none" strike="noStrike" baseline="0" dirty="0">
                <a:latin typeface="MinionPro-Regular"/>
              </a:rPr>
              <a:t>Güven eksikliği,</a:t>
            </a:r>
          </a:p>
          <a:p>
            <a:pPr lvl="1"/>
            <a:r>
              <a:rPr lang="tr-TR" sz="1400" b="0" i="0" u="none" strike="noStrike" baseline="0" dirty="0">
                <a:latin typeface="MinionPro-Regular"/>
              </a:rPr>
              <a:t>Tepe yönetimine aşırı bağımlılık ve yetersiz tedarik zinciri yönetimi anlayışı.</a:t>
            </a:r>
          </a:p>
          <a:p>
            <a:pPr algn="l"/>
            <a:r>
              <a:rPr lang="tr-TR" sz="1800" dirty="0">
                <a:latin typeface="MinionPro-Regular"/>
              </a:rPr>
              <a:t>Yönetsel güçlükler</a:t>
            </a:r>
          </a:p>
          <a:p>
            <a:pPr lvl="1"/>
            <a:r>
              <a:rPr lang="tr-TR" sz="1400" dirty="0">
                <a:latin typeface="MinionPro-Regular"/>
              </a:rPr>
              <a:t>Bilgi teknolojisi/Bilgi sistemi yetersizliği,</a:t>
            </a:r>
          </a:p>
          <a:p>
            <a:pPr lvl="1"/>
            <a:r>
              <a:rPr lang="tr-TR" sz="1400" dirty="0">
                <a:latin typeface="MinionPro-Regular"/>
              </a:rPr>
              <a:t>Örgütsel yapı/kültür farklılıkları,</a:t>
            </a:r>
          </a:p>
          <a:p>
            <a:pPr lvl="1"/>
            <a:r>
              <a:rPr lang="tr-TR" sz="1400" dirty="0">
                <a:latin typeface="MinionPro-Regular"/>
              </a:rPr>
              <a:t>Tedarik zinciri performans ölçümü eksikliği ve işbirlikleri temel noktalarında eksiklikler.</a:t>
            </a:r>
          </a:p>
        </p:txBody>
      </p:sp>
    </p:spTree>
    <p:extLst>
      <p:ext uri="{BB962C8B-B14F-4D97-AF65-F5344CB8AC3E}">
        <p14:creationId xmlns:p14="http://schemas.microsoft.com/office/powerpoint/2010/main" val="353517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525D93-624A-B5F6-F82E-3F86DD7E3CA5}"/>
              </a:ext>
            </a:extLst>
          </p:cNvPr>
          <p:cNvSpPr>
            <a:spLocks noGrp="1"/>
          </p:cNvSpPr>
          <p:nvPr>
            <p:ph type="title"/>
          </p:nvPr>
        </p:nvSpPr>
        <p:spPr/>
        <p:txBody>
          <a:bodyPr/>
          <a:lstStyle/>
          <a:p>
            <a:pPr algn="ctr"/>
            <a:r>
              <a:rPr lang="tr-TR" b="1" dirty="0"/>
              <a:t>Tedarik Zinciri Yönetimine Yönelik Engeller, Köprüler ve Avantajlar</a:t>
            </a:r>
          </a:p>
        </p:txBody>
      </p:sp>
      <p:sp>
        <p:nvSpPr>
          <p:cNvPr id="3" name="İçerik Yer Tutucusu 2">
            <a:extLst>
              <a:ext uri="{FF2B5EF4-FFF2-40B4-BE49-F238E27FC236}">
                <a16:creationId xmlns:a16="http://schemas.microsoft.com/office/drawing/2014/main" id="{C9B64F21-C18A-54AF-5C6B-8E7F7B7E6C85}"/>
              </a:ext>
            </a:extLst>
          </p:cNvPr>
          <p:cNvSpPr>
            <a:spLocks noGrp="1"/>
          </p:cNvSpPr>
          <p:nvPr>
            <p:ph idx="1"/>
          </p:nvPr>
        </p:nvSpPr>
        <p:spPr>
          <a:xfrm>
            <a:off x="2989384" y="1825625"/>
            <a:ext cx="8364415" cy="4351338"/>
          </a:xfrm>
        </p:spPr>
        <p:txBody>
          <a:bodyPr/>
          <a:lstStyle/>
          <a:p>
            <a:pPr marL="0" indent="720725" algn="l">
              <a:buNone/>
            </a:pPr>
            <a:r>
              <a:rPr lang="tr-TR" sz="1800" b="0" i="0" u="none" strike="noStrike" baseline="0" dirty="0">
                <a:latin typeface="MinionPro-Regular"/>
              </a:rPr>
              <a:t>Araştırmacıların çözüm önerileri: </a:t>
            </a:r>
          </a:p>
          <a:p>
            <a:pPr algn="l"/>
            <a:r>
              <a:rPr lang="tr-TR" sz="1400" dirty="0">
                <a:latin typeface="MinionPro-Regular"/>
              </a:rPr>
              <a:t>Bilgi saydamlığı</a:t>
            </a:r>
          </a:p>
          <a:p>
            <a:pPr algn="l"/>
            <a:r>
              <a:rPr lang="tr-TR" sz="1400" dirty="0">
                <a:latin typeface="MinionPro-Regular"/>
              </a:rPr>
              <a:t>Çapraz işlevsel işbirlikleri (karşılıklı işbirlikleri)</a:t>
            </a:r>
          </a:p>
          <a:p>
            <a:pPr algn="l"/>
            <a:r>
              <a:rPr lang="tr-TR" sz="1400" dirty="0">
                <a:latin typeface="MinionPro-Regular"/>
              </a:rPr>
              <a:t>İşbirliklerinin planlanması,</a:t>
            </a:r>
          </a:p>
          <a:p>
            <a:pPr algn="l"/>
            <a:r>
              <a:rPr lang="tr-TR" sz="1400" dirty="0">
                <a:latin typeface="MinionPro-Regular"/>
              </a:rPr>
              <a:t>Bilgi teknolojisi mimarisi/internet erişim olanakları</a:t>
            </a:r>
          </a:p>
          <a:p>
            <a:pPr algn="l"/>
            <a:r>
              <a:rPr lang="tr-TR" sz="1400" dirty="0">
                <a:latin typeface="MinionPro-Regular"/>
              </a:rPr>
              <a:t>Biçimsel performans izleme,</a:t>
            </a:r>
          </a:p>
          <a:p>
            <a:pPr algn="l"/>
            <a:r>
              <a:rPr lang="tr-TR" sz="1400" dirty="0">
                <a:latin typeface="MinionPro-Regular"/>
              </a:rPr>
              <a:t>Tedarik zinciri yönetimi vizyonu ile ilgili stratejilerinin uyumlaştırılması,</a:t>
            </a:r>
          </a:p>
          <a:p>
            <a:pPr algn="l"/>
            <a:r>
              <a:rPr lang="tr-TR" sz="1400" dirty="0">
                <a:latin typeface="MinionPro-Regular"/>
              </a:rPr>
              <a:t>İnsan gücü faktörüne özen gösterme,</a:t>
            </a:r>
          </a:p>
          <a:p>
            <a:pPr algn="l"/>
            <a:r>
              <a:rPr lang="tr-TR" sz="1400" dirty="0">
                <a:latin typeface="MinionPro-Regular"/>
              </a:rPr>
              <a:t>Tedarikçi sertifikasyonu/tedarikçi eleme,</a:t>
            </a:r>
          </a:p>
          <a:p>
            <a:pPr algn="l"/>
            <a:r>
              <a:rPr lang="tr-TR" sz="1400" dirty="0">
                <a:latin typeface="MinionPro-Regular"/>
              </a:rPr>
              <a:t>Hedef müşterileri bölümlere ayırma ve yatırım/yarar paylaşımı.</a:t>
            </a:r>
          </a:p>
        </p:txBody>
      </p:sp>
    </p:spTree>
    <p:extLst>
      <p:ext uri="{BB962C8B-B14F-4D97-AF65-F5344CB8AC3E}">
        <p14:creationId xmlns:p14="http://schemas.microsoft.com/office/powerpoint/2010/main" val="1661863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525D93-624A-B5F6-F82E-3F86DD7E3CA5}"/>
              </a:ext>
            </a:extLst>
          </p:cNvPr>
          <p:cNvSpPr>
            <a:spLocks noGrp="1"/>
          </p:cNvSpPr>
          <p:nvPr>
            <p:ph type="title"/>
          </p:nvPr>
        </p:nvSpPr>
        <p:spPr/>
        <p:txBody>
          <a:bodyPr/>
          <a:lstStyle/>
          <a:p>
            <a:pPr algn="ctr"/>
            <a:r>
              <a:rPr lang="tr-TR" b="1" dirty="0"/>
              <a:t>Tedarik Zinciri Yönetiminin </a:t>
            </a:r>
            <a:r>
              <a:rPr lang="tr-TR" b="1" dirty="0" err="1"/>
              <a:t>Anatar</a:t>
            </a:r>
            <a:r>
              <a:rPr lang="tr-TR" b="1" dirty="0"/>
              <a:t> Yararların</a:t>
            </a:r>
          </a:p>
        </p:txBody>
      </p:sp>
      <p:sp>
        <p:nvSpPr>
          <p:cNvPr id="3" name="İçerik Yer Tutucusu 2">
            <a:extLst>
              <a:ext uri="{FF2B5EF4-FFF2-40B4-BE49-F238E27FC236}">
                <a16:creationId xmlns:a16="http://schemas.microsoft.com/office/drawing/2014/main" id="{C9B64F21-C18A-54AF-5C6B-8E7F7B7E6C85}"/>
              </a:ext>
            </a:extLst>
          </p:cNvPr>
          <p:cNvSpPr>
            <a:spLocks noGrp="1"/>
          </p:cNvSpPr>
          <p:nvPr>
            <p:ph idx="1"/>
          </p:nvPr>
        </p:nvSpPr>
        <p:spPr>
          <a:xfrm>
            <a:off x="3569676" y="1825625"/>
            <a:ext cx="7784123" cy="4351338"/>
          </a:xfrm>
        </p:spPr>
        <p:txBody>
          <a:bodyPr/>
          <a:lstStyle/>
          <a:p>
            <a:r>
              <a:rPr lang="tr-TR" sz="1400" dirty="0">
                <a:latin typeface="MinionPro-Regular"/>
              </a:rPr>
              <a:t>Stok dönme hızında artış,</a:t>
            </a:r>
          </a:p>
          <a:p>
            <a:r>
              <a:rPr lang="tr-TR" sz="1400" dirty="0">
                <a:latin typeface="MinionPro-Regular"/>
              </a:rPr>
              <a:t>Gelirlerde artış,</a:t>
            </a:r>
          </a:p>
          <a:p>
            <a:r>
              <a:rPr lang="tr-TR" sz="1400" dirty="0">
                <a:latin typeface="MinionPro-Regular"/>
              </a:rPr>
              <a:t>Tedarik zinciri yönetimi maliyetlerinde azalma,</a:t>
            </a:r>
          </a:p>
          <a:p>
            <a:r>
              <a:rPr lang="tr-TR" sz="1400" dirty="0">
                <a:latin typeface="MinionPro-Regular"/>
              </a:rPr>
              <a:t>Ürün bulunabilirliği,</a:t>
            </a:r>
          </a:p>
          <a:p>
            <a:r>
              <a:rPr lang="tr-TR" sz="1400" dirty="0">
                <a:latin typeface="MinionPro-Regular"/>
              </a:rPr>
              <a:t>Sipariş karşılama süresinin azalması,</a:t>
            </a:r>
          </a:p>
          <a:p>
            <a:r>
              <a:rPr lang="tr-TR" sz="1400" dirty="0">
                <a:latin typeface="MinionPro-Regular"/>
              </a:rPr>
              <a:t>Talebe cevap verme ve karşılama yeteneğinde gelişme,</a:t>
            </a:r>
          </a:p>
          <a:p>
            <a:r>
              <a:rPr lang="tr-TR" sz="1400" dirty="0">
                <a:latin typeface="MinionPro-Regular"/>
              </a:rPr>
              <a:t>Ekonomik katma değer yaratılması,</a:t>
            </a:r>
          </a:p>
          <a:p>
            <a:r>
              <a:rPr lang="tr-TR" sz="1400" dirty="0">
                <a:latin typeface="MinionPro-Regular"/>
              </a:rPr>
              <a:t>Sermayeden yararlanma,</a:t>
            </a:r>
          </a:p>
          <a:p>
            <a:r>
              <a:rPr lang="tr-TR" sz="1400" dirty="0">
                <a:latin typeface="MinionPro-Regular"/>
              </a:rPr>
              <a:t>Pazara ulaşım süresinde azalma ve lojistik maliyetlerden tasarruf.</a:t>
            </a:r>
          </a:p>
        </p:txBody>
      </p:sp>
    </p:spTree>
    <p:extLst>
      <p:ext uri="{BB962C8B-B14F-4D97-AF65-F5344CB8AC3E}">
        <p14:creationId xmlns:p14="http://schemas.microsoft.com/office/powerpoint/2010/main" val="250512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D20378-21B9-F9AC-0C1B-C11E2E471FBF}"/>
              </a:ext>
            </a:extLst>
          </p:cNvPr>
          <p:cNvSpPr>
            <a:spLocks noGrp="1"/>
          </p:cNvSpPr>
          <p:nvPr>
            <p:ph type="title"/>
          </p:nvPr>
        </p:nvSpPr>
        <p:spPr/>
        <p:txBody>
          <a:bodyPr/>
          <a:lstStyle/>
          <a:p>
            <a:pPr algn="ctr"/>
            <a:r>
              <a:rPr lang="tr-TR" b="1" dirty="0"/>
              <a:t>Tedarik Zincirini Yönetme Gerekliliği</a:t>
            </a:r>
          </a:p>
        </p:txBody>
      </p:sp>
      <p:sp>
        <p:nvSpPr>
          <p:cNvPr id="3" name="İçerik Yer Tutucusu 2">
            <a:extLst>
              <a:ext uri="{FF2B5EF4-FFF2-40B4-BE49-F238E27FC236}">
                <a16:creationId xmlns:a16="http://schemas.microsoft.com/office/drawing/2014/main" id="{2E55434F-37BD-7F03-2BD1-78B0F7EA7291}"/>
              </a:ext>
            </a:extLst>
          </p:cNvPr>
          <p:cNvSpPr>
            <a:spLocks noGrp="1"/>
          </p:cNvSpPr>
          <p:nvPr>
            <p:ph idx="1"/>
          </p:nvPr>
        </p:nvSpPr>
        <p:spPr/>
        <p:txBody>
          <a:bodyPr>
            <a:normAutofit fontScale="92500" lnSpcReduction="20000"/>
          </a:bodyPr>
          <a:lstStyle/>
          <a:p>
            <a:pPr marL="0" indent="809625" algn="just">
              <a:buNone/>
            </a:pPr>
            <a:r>
              <a:rPr lang="tr-TR" dirty="0"/>
              <a:t>Bir diğer önemli konu, işletmelerin tedarik zincirlerini yönetme gereksiniminin nedenleri ile ilgilidir. Tedarik zinciri yönetimi kapsamında, bilgi aktarma, parça/akşamların üretimi, depolanması, taşınması ve fonların transferi vb. konular yer almaktadır. </a:t>
            </a:r>
          </a:p>
          <a:p>
            <a:pPr marL="0" indent="809625" algn="just">
              <a:buNone/>
            </a:pPr>
            <a:r>
              <a:rPr lang="tr-TR" dirty="0"/>
              <a:t>Toplam tedarik zinciri maliyetleri, taşınmaz malların maliyetlerindeki artış ve nakliye ücretlerindeki belirsizlikler gibi dinamik küresel işletmeler için önemli sermaye maliyetini içeren çok sayıdaki parametreye bağlı olarak artmaktadır. Ancak, tedarik zinciri yönetimindeki mükemmel planlama ile malzeme ulaşımı, üretim programlama ve dağıtım yalnızca stok ve stok maliyetlerini azaltmakla kalmaz aynı zamanda harcanan zaman ve enerji kayıplarını da azaltır. </a:t>
            </a:r>
          </a:p>
          <a:p>
            <a:pPr marL="0" indent="809625" algn="just">
              <a:buNone/>
            </a:pPr>
            <a:r>
              <a:rPr lang="tr-TR" dirty="0"/>
              <a:t>Tedarik zinciri yönetimi, endüstri sıralamasına göre stok yatırımlarının değiştirilmesinde etkilidir ve ekonomik dalgalanmaları önlemeye de yardımcı olur.</a:t>
            </a:r>
          </a:p>
        </p:txBody>
      </p:sp>
    </p:spTree>
    <p:extLst>
      <p:ext uri="{BB962C8B-B14F-4D97-AF65-F5344CB8AC3E}">
        <p14:creationId xmlns:p14="http://schemas.microsoft.com/office/powerpoint/2010/main" val="1285288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CAC73A-48D0-0EB7-9EAE-9A304C45AC6B}"/>
              </a:ext>
            </a:extLst>
          </p:cNvPr>
          <p:cNvSpPr>
            <a:spLocks noGrp="1"/>
          </p:cNvSpPr>
          <p:nvPr>
            <p:ph type="title"/>
          </p:nvPr>
        </p:nvSpPr>
        <p:spPr/>
        <p:txBody>
          <a:bodyPr/>
          <a:lstStyle/>
          <a:p>
            <a:pPr algn="ctr"/>
            <a:r>
              <a:rPr lang="tr-TR" b="1" dirty="0"/>
              <a:t>Bilgi teknolojisi ve enformasyon yönetimi</a:t>
            </a:r>
          </a:p>
        </p:txBody>
      </p:sp>
      <p:sp>
        <p:nvSpPr>
          <p:cNvPr id="3" name="İçerik Yer Tutucusu 2">
            <a:extLst>
              <a:ext uri="{FF2B5EF4-FFF2-40B4-BE49-F238E27FC236}">
                <a16:creationId xmlns:a16="http://schemas.microsoft.com/office/drawing/2014/main" id="{EAF3546B-9942-C79F-CBFE-72CB9838AA96}"/>
              </a:ext>
            </a:extLst>
          </p:cNvPr>
          <p:cNvSpPr>
            <a:spLocks noGrp="1"/>
          </p:cNvSpPr>
          <p:nvPr>
            <p:ph idx="1"/>
          </p:nvPr>
        </p:nvSpPr>
        <p:spPr/>
        <p:txBody>
          <a:bodyPr>
            <a:normAutofit fontScale="62500" lnSpcReduction="20000"/>
          </a:bodyPr>
          <a:lstStyle/>
          <a:p>
            <a:pPr marL="0" indent="720725" algn="just">
              <a:buNone/>
            </a:pPr>
            <a:r>
              <a:rPr lang="tr-TR" dirty="0"/>
              <a:t>İnternet ve elektronik iletişimdeki gelişmeler geçmişle karşılaştırıldığında işletmelerin müşteri beklentilerini daha mükemmel karşılama imkanı tanımıştır. Araştırmacılarca, Girişim Kaynak Planlaması (ERP), Elektronik Veri Değişimi (EDI) ve TZY çözümleri ile ilgili sorunların analizinde bilgi teknolojisi entegrasyonu için gereken işlevleri, mevcut gelişimleri ve açıklamalar incelenmiştir. Girişim Kaynak Planlaması deneyimi yüksek olan işletmeler tüm performanslarını ürün teslimi konusunda odaklarlar ancak, incelemeler tedarik zinciri performansı üzerinde benzer etki sağlayan bulgulara rastlanmadığını göstermektedir. Buna karşılık, tedarik zinciri katılımcıları arasında Elektronik Veri Değişimini benimseyenlerin bu yöntemi benimsemeyenlere göre daha fazla operasyonel yarar, daha fazla dış baskı ve karşılıklı anlayış ve daha az teknik ve örgütsel güçlükler yaşadığı anlaşılmıştır.</a:t>
            </a:r>
          </a:p>
          <a:p>
            <a:pPr marL="0" indent="720725" algn="just">
              <a:buNone/>
            </a:pPr>
            <a:r>
              <a:rPr lang="tr-TR" sz="2900" dirty="0"/>
              <a:t>İmalatçı Kontrollü Stok (VMI-</a:t>
            </a:r>
            <a:r>
              <a:rPr lang="tr-TR" sz="2900" dirty="0" err="1"/>
              <a:t>vendor</a:t>
            </a:r>
            <a:r>
              <a:rPr lang="tr-TR" sz="2900" dirty="0"/>
              <a:t> </a:t>
            </a:r>
            <a:r>
              <a:rPr lang="tr-TR" sz="2900" dirty="0" err="1"/>
              <a:t>managed</a:t>
            </a:r>
            <a:r>
              <a:rPr lang="tr-TR" sz="2900" dirty="0"/>
              <a:t> </a:t>
            </a:r>
            <a:r>
              <a:rPr lang="tr-TR" sz="2900" dirty="0" err="1"/>
              <a:t>inventory</a:t>
            </a:r>
            <a:r>
              <a:rPr lang="tr-TR" sz="2900" dirty="0"/>
              <a:t>) gibi bilgi paylaşım uygulamaları imalatçılara (üreticilere) daha gerçekçi talep bilgisi sağlamaktadır. Dağıtıcıların stoklarının imalatçı tarafından yönetilmesini ifade eden imalatçı kontrollü stok yöntemi, imalatçıların zincirdeki müşterilerinden gelen talep bilgisini esas alarak müşteri siparişlerini belirlediği bir süreçtir. İmalatçı ve müşterileri stok düzeylerinin belirlenmesi, stoklarının tamamlanması ve maliyetlerle ilgili olarak aralarında bağlayıcı bir sözleşme yaparlar. Bu sözleşme tarafların stoklarının azaltılması ve stok dışı kalma durumlarının elemine edilmesi ile tedarik zincirinin gelişimine önemli bir katkı yapar. İşletmeler, bu yaklaşımı zincir içinde elektronik veri değişiminden elde ettikleri bilgileri kullanarak daha etkin bir biçimde uygulayabilirler. İmalatçı bu sayede dağıtım kanalı üzerinden müşterilerine gönderilen teslimat miktarlarını izleyebilir. İmalatçı zincirdeki işletmelerden elektronik veri değişimi aracılığı ile mesaj alır. Bu mesajlarda kanaldaki aracıların ne kadar ürün sattıkları ve ellerinde ne kadar stokları bulunduğu gibi bilgileri taşır. İmalatçı aldığı mesajı gözden geçirir ve uygun bir alım siparişinin ne zaman hazırlanacağı kararını verir.</a:t>
            </a:r>
          </a:p>
        </p:txBody>
      </p:sp>
    </p:spTree>
    <p:extLst>
      <p:ext uri="{BB962C8B-B14F-4D97-AF65-F5344CB8AC3E}">
        <p14:creationId xmlns:p14="http://schemas.microsoft.com/office/powerpoint/2010/main" val="2945871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CAC73A-48D0-0EB7-9EAE-9A304C45AC6B}"/>
              </a:ext>
            </a:extLst>
          </p:cNvPr>
          <p:cNvSpPr>
            <a:spLocks noGrp="1"/>
          </p:cNvSpPr>
          <p:nvPr>
            <p:ph type="title"/>
          </p:nvPr>
        </p:nvSpPr>
        <p:spPr/>
        <p:txBody>
          <a:bodyPr/>
          <a:lstStyle/>
          <a:p>
            <a:pPr algn="ctr"/>
            <a:r>
              <a:rPr lang="tr-TR" b="1" dirty="0"/>
              <a:t>Bilgi birikimi yönetimi</a:t>
            </a:r>
          </a:p>
        </p:txBody>
      </p:sp>
      <p:sp>
        <p:nvSpPr>
          <p:cNvPr id="3" name="İçerik Yer Tutucusu 2">
            <a:extLst>
              <a:ext uri="{FF2B5EF4-FFF2-40B4-BE49-F238E27FC236}">
                <a16:creationId xmlns:a16="http://schemas.microsoft.com/office/drawing/2014/main" id="{EAF3546B-9942-C79F-CBFE-72CB9838AA96}"/>
              </a:ext>
            </a:extLst>
          </p:cNvPr>
          <p:cNvSpPr>
            <a:spLocks noGrp="1"/>
          </p:cNvSpPr>
          <p:nvPr>
            <p:ph idx="1"/>
          </p:nvPr>
        </p:nvSpPr>
        <p:spPr/>
        <p:txBody>
          <a:bodyPr>
            <a:normAutofit fontScale="77500" lnSpcReduction="20000"/>
          </a:bodyPr>
          <a:lstStyle/>
          <a:p>
            <a:pPr marL="0" indent="720725" algn="just">
              <a:buNone/>
            </a:pPr>
            <a:r>
              <a:rPr lang="tr-TR" sz="2900" dirty="0"/>
              <a:t>Bilgi birikimi, hızlı ve gelişen hizmetlerle kişiselleştirilmiş ürün ve hizmetlerde müşteri beklentilerinin tatmini açısından işletmelerde kritik bir öneme sahiptir. Bilgi birikimi işletmenin misyonunu gerçekleştirmesi için örgütün entelektüel sermayesinin kullanımına dayanan bir yönetim uygulamasıdır. Burada belirttiğimiz entelektüel sermaye, işletme çalışanlarının geliştirdiği ya da biriktirdiği deneyim, hizmet ve ürünlerden sağlanan bilgidir. Bilgi birikimi, işletmenin entelektüel sermayesinin bir göstergesidir: Sonradan kazanılan ve paylaşılabilen işle ilgili deneyim, uzmanlık, ustalık (beceri, teknik bilgi) ve en iyi uygulamaları kapsayan entelektüel sermeyenin toplamını ifade eder. Küresel rekabet, hızlı gelişen teknoloji, özellikle bilgi iletimindeki değişim ve internet işletmeleri tedarik zinciri yönetimi konusunda etkileyerek rekabeti bilgi birikimine dayalı bir şekle sokmuştur. Başka bir deyişle rekabet, bilgi birikimi tabanı üzerine odaklanmıştır.</a:t>
            </a:r>
          </a:p>
          <a:p>
            <a:pPr marL="0" indent="720725" algn="just">
              <a:buNone/>
            </a:pPr>
            <a:r>
              <a:rPr lang="tr-TR" sz="2900" dirty="0"/>
              <a:t>Bilgi birikimi yönetimi, birey ve grupları, hem işletme içinde hem de işletmeler arasında daha etkin kararlar alabilmek için anlaşılabilir, açık bilgi yönetimi, eyleme geçme ve öncelikli işletme stratejilerini desteklemede anlamlı sonuçlar elde etmeye yöneltmiştir. Bilgi birikimi yönetimi, bilgiyi elde etme ve iletmede sistematik ve örgütsel bir süreç olarak da tanımlanabilir.</a:t>
            </a:r>
          </a:p>
        </p:txBody>
      </p:sp>
    </p:spTree>
    <p:extLst>
      <p:ext uri="{BB962C8B-B14F-4D97-AF65-F5344CB8AC3E}">
        <p14:creationId xmlns:p14="http://schemas.microsoft.com/office/powerpoint/2010/main" val="289652950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3462</Words>
  <Application>Microsoft Office PowerPoint</Application>
  <PresentationFormat>Geniş ekran</PresentationFormat>
  <Paragraphs>129</Paragraphs>
  <Slides>21</Slides>
  <Notes>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21</vt:i4>
      </vt:variant>
    </vt:vector>
  </HeadingPairs>
  <TitlesOfParts>
    <vt:vector size="27" baseType="lpstr">
      <vt:lpstr>Arial</vt:lpstr>
      <vt:lpstr>Calibri</vt:lpstr>
      <vt:lpstr>Calibri Light</vt:lpstr>
      <vt:lpstr>MinionPro-Regular</vt:lpstr>
      <vt:lpstr>MyriadPro-Bold</vt:lpstr>
      <vt:lpstr>Office Teması</vt:lpstr>
      <vt:lpstr>Tedarik Zinciri Yönetimi</vt:lpstr>
      <vt:lpstr>Tedarik Zinciri Yönetimine İlişkin Tanımlamalar</vt:lpstr>
      <vt:lpstr>Tedarik Zinciri Yönetiminin Amaçları</vt:lpstr>
      <vt:lpstr>Tedarik Zinciri Yönetimine Yönelik Engeller, Köprüler ve Avantajlar</vt:lpstr>
      <vt:lpstr>Tedarik Zinciri Yönetimine Yönelik Engeller, Köprüler ve Avantajlar</vt:lpstr>
      <vt:lpstr>Tedarik Zinciri Yönetiminin Anatar Yararların</vt:lpstr>
      <vt:lpstr>Tedarik Zincirini Yönetme Gerekliliği</vt:lpstr>
      <vt:lpstr>Bilgi teknolojisi ve enformasyon yönetimi</vt:lpstr>
      <vt:lpstr>Bilgi birikimi yönetimi</vt:lpstr>
      <vt:lpstr>Müşteri-tedarikçi ilişkileri</vt:lpstr>
      <vt:lpstr>Müşteri ilişkileri</vt:lpstr>
      <vt:lpstr>Tedarik zinciri tasarımı</vt:lpstr>
      <vt:lpstr>Lojistik yönetimi</vt:lpstr>
      <vt:lpstr>Küreselleşme</vt:lpstr>
      <vt:lpstr>Ortaklıklar</vt:lpstr>
      <vt:lpstr>Çevresel Konular</vt:lpstr>
      <vt:lpstr>Güven ve Bağlılık</vt:lpstr>
      <vt:lpstr>TEDARİK ZİNCİRİ YÖNETİM SÜRECİNİN AŞAMALARI</vt:lpstr>
      <vt:lpstr>Tedarik Zinciri Karması</vt:lpstr>
      <vt:lpstr>TEDARİK ZİNCİRİ YÖNETİM YAKLAŞIMLARI</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Tedarik Zinciri Yönetimi</dc:title>
  <dc:creator>BEDRETTİN TÜRKER PALAMUTÇUOĞLU</dc:creator>
  <cp:lastModifiedBy>BEDRETTİN TÜRKER PALAMUTÇUOĞLU</cp:lastModifiedBy>
  <cp:revision>31</cp:revision>
  <dcterms:created xsi:type="dcterms:W3CDTF">2023-02-19T20:05:21Z</dcterms:created>
  <dcterms:modified xsi:type="dcterms:W3CDTF">2023-02-19T20:48:14Z</dcterms:modified>
</cp:coreProperties>
</file>