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9" r:id="rId4"/>
    <p:sldId id="271" r:id="rId5"/>
    <p:sldId id="270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59C0-670B-4B3F-B566-416F9C108796}" type="datetimeFigureOut">
              <a:rPr lang="tr-TR" smtClean="0"/>
              <a:pPr/>
              <a:t>12.03.2013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004AB-F35F-4BB5-B4B6-24F405D7B8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59C0-670B-4B3F-B566-416F9C108796}" type="datetimeFigureOut">
              <a:rPr lang="tr-TR" smtClean="0"/>
              <a:pPr/>
              <a:t>12.03.2013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004AB-F35F-4BB5-B4B6-24F405D7B8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59C0-670B-4B3F-B566-416F9C108796}" type="datetimeFigureOut">
              <a:rPr lang="tr-TR" smtClean="0"/>
              <a:pPr/>
              <a:t>12.03.2013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004AB-F35F-4BB5-B4B6-24F405D7B8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59C0-670B-4B3F-B566-416F9C108796}" type="datetimeFigureOut">
              <a:rPr lang="tr-TR" smtClean="0"/>
              <a:pPr/>
              <a:t>12.03.2013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004AB-F35F-4BB5-B4B6-24F405D7B8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59C0-670B-4B3F-B566-416F9C108796}" type="datetimeFigureOut">
              <a:rPr lang="tr-TR" smtClean="0"/>
              <a:pPr/>
              <a:t>12.03.2013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004AB-F35F-4BB5-B4B6-24F405D7B8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59C0-670B-4B3F-B566-416F9C108796}" type="datetimeFigureOut">
              <a:rPr lang="tr-TR" smtClean="0"/>
              <a:pPr/>
              <a:t>12.03.2013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004AB-F35F-4BB5-B4B6-24F405D7B8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59C0-670B-4B3F-B566-416F9C108796}" type="datetimeFigureOut">
              <a:rPr lang="tr-TR" smtClean="0"/>
              <a:pPr/>
              <a:t>12.03.2013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004AB-F35F-4BB5-B4B6-24F405D7B8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59C0-670B-4B3F-B566-416F9C108796}" type="datetimeFigureOut">
              <a:rPr lang="tr-TR" smtClean="0"/>
              <a:pPr/>
              <a:t>12.03.2013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004AB-F35F-4BB5-B4B6-24F405D7B8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59C0-670B-4B3F-B566-416F9C108796}" type="datetimeFigureOut">
              <a:rPr lang="tr-TR" smtClean="0"/>
              <a:pPr/>
              <a:t>12.03.2013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004AB-F35F-4BB5-B4B6-24F405D7B8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59C0-670B-4B3F-B566-416F9C108796}" type="datetimeFigureOut">
              <a:rPr lang="tr-TR" smtClean="0"/>
              <a:pPr/>
              <a:t>12.03.2013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004AB-F35F-4BB5-B4B6-24F405D7B8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759C0-670B-4B3F-B566-416F9C108796}" type="datetimeFigureOut">
              <a:rPr lang="tr-TR" smtClean="0"/>
              <a:pPr/>
              <a:t>12.03.2013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004AB-F35F-4BB5-B4B6-24F405D7B8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759C0-670B-4B3F-B566-416F9C108796}" type="datetimeFigureOut">
              <a:rPr lang="tr-TR" smtClean="0"/>
              <a:pPr/>
              <a:t>12.03.2013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004AB-F35F-4BB5-B4B6-24F405D7B8E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Marketlerde Fiyatlandırma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Özel Marka Fiyatlandırma Politikası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381000">
              <a:buNone/>
            </a:pPr>
            <a:r>
              <a:rPr lang="tr-TR" dirty="0" smtClean="0"/>
              <a:t>Özel markalı ürünlerin fiyatları genellikle, ulusal markalı ürünlere göre daha ucuzdur. Özellikle hipermarketler ve süpermarketler tarafından uygulanan bir fiyat politikasıdır.</a:t>
            </a:r>
          </a:p>
          <a:p>
            <a:pPr marL="1588" indent="381000">
              <a:buNone/>
            </a:pPr>
            <a:r>
              <a:rPr lang="tr-TR" dirty="0" smtClean="0"/>
              <a:t>Yapılan araştırmalar, özel markalı ürünlerin ulusal markalı ürünlerle rekabetinde fiyat ve kalitenin en önemli araçlar olduğunu göstermiştir.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Birim Fiyatlandırma Politikası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381000">
              <a:buNone/>
            </a:pPr>
            <a:r>
              <a:rPr lang="tr-TR" dirty="0" smtClean="0"/>
              <a:t>Bu fiyatlandırma politikasında, ürünlerin ambalaj fiyatlarının yanı sıra gr., kg., ml., </a:t>
            </a:r>
            <a:r>
              <a:rPr lang="tr-TR" dirty="0" err="1" smtClean="0"/>
              <a:t>lt</a:t>
            </a:r>
            <a:r>
              <a:rPr lang="tr-TR" dirty="0" smtClean="0"/>
              <a:t> gibi birim başına fiyatlarının da tüketiciye sunulması benimsenir. Böylece tüketici farklı markaların farklı ambalajlarda sundukları ürünler arasında daha kolay karşılaştırma yapabilirler. </a:t>
            </a:r>
          </a:p>
          <a:p>
            <a:pPr marL="1588" indent="38100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Fiyat Düşürme Politikası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Müşterilerin tutmadığı fiyatların düşürülmesi</a:t>
            </a:r>
          </a:p>
          <a:p>
            <a:r>
              <a:rPr lang="tr-TR" dirty="0" smtClean="0"/>
              <a:t>Normal faaliyetlerden doğan indirimler</a:t>
            </a:r>
          </a:p>
          <a:p>
            <a:r>
              <a:rPr lang="tr-TR" dirty="0" err="1" smtClean="0"/>
              <a:t>Promosyonel</a:t>
            </a:r>
            <a:r>
              <a:rPr lang="tr-TR" dirty="0" smtClean="0"/>
              <a:t> fiyat indirimleri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Fiyatlandırma Yöntemleri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Maliyete Dayalı Fiyatlandırma</a:t>
            </a:r>
          </a:p>
          <a:p>
            <a:r>
              <a:rPr lang="tr-TR" dirty="0" smtClean="0"/>
              <a:t>Talebe Dayalı Fiyatlandırma</a:t>
            </a:r>
          </a:p>
          <a:p>
            <a:r>
              <a:rPr lang="tr-TR" dirty="0" smtClean="0"/>
              <a:t>Rekabete Dayalı Fiyatlandırma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Maliyete Dayalı Fiyatlandırma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381000" algn="just">
              <a:buNone/>
            </a:pPr>
            <a:r>
              <a:rPr lang="tr-TR" dirty="0" smtClean="0"/>
              <a:t>Bu yöntemde bir malın perakende satış fiyatı birim satın alma maliyeti üzerine belirli bir kâr eklenerek bulunur.</a:t>
            </a:r>
          </a:p>
          <a:p>
            <a:pPr marL="1588" indent="381000" algn="just">
              <a:buNone/>
            </a:pPr>
            <a:r>
              <a:rPr lang="tr-TR" dirty="0" smtClean="0"/>
              <a:t>Perakendeciler, satın aldıkları malın maliyetine, önceden belirledikleri birim işletme giderlerini , katlanacağı riskleri ve istedikleri kâr marjlarını ekleyerek perakende satış fiyatını belirlerler.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Talebe Dayalı Fiyatlandırma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588" indent="381000" algn="just">
              <a:buNone/>
            </a:pPr>
            <a:r>
              <a:rPr lang="tr-TR" dirty="0" smtClean="0"/>
              <a:t>Bu yöntemde, mala olan talep göz önünde bulundurularak mal fiyatlandırılır. Eğer perakendeci tarafından satılan malın talebi fazla ise perakende satış fiyatı da yüksek olur. Talep az ise fiyat düşük belirlenir. </a:t>
            </a:r>
          </a:p>
          <a:p>
            <a:pPr marL="1588" indent="381000" algn="just">
              <a:buNone/>
            </a:pPr>
            <a:r>
              <a:rPr lang="tr-TR" dirty="0" smtClean="0"/>
              <a:t>Bu yöntemde tahmin edilmesi gereken farklı fiyatlarda tüketici talebinin ne olacağıdır. Deneme- yanılma yoluyla sonuçta en fazla gelir sağlayacak fiyat belirlenir.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Rekabete Dayalı Fiyatlandırma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381000" algn="just"/>
            <a:r>
              <a:rPr lang="tr-TR" dirty="0" smtClean="0"/>
              <a:t>Rakiplerin perakende satış fiyatının üzerinde fiyatlandırma</a:t>
            </a:r>
          </a:p>
          <a:p>
            <a:pPr marL="1588" indent="381000" algn="just"/>
            <a:r>
              <a:rPr lang="tr-TR" dirty="0" smtClean="0"/>
              <a:t>Rakiplerin perakende satış fiyatıyla aynı düzeyde fiyatlandırma</a:t>
            </a:r>
          </a:p>
          <a:p>
            <a:pPr marL="1588" indent="381000" algn="just"/>
            <a:r>
              <a:rPr lang="tr-TR" dirty="0" smtClean="0"/>
              <a:t>Rakiplerin perakende satış fiyatının altında fiyatlandırma</a:t>
            </a:r>
          </a:p>
          <a:p>
            <a:pPr marL="1588" indent="381000" algn="just"/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Fiyatlandırma Politikası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588" indent="381000">
              <a:buNone/>
            </a:pPr>
            <a:r>
              <a:rPr lang="tr-TR" dirty="0" smtClean="0"/>
              <a:t>Tüketicinin herhangi bir mal veya hizmeti satın almasında, mal ve hizmetin fiyatının önemli bir rolü vardır. Bu nedenle, perakendecinin izleyeceği fiyat politikasını çok iyi belirlemesi gerekir. </a:t>
            </a:r>
          </a:p>
          <a:p>
            <a:pPr marL="1588" indent="381000">
              <a:buNone/>
            </a:pPr>
            <a:r>
              <a:rPr lang="tr-TR" dirty="0" smtClean="0"/>
              <a:t>Çünkü, izlenecek yanlış bir fiyatlandırma politikası işletmenin başarısını olumsuz yönde (müşteri kaybı, stokların artması, bozulmalar vb. nedeniyle) etkileyecektir.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Fiyatlandırma Politikalarına Etki Eden Faktörler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Fiyatlandırma Amaçları</a:t>
            </a:r>
          </a:p>
          <a:p>
            <a:r>
              <a:rPr lang="tr-TR" dirty="0" smtClean="0"/>
              <a:t>Malın Özellikleri (Moda, mevsimsel talep dalgalanmaları,dayanıklılığı, stok devir hızı)</a:t>
            </a:r>
          </a:p>
          <a:p>
            <a:r>
              <a:rPr lang="tr-TR" dirty="0" smtClean="0"/>
              <a:t>Hitap edilen tüketici grubu</a:t>
            </a:r>
          </a:p>
          <a:p>
            <a:r>
              <a:rPr lang="tr-TR" dirty="0" smtClean="0"/>
              <a:t>Rakiplerin fiyatlandırma politikaları</a:t>
            </a:r>
          </a:p>
          <a:p>
            <a:r>
              <a:rPr lang="tr-TR" dirty="0" smtClean="0"/>
              <a:t>Mağaza imajı</a:t>
            </a:r>
          </a:p>
          <a:p>
            <a:r>
              <a:rPr lang="tr-TR" dirty="0" smtClean="0"/>
              <a:t>Yasal sınırlamalar (Temel ihtiyaç maddelerine, alkol ve tütün mamullerine getirilen sınırlamalar vb.)</a:t>
            </a:r>
          </a:p>
          <a:p>
            <a:r>
              <a:rPr lang="tr-TR" dirty="0" smtClean="0"/>
              <a:t>Perakendeciler arası fiyat anlaşmaları</a:t>
            </a:r>
          </a:p>
          <a:p>
            <a:r>
              <a:rPr lang="tr-TR" dirty="0" smtClean="0"/>
              <a:t>Üreticilerin kanaldaki konumları ve fiyat politikaları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Fiyatlandırma Politikaları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Tek Fiyatlandırma Politikası</a:t>
            </a:r>
          </a:p>
          <a:p>
            <a:r>
              <a:rPr lang="tr-TR" dirty="0" smtClean="0"/>
              <a:t>Değişken Fiyatlandırma Politikası</a:t>
            </a:r>
          </a:p>
          <a:p>
            <a:r>
              <a:rPr lang="tr-TR" dirty="0" smtClean="0"/>
              <a:t>Psikolojik Fiyatlandırma Politikası</a:t>
            </a:r>
          </a:p>
          <a:p>
            <a:r>
              <a:rPr lang="tr-TR" dirty="0" smtClean="0"/>
              <a:t>Lider Fiyatlandırma Politikası</a:t>
            </a:r>
          </a:p>
          <a:p>
            <a:r>
              <a:rPr lang="tr-TR" dirty="0" smtClean="0"/>
              <a:t>Çok Birimli Fiyatlandırma Politikası</a:t>
            </a:r>
          </a:p>
          <a:p>
            <a:r>
              <a:rPr lang="tr-TR" dirty="0" smtClean="0"/>
              <a:t>Özel Marka Fiyatlandırma Politikası</a:t>
            </a:r>
          </a:p>
          <a:p>
            <a:r>
              <a:rPr lang="tr-TR" dirty="0" smtClean="0"/>
              <a:t>Birim Fiyatlandırma Politikası</a:t>
            </a:r>
          </a:p>
          <a:p>
            <a:r>
              <a:rPr lang="tr-TR" dirty="0" smtClean="0"/>
              <a:t>Fiyat Düşürme Politikası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 Fiyatlandırma Politikası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55600">
              <a:buNone/>
            </a:pPr>
            <a:r>
              <a:rPr lang="tr-TR" dirty="0" smtClean="0"/>
              <a:t>Tek fiyat politikası herhangi bir zamanda belirli bir malı aynı koşullarda, aynı miktarlarda satın alan bütün alıcılara aynı fiyatın uygulanmasıdır. </a:t>
            </a:r>
          </a:p>
          <a:p>
            <a:pPr marL="0" indent="355600">
              <a:buNone/>
            </a:pPr>
            <a:r>
              <a:rPr lang="tr-TR" dirty="0" smtClean="0"/>
              <a:t>Bu politikada önemli olan tüm tüketicilere aynı aynı fiyatın uygulanmasıdır.</a:t>
            </a:r>
          </a:p>
          <a:p>
            <a:pPr marL="0" indent="355600">
              <a:buNone/>
            </a:pPr>
            <a:r>
              <a:rPr lang="tr-TR" dirty="0" smtClean="0"/>
              <a:t>Süpermarket, hipermarket ve departmanlı mağazalarda benimsenen bir fiyatlandırma politikasıdır.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Değişken Fiyatlandırma Politikası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588" indent="381000">
              <a:buNone/>
            </a:pPr>
            <a:r>
              <a:rPr lang="tr-TR" dirty="0" smtClean="0"/>
              <a:t>Bu politikada aynı miktarlardaki mallar farklı alıcılara farklı fiyatlarda satılır. Bu fiyatlandırma daha çok dayanıklı tüketim malları satan perakendeciler tarafından kullanılır.</a:t>
            </a:r>
          </a:p>
          <a:p>
            <a:pPr marL="1588" indent="381000">
              <a:buNone/>
            </a:pPr>
            <a:r>
              <a:rPr lang="tr-TR" dirty="0" smtClean="0"/>
              <a:t>Değişken fiyatlandırma politikasında satıcı ile tüketici arasında pazarlık söz konusudur. Tüketicinin geliri, taksitli satış imkanı, malların arz talep durumu gibi faktörler pazarlıkta etkili olacaktır.</a:t>
            </a:r>
          </a:p>
          <a:p>
            <a:pPr marL="1588" indent="381000">
              <a:buNone/>
            </a:pPr>
            <a:r>
              <a:rPr lang="tr-TR" dirty="0" smtClean="0"/>
              <a:t>Otomobil galerileri, elektrikli ev aletleri satıcıları, bazı mobilya mağazaları, bazı mücevher mağazaları, spor malzemeleri, bisiklet, motosiklet vb. satıcıları bu fiyatlandırma politikasını benimserler.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Psikolojik Fiyatlandırma Politikası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Malı rakiplerin belirlediği fiyatın üzerinde fiyatlandırma</a:t>
            </a:r>
          </a:p>
          <a:p>
            <a:r>
              <a:rPr lang="tr-TR" dirty="0" smtClean="0"/>
              <a:t>Mamul dizisini fiyatlandırma</a:t>
            </a:r>
          </a:p>
          <a:p>
            <a:r>
              <a:rPr lang="tr-TR" dirty="0" err="1" smtClean="0"/>
              <a:t>Küsürlü</a:t>
            </a:r>
            <a:r>
              <a:rPr lang="tr-TR" dirty="0" smtClean="0"/>
              <a:t> fiyatlandırma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Lider Fiyatlandırma Politikası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588" indent="381000">
              <a:buNone/>
            </a:pPr>
            <a:r>
              <a:rPr lang="tr-TR" dirty="0" smtClean="0"/>
              <a:t>Perakendecilerin daha fazla tüketiciyi mağazaya çekmek amacıyla kendi markalarının fiyatlarını düşürmesi şeklindeki fiyatlandırma politikasıdır. </a:t>
            </a:r>
          </a:p>
          <a:p>
            <a:pPr marL="1588" indent="381000">
              <a:buNone/>
            </a:pPr>
            <a:r>
              <a:rPr lang="tr-TR" dirty="0" smtClean="0"/>
              <a:t>Amaçlanan daha fazla tüketicinin mağazaya gelmesinin  sağlanmasıdır. Böylece tüketicilerin daha fazla satın alma yapması ihtimali artacaktır.</a:t>
            </a:r>
          </a:p>
          <a:p>
            <a:pPr marL="1588" indent="381000">
              <a:buNone/>
            </a:pPr>
            <a:r>
              <a:rPr lang="tr-TR" dirty="0" smtClean="0"/>
              <a:t>Lider fiyatlandırılan üründen perakendeci zarar da edebilir. Bu durumda ürün zarar lideri olarak isimlendirilir.</a:t>
            </a:r>
          </a:p>
          <a:p>
            <a:pPr marL="1588" indent="381000">
              <a:buNone/>
            </a:pPr>
            <a:r>
              <a:rPr lang="tr-TR" dirty="0" smtClean="0"/>
              <a:t>Çeşitli perakendecilerin zaman zaman başvurduğu bir fiyatlandırma politikasıdır.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Çok Birimli Fiyatlandırma Politikası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588" indent="381000">
              <a:buNone/>
            </a:pPr>
            <a:r>
              <a:rPr lang="tr-TR" dirty="0" smtClean="0"/>
              <a:t>Çok Birimli Fiyatlandırma Politikası, tüketicilerin satın alma miktarlarını arttırma eğiliminde olan perakendeciler tarafından uygulanır. Herhangi bir mal birden çok sayıda alındığı taktirde bir çeşit miktar </a:t>
            </a:r>
            <a:r>
              <a:rPr lang="tr-TR" dirty="0" err="1" smtClean="0"/>
              <a:t>iskontosu</a:t>
            </a:r>
            <a:r>
              <a:rPr lang="tr-TR" dirty="0" smtClean="0"/>
              <a:t> uygulanmasıdır.</a:t>
            </a:r>
          </a:p>
          <a:p>
            <a:pPr marL="1588" indent="381000">
              <a:buNone/>
            </a:pPr>
            <a:r>
              <a:rPr lang="tr-TR" dirty="0" smtClean="0"/>
              <a:t>Çok birimli fiyatlandırma üreticiler tarafından başlatılır. Tüm dağıtım kanalında devam eder.</a:t>
            </a:r>
          </a:p>
          <a:p>
            <a:pPr marL="1588" indent="381000">
              <a:buNone/>
            </a:pPr>
            <a:r>
              <a:rPr lang="tr-TR" dirty="0" smtClean="0"/>
              <a:t>Bu fiyatlandırma politikası daha çok gıda maddeleri perakendecileri ve süpermarketler tarafından uygulanır.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649</Words>
  <Application>Microsoft Office PowerPoint</Application>
  <PresentationFormat>Ekran Gösterisi (4:3)</PresentationFormat>
  <Paragraphs>67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Ofis Teması</vt:lpstr>
      <vt:lpstr>Marketlerde Fiyatlandırma</vt:lpstr>
      <vt:lpstr>Fiyatlandırma Politikası</vt:lpstr>
      <vt:lpstr>Fiyatlandırma Politikalarına Etki Eden Faktörler</vt:lpstr>
      <vt:lpstr>Fiyatlandırma Politikaları</vt:lpstr>
      <vt:lpstr>Tek Fiyatlandırma Politikası</vt:lpstr>
      <vt:lpstr>Değişken Fiyatlandırma Politikası</vt:lpstr>
      <vt:lpstr>Psikolojik Fiyatlandırma Politikası</vt:lpstr>
      <vt:lpstr>Lider Fiyatlandırma Politikası</vt:lpstr>
      <vt:lpstr>Çok Birimli Fiyatlandırma Politikası</vt:lpstr>
      <vt:lpstr>Özel Marka Fiyatlandırma Politikası</vt:lpstr>
      <vt:lpstr>Birim Fiyatlandırma Politikası</vt:lpstr>
      <vt:lpstr>Fiyat Düşürme Politikası</vt:lpstr>
      <vt:lpstr>Fiyatlandırma Yöntemleri</vt:lpstr>
      <vt:lpstr>Maliyete Dayalı Fiyatlandırma</vt:lpstr>
      <vt:lpstr>Talebe Dayalı Fiyatlandırma</vt:lpstr>
      <vt:lpstr>Rekabete Dayalı Fiyatlandırma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Marketlerde Satın Alma Yönetimi</dc:title>
  <dc:creator>casper</dc:creator>
  <cp:lastModifiedBy>casper</cp:lastModifiedBy>
  <cp:revision>75</cp:revision>
  <dcterms:created xsi:type="dcterms:W3CDTF">2011-03-20T11:49:49Z</dcterms:created>
  <dcterms:modified xsi:type="dcterms:W3CDTF">2013-03-12T10:40:01Z</dcterms:modified>
</cp:coreProperties>
</file>