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8"/>
  </p:handoutMasterIdLst>
  <p:sldIdLst>
    <p:sldId id="328" r:id="rId2"/>
    <p:sldId id="359" r:id="rId3"/>
    <p:sldId id="330" r:id="rId4"/>
    <p:sldId id="391" r:id="rId5"/>
    <p:sldId id="331" r:id="rId6"/>
    <p:sldId id="332" r:id="rId7"/>
    <p:sldId id="393" r:id="rId8"/>
    <p:sldId id="333" r:id="rId9"/>
    <p:sldId id="334" r:id="rId10"/>
    <p:sldId id="394" r:id="rId11"/>
    <p:sldId id="335" r:id="rId12"/>
    <p:sldId id="396" r:id="rId13"/>
    <p:sldId id="398" r:id="rId14"/>
    <p:sldId id="399" r:id="rId15"/>
    <p:sldId id="400" r:id="rId16"/>
    <p:sldId id="401" r:id="rId17"/>
  </p:sldIdLst>
  <p:sldSz cx="12192000" cy="6858000"/>
  <p:notesSz cx="9866313" cy="67357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91" d="100"/>
          <a:sy n="91" d="100"/>
        </p:scale>
        <p:origin x="-126" y="-3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4275402" cy="336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5588628" y="0"/>
            <a:ext cx="4275402" cy="336788"/>
          </a:xfrm>
          <a:prstGeom prst="rect">
            <a:avLst/>
          </a:prstGeom>
        </p:spPr>
        <p:txBody>
          <a:bodyPr vert="horz" lIns="91440" tIns="45720" rIns="91440" bIns="45720" rtlCol="0"/>
          <a:lstStyle>
            <a:lvl1pPr algn="r">
              <a:defRPr sz="1200"/>
            </a:lvl1pPr>
          </a:lstStyle>
          <a:p>
            <a:fld id="{E557702A-E4CD-4184-AA47-EED2E8E62429}" type="datetimeFigureOut">
              <a:rPr lang="tr-TR" smtClean="0"/>
              <a:pPr/>
              <a:t>06.11.2017</a:t>
            </a:fld>
            <a:endParaRPr lang="tr-TR"/>
          </a:p>
        </p:txBody>
      </p:sp>
      <p:sp>
        <p:nvSpPr>
          <p:cNvPr id="4" name="Altbilgi Yer Tutucusu 3"/>
          <p:cNvSpPr>
            <a:spLocks noGrp="1"/>
          </p:cNvSpPr>
          <p:nvPr>
            <p:ph type="ftr" sz="quarter" idx="2"/>
          </p:nvPr>
        </p:nvSpPr>
        <p:spPr>
          <a:xfrm>
            <a:off x="0" y="6397806"/>
            <a:ext cx="4275402" cy="3367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5588628" y="6397806"/>
            <a:ext cx="4275402" cy="336788"/>
          </a:xfrm>
          <a:prstGeom prst="rect">
            <a:avLst/>
          </a:prstGeom>
        </p:spPr>
        <p:txBody>
          <a:bodyPr vert="horz" lIns="91440" tIns="45720" rIns="91440" bIns="45720" rtlCol="0" anchor="b"/>
          <a:lstStyle>
            <a:lvl1pPr algn="r">
              <a:defRPr sz="1200"/>
            </a:lvl1pPr>
          </a:lstStyle>
          <a:p>
            <a:fld id="{0C70098C-290D-4776-9C5C-951E0BC9C346}" type="slidenum">
              <a:rPr lang="tr-TR" smtClean="0"/>
              <a:pPr/>
              <a:t>‹#›</a:t>
            </a:fld>
            <a:endParaRPr lang="tr-TR"/>
          </a:p>
        </p:txBody>
      </p:sp>
    </p:spTree>
    <p:extLst>
      <p:ext uri="{BB962C8B-B14F-4D97-AF65-F5344CB8AC3E}">
        <p14:creationId xmlns:p14="http://schemas.microsoft.com/office/powerpoint/2010/main" xmlns="" val="16866725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8"/>
            <a:ext cx="103632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4266007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1822025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11785600" y="274641"/>
            <a:ext cx="36576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12800" y="274641"/>
            <a:ext cx="107696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905918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3712020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687442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951391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577237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4129163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1017724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235932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356783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BF973-2474-4281-98CF-105F74DC81D9}" type="datetimeFigureOut">
              <a:rPr lang="tr-TR" smtClean="0"/>
              <a:pPr/>
              <a:t>06.11.2017</a:t>
            </a:fld>
            <a:endParaRPr lang="tr-TR"/>
          </a:p>
        </p:txBody>
      </p:sp>
      <p:sp>
        <p:nvSpPr>
          <p:cNvPr id="5" name="Altbilgi Yer Tutucusu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7772546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half" idx="10"/>
          </p:nvPr>
        </p:nvSpPr>
        <p:spPr>
          <a:noFill/>
          <a:ln>
            <a:miter lim="800000"/>
            <a:headEnd/>
            <a:tailEnd/>
          </a:ln>
        </p:spPr>
        <p:txBody>
          <a:bodyPr/>
          <a:lstStyle/>
          <a:p>
            <a:fld id="{AED17278-168D-4081-9E06-4B2084A0CC42}" type="datetime1">
              <a:rPr lang="tr-TR"/>
              <a:pPr/>
              <a:t>06.11.2017</a:t>
            </a:fld>
            <a:endParaRPr lang="tr-TR"/>
          </a:p>
        </p:txBody>
      </p:sp>
      <p:sp>
        <p:nvSpPr>
          <p:cNvPr id="3075" name="Footer Placeholder 2"/>
          <p:cNvSpPr>
            <a:spLocks noGrp="1"/>
          </p:cNvSpPr>
          <p:nvPr>
            <p:ph type="ftr" sz="quarter" idx="11"/>
          </p:nvPr>
        </p:nvSpPr>
        <p:spPr>
          <a:noFill/>
          <a:ln>
            <a:miter lim="800000"/>
            <a:headEnd/>
            <a:tailEnd/>
          </a:ln>
        </p:spPr>
        <p:txBody>
          <a:bodyPr/>
          <a:lstStyle/>
          <a:p>
            <a:r>
              <a:rPr lang="tr-TR"/>
              <a:t>Dr. Mustafa Ergün</a:t>
            </a:r>
          </a:p>
        </p:txBody>
      </p:sp>
      <p:sp>
        <p:nvSpPr>
          <p:cNvPr id="3076" name="Slide Number Placeholder 3"/>
          <p:cNvSpPr>
            <a:spLocks noGrp="1"/>
          </p:cNvSpPr>
          <p:nvPr>
            <p:ph type="sldNum" sz="quarter" idx="12"/>
          </p:nvPr>
        </p:nvSpPr>
        <p:spPr>
          <a:noFill/>
          <a:ln>
            <a:miter lim="800000"/>
            <a:headEnd/>
            <a:tailEnd/>
          </a:ln>
        </p:spPr>
        <p:txBody>
          <a:bodyPr/>
          <a:lstStyle/>
          <a:p>
            <a:fld id="{FFF15090-374F-47DF-BF8C-3A20358B180D}" type="slidenum">
              <a:rPr lang="tr-TR"/>
              <a:pPr/>
              <a:t>1</a:t>
            </a:fld>
            <a:endParaRPr lang="tr-TR"/>
          </a:p>
        </p:txBody>
      </p:sp>
      <p:sp>
        <p:nvSpPr>
          <p:cNvPr id="2051" name="Text Box 3"/>
          <p:cNvSpPr txBox="1">
            <a:spLocks noChangeArrowheads="1"/>
          </p:cNvSpPr>
          <p:nvPr/>
        </p:nvSpPr>
        <p:spPr bwMode="auto">
          <a:xfrm>
            <a:off x="812800" y="1600200"/>
            <a:ext cx="10566400" cy="646331"/>
          </a:xfrm>
          <a:prstGeom prst="rect">
            <a:avLst/>
          </a:prstGeom>
          <a:noFill/>
          <a:ln w="9525">
            <a:noFill/>
            <a:miter lim="800000"/>
            <a:headEnd/>
            <a:tailEnd/>
          </a:ln>
          <a:effectLst/>
        </p:spPr>
        <p:txBody>
          <a:bodyPr>
            <a:spAutoFit/>
          </a:bodyPr>
          <a:lstStyle/>
          <a:p>
            <a:pPr algn="ctr" eaLnBrk="1" hangingPunct="1">
              <a:spcBef>
                <a:spcPct val="50000"/>
              </a:spcBef>
            </a:pPr>
            <a:r>
              <a:rPr lang="tr-TR" sz="3600" b="1" dirty="0" smtClean="0">
                <a:solidFill>
                  <a:srgbClr val="6600FF"/>
                </a:solidFill>
              </a:rPr>
              <a:t>İletişim, propaganda: Tutum değiştirme süreci</a:t>
            </a:r>
            <a:endParaRPr lang="tr-TR" sz="3600" b="1" dirty="0">
              <a:solidFill>
                <a:srgbClr val="6600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p:cTn id="7" dur="5000" fill="hold"/>
                                        <p:tgtEl>
                                          <p:spTgt spid="2051"/>
                                        </p:tgtEl>
                                        <p:attrNameLst>
                                          <p:attrName>ppt_w</p:attrName>
                                        </p:attrNameLst>
                                      </p:cBhvr>
                                      <p:tavLst>
                                        <p:tav tm="0" fmla="#ppt_w*sin(2.5*pi*$)">
                                          <p:val>
                                            <p:fltVal val="0"/>
                                          </p:val>
                                        </p:tav>
                                        <p:tav tm="100000">
                                          <p:val>
                                            <p:fltVal val="1"/>
                                          </p:val>
                                        </p:tav>
                                      </p:tavLst>
                                    </p:anim>
                                    <p:anim calcmode="lin" valueType="num">
                                      <p:cBhvr>
                                        <p:cTn id="8" dur="5000" fill="hold"/>
                                        <p:tgtEl>
                                          <p:spTgt spid="205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1"/>
          <p:cNvSpPr>
            <a:spLocks noGrp="1"/>
          </p:cNvSpPr>
          <p:nvPr>
            <p:ph type="dt" sz="half" idx="10"/>
          </p:nvPr>
        </p:nvSpPr>
        <p:spPr>
          <a:noFill/>
          <a:ln>
            <a:miter lim="800000"/>
            <a:headEnd/>
            <a:tailEnd/>
          </a:ln>
        </p:spPr>
        <p:txBody>
          <a:bodyPr/>
          <a:lstStyle/>
          <a:p>
            <a:fld id="{805156D1-2FFC-40B9-BD92-0CA9EB9368EA}" type="datetime1">
              <a:rPr lang="tr-TR"/>
              <a:pPr/>
              <a:t>06.11.2017</a:t>
            </a:fld>
            <a:endParaRPr lang="tr-TR"/>
          </a:p>
        </p:txBody>
      </p:sp>
      <p:sp>
        <p:nvSpPr>
          <p:cNvPr id="9219" name="Footer Placeholder 2"/>
          <p:cNvSpPr>
            <a:spLocks noGrp="1"/>
          </p:cNvSpPr>
          <p:nvPr>
            <p:ph type="ftr" sz="quarter" idx="11"/>
          </p:nvPr>
        </p:nvSpPr>
        <p:spPr>
          <a:noFill/>
          <a:ln>
            <a:miter lim="800000"/>
            <a:headEnd/>
            <a:tailEnd/>
          </a:ln>
        </p:spPr>
        <p:txBody>
          <a:bodyPr/>
          <a:lstStyle/>
          <a:p>
            <a:r>
              <a:rPr lang="tr-TR"/>
              <a:t>Dr. Mustafa Ergün</a:t>
            </a:r>
          </a:p>
        </p:txBody>
      </p:sp>
      <p:sp>
        <p:nvSpPr>
          <p:cNvPr id="9220" name="Slide Number Placeholder 3"/>
          <p:cNvSpPr>
            <a:spLocks noGrp="1"/>
          </p:cNvSpPr>
          <p:nvPr>
            <p:ph type="sldNum" sz="quarter" idx="12"/>
          </p:nvPr>
        </p:nvSpPr>
        <p:spPr>
          <a:noFill/>
          <a:ln>
            <a:miter lim="800000"/>
            <a:headEnd/>
            <a:tailEnd/>
          </a:ln>
        </p:spPr>
        <p:txBody>
          <a:bodyPr/>
          <a:lstStyle/>
          <a:p>
            <a:fld id="{D33089F3-C849-4247-BC7D-632CDE4A7B8A}" type="slidenum">
              <a:rPr lang="tr-TR"/>
              <a:pPr/>
              <a:t>10</a:t>
            </a:fld>
            <a:endParaRPr lang="tr-TR"/>
          </a:p>
        </p:txBody>
      </p:sp>
      <p:sp>
        <p:nvSpPr>
          <p:cNvPr id="9222" name="Text Box 3"/>
          <p:cNvSpPr txBox="1">
            <a:spLocks noChangeArrowheads="1"/>
          </p:cNvSpPr>
          <p:nvPr/>
        </p:nvSpPr>
        <p:spPr bwMode="auto">
          <a:xfrm>
            <a:off x="1111826" y="121170"/>
            <a:ext cx="10363200" cy="6463308"/>
          </a:xfrm>
          <a:prstGeom prst="rect">
            <a:avLst/>
          </a:prstGeom>
          <a:noFill/>
          <a:ln w="9525">
            <a:noFill/>
            <a:miter lim="800000"/>
            <a:headEnd/>
            <a:tailEnd/>
          </a:ln>
          <a:effectLst/>
        </p:spPr>
        <p:txBody>
          <a:bodyPr>
            <a:spAutoFit/>
          </a:bodyPr>
          <a:lstStyle/>
          <a:p>
            <a:pPr>
              <a:lnSpc>
                <a:spcPct val="200000"/>
              </a:lnSpc>
              <a:spcBef>
                <a:spcPts val="600"/>
              </a:spcBef>
              <a:spcAft>
                <a:spcPts val="600"/>
              </a:spcAft>
            </a:pPr>
            <a:r>
              <a:rPr lang="tr-TR" sz="2000" b="1" dirty="0" smtClean="0">
                <a:solidFill>
                  <a:srgbClr val="0070C0"/>
                </a:solidFill>
                <a:effectLst>
                  <a:outerShdw blurRad="38100" dist="38100" dir="2700000" algn="tl">
                    <a:srgbClr val="000000">
                      <a:alpha val="43137"/>
                    </a:srgbClr>
                  </a:outerShdw>
                </a:effectLst>
              </a:rPr>
              <a:t>II- İletişimin Özellikleri</a:t>
            </a:r>
          </a:p>
          <a:p>
            <a:pPr marL="342900" indent="-342900" algn="ctr">
              <a:lnSpc>
                <a:spcPct val="200000"/>
              </a:lnSpc>
              <a:spcBef>
                <a:spcPts val="600"/>
              </a:spcBef>
              <a:spcAft>
                <a:spcPts val="600"/>
              </a:spcAft>
              <a:buFont typeface="Arial" panose="020B0604020202020204" pitchFamily="34" charset="0"/>
              <a:buChar char="•"/>
            </a:pPr>
            <a:r>
              <a:rPr lang="tr-TR" sz="3200" dirty="0" smtClean="0">
                <a:solidFill>
                  <a:srgbClr val="7030A0"/>
                </a:solidFill>
              </a:rPr>
              <a:t>Görüş farkı</a:t>
            </a:r>
          </a:p>
          <a:p>
            <a:pPr>
              <a:lnSpc>
                <a:spcPct val="200000"/>
              </a:lnSpc>
              <a:spcBef>
                <a:spcPts val="600"/>
              </a:spcBef>
              <a:spcAft>
                <a:spcPts val="600"/>
              </a:spcAft>
            </a:pPr>
            <a:r>
              <a:rPr lang="tr-TR" sz="2000" dirty="0" smtClean="0"/>
              <a:t> </a:t>
            </a:r>
          </a:p>
          <a:p>
            <a:pPr>
              <a:lnSpc>
                <a:spcPct val="200000"/>
              </a:lnSpc>
              <a:spcBef>
                <a:spcPts val="600"/>
              </a:spcBef>
              <a:spcAft>
                <a:spcPts val="600"/>
              </a:spcAft>
            </a:pPr>
            <a:endParaRPr lang="tr-TR" sz="2000" dirty="0"/>
          </a:p>
          <a:p>
            <a:pPr>
              <a:lnSpc>
                <a:spcPct val="200000"/>
              </a:lnSpc>
              <a:spcBef>
                <a:spcPts val="600"/>
              </a:spcBef>
              <a:spcAft>
                <a:spcPts val="600"/>
              </a:spcAft>
            </a:pPr>
            <a:endParaRPr lang="tr-TR" sz="2000" dirty="0" smtClean="0"/>
          </a:p>
          <a:p>
            <a:pPr>
              <a:lnSpc>
                <a:spcPct val="200000"/>
              </a:lnSpc>
              <a:spcBef>
                <a:spcPts val="600"/>
              </a:spcBef>
              <a:spcAft>
                <a:spcPts val="600"/>
              </a:spcAft>
            </a:pPr>
            <a:endParaRPr lang="tr-TR" sz="2000" dirty="0"/>
          </a:p>
          <a:p>
            <a:pPr>
              <a:lnSpc>
                <a:spcPct val="200000"/>
              </a:lnSpc>
              <a:spcBef>
                <a:spcPts val="600"/>
              </a:spcBef>
              <a:spcAft>
                <a:spcPts val="600"/>
              </a:spcAft>
            </a:pPr>
            <a:endParaRPr lang="tr-TR" sz="2000" dirty="0" smtClean="0"/>
          </a:p>
          <a:p>
            <a:pPr>
              <a:lnSpc>
                <a:spcPct val="200000"/>
              </a:lnSpc>
              <a:spcBef>
                <a:spcPts val="600"/>
              </a:spcBef>
              <a:spcAft>
                <a:spcPts val="600"/>
              </a:spcAft>
            </a:pPr>
            <a:endParaRPr lang="tr-TR" sz="2000" dirty="0" smtClean="0"/>
          </a:p>
        </p:txBody>
      </p:sp>
      <p:sp>
        <p:nvSpPr>
          <p:cNvPr id="2" name="Metin kutusu 1"/>
          <p:cNvSpPr txBox="1"/>
          <p:nvPr/>
        </p:nvSpPr>
        <p:spPr>
          <a:xfrm>
            <a:off x="1711037" y="2452255"/>
            <a:ext cx="1870363" cy="1200329"/>
          </a:xfrm>
          <a:prstGeom prst="rect">
            <a:avLst/>
          </a:prstGeom>
          <a:noFill/>
        </p:spPr>
        <p:txBody>
          <a:bodyPr wrap="square" rtlCol="0">
            <a:spAutoFit/>
          </a:bodyPr>
          <a:lstStyle/>
          <a:p>
            <a:r>
              <a:rPr lang="tr-TR" dirty="0" smtClean="0"/>
              <a:t>Dinleyicinin propagandayı kabulü, tutum değişimi)</a:t>
            </a:r>
            <a:endParaRPr lang="tr-TR" dirty="0"/>
          </a:p>
        </p:txBody>
      </p:sp>
      <p:cxnSp>
        <p:nvCxnSpPr>
          <p:cNvPr id="4" name="Düz Bağlayıcı 3"/>
          <p:cNvCxnSpPr/>
          <p:nvPr/>
        </p:nvCxnSpPr>
        <p:spPr>
          <a:xfrm>
            <a:off x="3581400" y="2680855"/>
            <a:ext cx="0" cy="2722418"/>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flipV="1">
            <a:off x="3581400" y="5330536"/>
            <a:ext cx="4572000" cy="8312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7" name="Metin kutusu 6"/>
          <p:cNvSpPr txBox="1"/>
          <p:nvPr/>
        </p:nvSpPr>
        <p:spPr>
          <a:xfrm>
            <a:off x="3948545" y="5704609"/>
            <a:ext cx="872837" cy="369332"/>
          </a:xfrm>
          <a:prstGeom prst="rect">
            <a:avLst/>
          </a:prstGeom>
          <a:noFill/>
        </p:spPr>
        <p:txBody>
          <a:bodyPr wrap="square" rtlCol="0">
            <a:spAutoFit/>
          </a:bodyPr>
          <a:lstStyle/>
          <a:p>
            <a:endParaRPr lang="tr-TR" dirty="0"/>
          </a:p>
        </p:txBody>
      </p:sp>
      <p:sp>
        <p:nvSpPr>
          <p:cNvPr id="12" name="Metin kutusu 11"/>
          <p:cNvSpPr txBox="1"/>
          <p:nvPr/>
        </p:nvSpPr>
        <p:spPr>
          <a:xfrm>
            <a:off x="3931225" y="5538354"/>
            <a:ext cx="872837" cy="369332"/>
          </a:xfrm>
          <a:prstGeom prst="rect">
            <a:avLst/>
          </a:prstGeom>
          <a:noFill/>
        </p:spPr>
        <p:txBody>
          <a:bodyPr wrap="square" rtlCol="0">
            <a:spAutoFit/>
          </a:bodyPr>
          <a:lstStyle/>
          <a:p>
            <a:r>
              <a:rPr lang="tr-TR" dirty="0" smtClean="0"/>
              <a:t>Az</a:t>
            </a:r>
            <a:endParaRPr lang="tr-TR" dirty="0"/>
          </a:p>
        </p:txBody>
      </p:sp>
      <p:sp>
        <p:nvSpPr>
          <p:cNvPr id="13" name="Metin kutusu 12"/>
          <p:cNvSpPr txBox="1"/>
          <p:nvPr/>
        </p:nvSpPr>
        <p:spPr>
          <a:xfrm>
            <a:off x="5631167" y="5538354"/>
            <a:ext cx="872837" cy="369332"/>
          </a:xfrm>
          <a:prstGeom prst="rect">
            <a:avLst/>
          </a:prstGeom>
          <a:noFill/>
        </p:spPr>
        <p:txBody>
          <a:bodyPr wrap="square" rtlCol="0">
            <a:spAutoFit/>
          </a:bodyPr>
          <a:lstStyle/>
          <a:p>
            <a:r>
              <a:rPr lang="tr-TR" dirty="0" smtClean="0"/>
              <a:t>Orta</a:t>
            </a:r>
            <a:endParaRPr lang="tr-TR" dirty="0"/>
          </a:p>
        </p:txBody>
      </p:sp>
      <p:sp>
        <p:nvSpPr>
          <p:cNvPr id="14" name="Metin kutusu 13"/>
          <p:cNvSpPr txBox="1"/>
          <p:nvPr/>
        </p:nvSpPr>
        <p:spPr>
          <a:xfrm>
            <a:off x="7614803" y="5519943"/>
            <a:ext cx="720437" cy="369332"/>
          </a:xfrm>
          <a:prstGeom prst="rect">
            <a:avLst/>
          </a:prstGeom>
          <a:noFill/>
        </p:spPr>
        <p:txBody>
          <a:bodyPr wrap="square" rtlCol="0">
            <a:spAutoFit/>
          </a:bodyPr>
          <a:lstStyle/>
          <a:p>
            <a:r>
              <a:rPr lang="tr-TR" dirty="0" smtClean="0"/>
              <a:t>Çok</a:t>
            </a:r>
            <a:endParaRPr lang="tr-TR" dirty="0"/>
          </a:p>
        </p:txBody>
      </p:sp>
      <p:sp>
        <p:nvSpPr>
          <p:cNvPr id="10" name="Serbest Form 9"/>
          <p:cNvSpPr/>
          <p:nvPr/>
        </p:nvSpPr>
        <p:spPr>
          <a:xfrm>
            <a:off x="4243981" y="3413135"/>
            <a:ext cx="3704036" cy="1338835"/>
          </a:xfrm>
          <a:custGeom>
            <a:avLst/>
            <a:gdLst>
              <a:gd name="connsiteX0" fmla="*/ 0 w 4073237"/>
              <a:gd name="connsiteY0" fmla="*/ 1382032 h 1382032"/>
              <a:gd name="connsiteX1" fmla="*/ 1714500 w 4073237"/>
              <a:gd name="connsiteY1" fmla="*/ 41 h 1382032"/>
              <a:gd name="connsiteX2" fmla="*/ 4073237 w 4073237"/>
              <a:gd name="connsiteY2" fmla="*/ 1330077 h 1382032"/>
              <a:gd name="connsiteX3" fmla="*/ 4073237 w 4073237"/>
              <a:gd name="connsiteY3" fmla="*/ 1330077 h 1382032"/>
            </a:gdLst>
            <a:ahLst/>
            <a:cxnLst>
              <a:cxn ang="0">
                <a:pos x="connsiteX0" y="connsiteY0"/>
              </a:cxn>
              <a:cxn ang="0">
                <a:pos x="connsiteX1" y="connsiteY1"/>
              </a:cxn>
              <a:cxn ang="0">
                <a:pos x="connsiteX2" y="connsiteY2"/>
              </a:cxn>
              <a:cxn ang="0">
                <a:pos x="connsiteX3" y="connsiteY3"/>
              </a:cxn>
            </a:cxnLst>
            <a:rect l="l" t="t" r="r" b="b"/>
            <a:pathLst>
              <a:path w="4073237" h="1382032">
                <a:moveTo>
                  <a:pt x="0" y="1382032"/>
                </a:moveTo>
                <a:cubicBezTo>
                  <a:pt x="517813" y="695366"/>
                  <a:pt x="1035627" y="8700"/>
                  <a:pt x="1714500" y="41"/>
                </a:cubicBezTo>
                <a:cubicBezTo>
                  <a:pt x="2393373" y="-8618"/>
                  <a:pt x="4073237" y="1330077"/>
                  <a:pt x="4073237" y="1330077"/>
                </a:cubicBezTo>
                <a:lnTo>
                  <a:pt x="4073237" y="1330077"/>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Metin kutusu 14"/>
          <p:cNvSpPr txBox="1"/>
          <p:nvPr/>
        </p:nvSpPr>
        <p:spPr>
          <a:xfrm>
            <a:off x="8610600" y="5150611"/>
            <a:ext cx="1243445" cy="369332"/>
          </a:xfrm>
          <a:prstGeom prst="rect">
            <a:avLst/>
          </a:prstGeom>
          <a:noFill/>
        </p:spPr>
        <p:txBody>
          <a:bodyPr wrap="square" rtlCol="0">
            <a:spAutoFit/>
          </a:bodyPr>
          <a:lstStyle/>
          <a:p>
            <a:r>
              <a:rPr lang="tr-TR" dirty="0" smtClean="0"/>
              <a:t>Görüş farkı</a:t>
            </a:r>
            <a:endParaRPr lang="tr-TR" dirty="0"/>
          </a:p>
        </p:txBody>
      </p:sp>
    </p:spTree>
    <p:extLst>
      <p:ext uri="{BB962C8B-B14F-4D97-AF65-F5344CB8AC3E}">
        <p14:creationId xmlns:p14="http://schemas.microsoft.com/office/powerpoint/2010/main" xmlns="" val="340444591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Slide Number Placeholder 3"/>
          <p:cNvSpPr>
            <a:spLocks noGrp="1"/>
          </p:cNvSpPr>
          <p:nvPr>
            <p:ph type="sldNum" sz="quarter" idx="12"/>
          </p:nvPr>
        </p:nvSpPr>
        <p:spPr>
          <a:noFill/>
          <a:ln>
            <a:miter lim="800000"/>
            <a:headEnd/>
            <a:tailEnd/>
          </a:ln>
        </p:spPr>
        <p:txBody>
          <a:bodyPr/>
          <a:lstStyle/>
          <a:p>
            <a:fld id="{685909A3-690A-44C4-AA19-1AB7E349DC2D}" type="slidenum">
              <a:rPr lang="tr-TR"/>
              <a:pPr/>
              <a:t>11</a:t>
            </a:fld>
            <a:endParaRPr lang="tr-TR"/>
          </a:p>
        </p:txBody>
      </p:sp>
      <p:sp>
        <p:nvSpPr>
          <p:cNvPr id="10246" name="Text Box 3"/>
          <p:cNvSpPr txBox="1">
            <a:spLocks noChangeArrowheads="1"/>
          </p:cNvSpPr>
          <p:nvPr/>
        </p:nvSpPr>
        <p:spPr bwMode="auto">
          <a:xfrm>
            <a:off x="499918" y="457201"/>
            <a:ext cx="10744820" cy="2062103"/>
          </a:xfrm>
          <a:prstGeom prst="rect">
            <a:avLst/>
          </a:prstGeom>
          <a:noFill/>
          <a:ln w="9525">
            <a:noFill/>
            <a:miter lim="800000"/>
            <a:headEnd/>
            <a:tailEnd/>
          </a:ln>
          <a:effectLst/>
        </p:spPr>
        <p:txBody>
          <a:bodyPr wrap="square">
            <a:spAutoFit/>
          </a:bodyPr>
          <a:lstStyle/>
          <a:p>
            <a:pPr>
              <a:spcBef>
                <a:spcPct val="50000"/>
              </a:spcBef>
            </a:pPr>
            <a:r>
              <a:rPr lang="tr-TR" sz="3200" dirty="0" smtClean="0">
                <a:solidFill>
                  <a:srgbClr val="0070C0"/>
                </a:solidFill>
              </a:rPr>
              <a:t>Tek/Çift Yönlü İletişim</a:t>
            </a:r>
          </a:p>
          <a:p>
            <a:pPr>
              <a:spcBef>
                <a:spcPct val="50000"/>
              </a:spcBef>
            </a:pPr>
            <a:r>
              <a:rPr lang="tr-TR" sz="3200" dirty="0" smtClean="0">
                <a:solidFill>
                  <a:srgbClr val="FF0000"/>
                </a:solidFill>
              </a:rPr>
              <a:t> </a:t>
            </a:r>
            <a:endParaRPr lang="tr-TR" sz="3200" dirty="0" smtClean="0">
              <a:solidFill>
                <a:srgbClr val="7030A0"/>
              </a:solidFill>
            </a:endParaRPr>
          </a:p>
          <a:p>
            <a:pPr>
              <a:spcBef>
                <a:spcPct val="50000"/>
              </a:spcBef>
            </a:pPr>
            <a:r>
              <a:rPr lang="tr-TR" sz="3200" dirty="0" smtClean="0"/>
              <a:t> </a:t>
            </a:r>
            <a:endParaRPr lang="tr-TR" sz="1800" b="1" dirty="0">
              <a:solidFill>
                <a:srgbClr val="808000"/>
              </a:solidFill>
              <a:latin typeface="Arial" charset="0"/>
            </a:endParaRPr>
          </a:p>
        </p:txBody>
      </p:sp>
      <p:graphicFrame>
        <p:nvGraphicFramePr>
          <p:cNvPr id="2" name="Tablo 1"/>
          <p:cNvGraphicFramePr>
            <a:graphicFrameLocks noGrp="1"/>
          </p:cNvGraphicFramePr>
          <p:nvPr>
            <p:extLst>
              <p:ext uri="{D42A27DB-BD31-4B8C-83A1-F6EECF244321}">
                <p14:modId xmlns:p14="http://schemas.microsoft.com/office/powerpoint/2010/main" xmlns="" val="2780500968"/>
              </p:ext>
            </p:extLst>
          </p:nvPr>
        </p:nvGraphicFramePr>
        <p:xfrm>
          <a:off x="756744" y="1177156"/>
          <a:ext cx="9774622" cy="4845271"/>
        </p:xfrm>
        <a:graphic>
          <a:graphicData uri="http://schemas.openxmlformats.org/drawingml/2006/table">
            <a:tbl>
              <a:tblPr firstRow="1" bandRow="1">
                <a:tableStyleId>{5C22544A-7EE6-4342-B048-85BDC9FD1C3A}</a:tableStyleId>
              </a:tblPr>
              <a:tblGrid>
                <a:gridCol w="4887311"/>
                <a:gridCol w="4887311"/>
              </a:tblGrid>
              <a:tr h="868427">
                <a:tc>
                  <a:txBody>
                    <a:bodyPr/>
                    <a:lstStyle/>
                    <a:p>
                      <a:r>
                        <a:rPr lang="tr-TR" dirty="0" smtClean="0">
                          <a:solidFill>
                            <a:srgbClr val="FF0000"/>
                          </a:solidFill>
                        </a:rPr>
                        <a:t>Çift-</a:t>
                      </a:r>
                      <a:r>
                        <a:rPr lang="tr-TR" baseline="0" dirty="0" smtClean="0">
                          <a:solidFill>
                            <a:srgbClr val="FF0000"/>
                          </a:solidFill>
                        </a:rPr>
                        <a:t> yönlü iletişim </a:t>
                      </a:r>
                      <a:r>
                        <a:rPr lang="tr-TR" baseline="0" dirty="0" smtClean="0">
                          <a:solidFill>
                            <a:schemeClr val="tx1"/>
                          </a:solidFill>
                        </a:rPr>
                        <a:t>şu durumlarda etkindir:</a:t>
                      </a:r>
                      <a:endParaRPr lang="tr-TR" dirty="0">
                        <a:solidFill>
                          <a:schemeClr val="tx1"/>
                        </a:solidFill>
                      </a:endParaRPr>
                    </a:p>
                  </a:txBody>
                  <a:tcPr/>
                </a:tc>
                <a:tc>
                  <a:txBody>
                    <a:bodyPr/>
                    <a:lstStyle/>
                    <a:p>
                      <a:r>
                        <a:rPr lang="tr-TR" dirty="0" smtClean="0">
                          <a:solidFill>
                            <a:srgbClr val="FF0000"/>
                          </a:solidFill>
                        </a:rPr>
                        <a:t>Tek- Yönlü iletişim </a:t>
                      </a:r>
                      <a:r>
                        <a:rPr lang="tr-TR" dirty="0" smtClean="0">
                          <a:solidFill>
                            <a:schemeClr val="tx1"/>
                          </a:solidFill>
                        </a:rPr>
                        <a:t>şu</a:t>
                      </a:r>
                      <a:r>
                        <a:rPr lang="tr-TR" baseline="0" dirty="0" smtClean="0">
                          <a:solidFill>
                            <a:schemeClr val="tx1"/>
                          </a:solidFill>
                        </a:rPr>
                        <a:t> durumlarda daha etkindir:</a:t>
                      </a:r>
                      <a:endParaRPr lang="tr-TR" dirty="0">
                        <a:solidFill>
                          <a:schemeClr val="tx1"/>
                        </a:solidFill>
                      </a:endParaRPr>
                    </a:p>
                  </a:txBody>
                  <a:tcPr/>
                </a:tc>
              </a:tr>
              <a:tr h="868427">
                <a:tc>
                  <a:txBody>
                    <a:bodyPr/>
                    <a:lstStyle/>
                    <a:p>
                      <a:r>
                        <a:rPr lang="tr-TR" dirty="0" smtClean="0"/>
                        <a:t>Dinleyicilerin eğitim/zeka düzeyleri yüksekse</a:t>
                      </a:r>
                      <a:endParaRPr lang="tr-TR" dirty="0"/>
                    </a:p>
                  </a:txBody>
                  <a:tcPr/>
                </a:tc>
                <a:tc>
                  <a:txBody>
                    <a:bodyPr/>
                    <a:lstStyle/>
                    <a:p>
                      <a:r>
                        <a:rPr lang="tr-TR" dirty="0" smtClean="0"/>
                        <a:t>Dinleyicilerin eğitim/zeka düzeyleri düşükse</a:t>
                      </a:r>
                      <a:endParaRPr lang="tr-TR" dirty="0"/>
                    </a:p>
                  </a:txBody>
                  <a:tcPr/>
                </a:tc>
              </a:tr>
              <a:tr h="868427">
                <a:tc>
                  <a:txBody>
                    <a:bodyPr/>
                    <a:lstStyle/>
                    <a:p>
                      <a:r>
                        <a:rPr lang="tr-TR" dirty="0" smtClean="0"/>
                        <a:t>Dinleyici baştan propagandacı ile aynı fikirde değilse</a:t>
                      </a:r>
                      <a:endParaRPr lang="tr-TR" dirty="0"/>
                    </a:p>
                  </a:txBody>
                  <a:tcPr/>
                </a:tc>
                <a:tc>
                  <a:txBody>
                    <a:bodyPr/>
                    <a:lstStyle/>
                    <a:p>
                      <a:r>
                        <a:rPr lang="tr-TR" dirty="0" smtClean="0"/>
                        <a:t>Dinleyici baştan propagandacı ile aynı fikirde ise</a:t>
                      </a:r>
                      <a:endParaRPr lang="tr-TR" dirty="0"/>
                    </a:p>
                  </a:txBody>
                  <a:tcPr/>
                </a:tc>
              </a:tr>
              <a:tr h="503136">
                <a:tc>
                  <a:txBody>
                    <a:bodyPr/>
                    <a:lstStyle/>
                    <a:p>
                      <a:r>
                        <a:rPr lang="tr-TR" dirty="0" smtClean="0"/>
                        <a:t>Konu</a:t>
                      </a:r>
                      <a:r>
                        <a:rPr lang="tr-TR" baseline="0" dirty="0" smtClean="0"/>
                        <a:t> iyi bilinen basit bir konu ise</a:t>
                      </a:r>
                      <a:endParaRPr lang="tr-TR" dirty="0"/>
                    </a:p>
                  </a:txBody>
                  <a:tcPr/>
                </a:tc>
                <a:tc>
                  <a:txBody>
                    <a:bodyPr/>
                    <a:lstStyle/>
                    <a:p>
                      <a:r>
                        <a:rPr lang="tr-TR" dirty="0" smtClean="0"/>
                        <a:t>Konu</a:t>
                      </a:r>
                      <a:r>
                        <a:rPr lang="tr-TR" baseline="0" dirty="0" smtClean="0"/>
                        <a:t> iyi bilinmeyen, karmaşık bir konu ise</a:t>
                      </a:r>
                      <a:endParaRPr lang="tr-TR" dirty="0"/>
                    </a:p>
                  </a:txBody>
                  <a:tcPr/>
                </a:tc>
              </a:tr>
              <a:tr h="868427">
                <a:tc>
                  <a:txBody>
                    <a:bodyPr/>
                    <a:lstStyle/>
                    <a:p>
                      <a:r>
                        <a:rPr lang="tr-TR" dirty="0" smtClean="0"/>
                        <a:t>Karşıt görüş dinleyici tarafından biliniyorsa</a:t>
                      </a:r>
                      <a:endParaRPr lang="tr-TR" dirty="0"/>
                    </a:p>
                  </a:txBody>
                  <a:tcPr/>
                </a:tc>
                <a:tc>
                  <a:txBody>
                    <a:bodyPr/>
                    <a:lstStyle/>
                    <a:p>
                      <a:r>
                        <a:rPr lang="tr-TR" dirty="0" smtClean="0"/>
                        <a:t>Karşıt görüş dinleyici tarafından bilinmiyorsa</a:t>
                      </a:r>
                      <a:endParaRPr lang="tr-TR" dirty="0"/>
                    </a:p>
                  </a:txBody>
                  <a:tcPr/>
                </a:tc>
              </a:tr>
              <a:tr h="868427">
                <a:tc>
                  <a:txBody>
                    <a:bodyPr/>
                    <a:lstStyle/>
                    <a:p>
                      <a:r>
                        <a:rPr lang="tr-TR" dirty="0" smtClean="0"/>
                        <a:t>Dinleyici daha sonra karşıt görüşün propagandasına maruz kalacaksa</a:t>
                      </a:r>
                      <a:endParaRPr lang="tr-TR" dirty="0"/>
                    </a:p>
                  </a:txBody>
                  <a:tcPr/>
                </a:tc>
                <a:tc>
                  <a:txBody>
                    <a:bodyPr/>
                    <a:lstStyle/>
                    <a:p>
                      <a:r>
                        <a:rPr lang="tr-TR" dirty="0" smtClean="0"/>
                        <a:t>Dinleyici daha sonra karşıt görüşün propagandasına maruz kalmayacaksa</a:t>
                      </a:r>
                      <a:endParaRPr lang="tr-TR" dirty="0"/>
                    </a:p>
                  </a:txBody>
                  <a:tcPr/>
                </a:tc>
              </a:tr>
            </a:tbl>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3"/>
          <p:cNvSpPr>
            <a:spLocks noGrp="1"/>
          </p:cNvSpPr>
          <p:nvPr>
            <p:ph type="sldNum" sz="quarter" idx="12"/>
          </p:nvPr>
        </p:nvSpPr>
        <p:spPr>
          <a:noFill/>
          <a:ln>
            <a:miter lim="800000"/>
            <a:headEnd/>
            <a:tailEnd/>
          </a:ln>
        </p:spPr>
        <p:txBody>
          <a:bodyPr/>
          <a:lstStyle/>
          <a:p>
            <a:fld id="{D33089F3-C849-4247-BC7D-632CDE4A7B8A}" type="slidenum">
              <a:rPr lang="tr-TR"/>
              <a:pPr/>
              <a:t>12</a:t>
            </a:fld>
            <a:endParaRPr lang="tr-TR"/>
          </a:p>
        </p:txBody>
      </p:sp>
      <p:sp>
        <p:nvSpPr>
          <p:cNvPr id="9222" name="Text Box 3"/>
          <p:cNvSpPr txBox="1">
            <a:spLocks noChangeArrowheads="1"/>
          </p:cNvSpPr>
          <p:nvPr/>
        </p:nvSpPr>
        <p:spPr bwMode="auto">
          <a:xfrm>
            <a:off x="656683" y="107796"/>
            <a:ext cx="10363200" cy="5575052"/>
          </a:xfrm>
          <a:prstGeom prst="rect">
            <a:avLst/>
          </a:prstGeom>
          <a:noFill/>
          <a:ln w="9525">
            <a:noFill/>
            <a:miter lim="800000"/>
            <a:headEnd/>
            <a:tailEnd/>
          </a:ln>
          <a:effectLst/>
        </p:spPr>
        <p:txBody>
          <a:bodyPr>
            <a:spAutoFit/>
          </a:bodyPr>
          <a:lstStyle/>
          <a:p>
            <a:pPr>
              <a:lnSpc>
                <a:spcPct val="150000"/>
              </a:lnSpc>
            </a:pPr>
            <a:r>
              <a:rPr lang="tr-TR" sz="2400" b="1" dirty="0" smtClean="0">
                <a:solidFill>
                  <a:srgbClr val="0070C0"/>
                </a:solidFill>
                <a:effectLst>
                  <a:outerShdw blurRad="38100" dist="38100" dir="2700000" algn="tl">
                    <a:srgbClr val="000000">
                      <a:alpha val="43137"/>
                    </a:srgbClr>
                  </a:outerShdw>
                </a:effectLst>
              </a:rPr>
              <a:t>Duygusal-Ussal İletişim</a:t>
            </a:r>
          </a:p>
          <a:p>
            <a:pPr>
              <a:lnSpc>
                <a:spcPct val="150000"/>
              </a:lnSpc>
            </a:pPr>
            <a:r>
              <a:rPr lang="tr-TR" sz="2400" dirty="0" smtClean="0"/>
              <a:t>İletişimin inceleyeceğimiz bir başka özelliği de duygusal ya da ussal (rasyonel, mantıksal) oluşudur. </a:t>
            </a:r>
          </a:p>
          <a:p>
            <a:pPr marL="342900" indent="-342900">
              <a:lnSpc>
                <a:spcPct val="150000"/>
              </a:lnSpc>
              <a:buFont typeface="Arial" panose="020B0604020202020204" pitchFamily="34" charset="0"/>
              <a:buChar char="•"/>
            </a:pPr>
            <a:r>
              <a:rPr lang="tr-TR" sz="2400" i="1" dirty="0" smtClean="0">
                <a:solidFill>
                  <a:srgbClr val="0070C0"/>
                </a:solidFill>
              </a:rPr>
              <a:t>Bir konuşmacı duygusal şeklide mi konuşuyorsa dinleyicilerini daha çok etkiler?</a:t>
            </a:r>
            <a:r>
              <a:rPr lang="tr-TR" sz="2400" dirty="0" smtClean="0"/>
              <a:t>  </a:t>
            </a:r>
          </a:p>
          <a:p>
            <a:pPr>
              <a:lnSpc>
                <a:spcPct val="150000"/>
              </a:lnSpc>
            </a:pPr>
            <a:r>
              <a:rPr lang="tr-TR" sz="2400" dirty="0" smtClean="0"/>
              <a:t>Burada önemli olan etken, iletişim konusunun dinleyiciye ne kadar yakın olduğu, onu ne kadar ilgilendirdiğidir. Demek ki, iletişim, </a:t>
            </a:r>
            <a:r>
              <a:rPr lang="tr-TR" sz="2400" u="sng" dirty="0" smtClean="0"/>
              <a:t>ancak eğer dinleyiciye yakın bir konu varsa duygusal olabilir</a:t>
            </a:r>
            <a:r>
              <a:rPr lang="tr-TR" sz="2400" dirty="0" smtClean="0"/>
              <a:t>, aksi halde duygusallık dinleyici tarafından tuhaf olarak nitelendirilebilir. </a:t>
            </a:r>
          </a:p>
          <a:p>
            <a:pPr>
              <a:lnSpc>
                <a:spcPct val="150000"/>
              </a:lnSpc>
            </a:pPr>
            <a:r>
              <a:rPr lang="tr-TR" sz="2400" dirty="0" smtClean="0"/>
              <a:t>Örneğin, bir siyasetçimizin Japon yeninde yaşanan devalüasyonla ilgili duygusal bir konuşma yapması bizi ne kadar etkileyebilir? </a:t>
            </a:r>
          </a:p>
        </p:txBody>
      </p:sp>
    </p:spTree>
    <p:extLst>
      <p:ext uri="{BB962C8B-B14F-4D97-AF65-F5344CB8AC3E}">
        <p14:creationId xmlns:p14="http://schemas.microsoft.com/office/powerpoint/2010/main" xmlns="" val="128620350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title"/>
          </p:nvPr>
        </p:nvSpPr>
        <p:spPr/>
        <p:txBody>
          <a:bodyPr/>
          <a:lstStyle/>
          <a:p>
            <a:r>
              <a:rPr lang="tr-TR" sz="4000" b="1" dirty="0" smtClean="0">
                <a:solidFill>
                  <a:schemeClr val="tx1"/>
                </a:solidFill>
                <a:effectLst>
                  <a:outerShdw blurRad="38100" dist="38100" dir="2700000" algn="tl">
                    <a:srgbClr val="010199"/>
                  </a:outerShdw>
                </a:effectLst>
              </a:rPr>
              <a:t>III.HEDEF ÖĞESİNİN ÖZELLİKLERİ</a:t>
            </a:r>
            <a:endParaRPr lang="tr-TR" sz="4000" b="1" dirty="0">
              <a:solidFill>
                <a:schemeClr val="tx1"/>
              </a:solidFill>
              <a:effectLst>
                <a:outerShdw blurRad="38100" dist="38100" dir="2700000" algn="tl">
                  <a:srgbClr val="010199"/>
                </a:outerShdw>
              </a:effectLst>
            </a:endParaRPr>
          </a:p>
        </p:txBody>
      </p:sp>
      <p:sp>
        <p:nvSpPr>
          <p:cNvPr id="4103" name="Rectangle 7"/>
          <p:cNvSpPr>
            <a:spLocks noGrp="1" noChangeArrowheads="1"/>
          </p:cNvSpPr>
          <p:nvPr>
            <p:ph idx="1"/>
          </p:nvPr>
        </p:nvSpPr>
        <p:spPr>
          <a:xfrm>
            <a:off x="838200" y="1337481"/>
            <a:ext cx="10515600" cy="4839482"/>
          </a:xfrm>
        </p:spPr>
        <p:txBody>
          <a:bodyPr>
            <a:normAutofit fontScale="77500" lnSpcReduction="20000"/>
          </a:bodyPr>
          <a:lstStyle/>
          <a:p>
            <a:pPr>
              <a:lnSpc>
                <a:spcPct val="90000"/>
              </a:lnSpc>
              <a:spcBef>
                <a:spcPct val="50000"/>
              </a:spcBef>
              <a:buClr>
                <a:schemeClr val="tx1"/>
              </a:buClr>
              <a:buFont typeface="Wingdings" pitchFamily="2" charset="2"/>
              <a:buChar char="Ø"/>
            </a:pPr>
            <a:r>
              <a:rPr lang="tr-TR" dirty="0" smtClean="0"/>
              <a:t>Kaynağın ve iletişimin içeriğinin özelliklerini dikkate aldığımızda, dinleyicilerin bazı özelliklerinin de bunlarla etkileşim halinde propagandanın etkisini tayin ettiğini söyleyebiliriz. Yani:</a:t>
            </a:r>
          </a:p>
          <a:p>
            <a:pPr>
              <a:lnSpc>
                <a:spcPct val="90000"/>
              </a:lnSpc>
              <a:spcBef>
                <a:spcPct val="50000"/>
              </a:spcBef>
              <a:buClr>
                <a:schemeClr val="tx1"/>
              </a:buClr>
              <a:buFont typeface="Wingdings" pitchFamily="2" charset="2"/>
              <a:buChar char="Ø"/>
            </a:pPr>
            <a:r>
              <a:rPr lang="tr-TR" dirty="0" smtClean="0">
                <a:solidFill>
                  <a:srgbClr val="FF0000"/>
                </a:solidFill>
              </a:rPr>
              <a:t>A-dinleyicinin etkili iletişimin kendisine propaganda olarak yönelmediğine inanması, hatta onu tesadüfen duyduğunu düşünmesi</a:t>
            </a:r>
          </a:p>
          <a:p>
            <a:pPr>
              <a:lnSpc>
                <a:spcPct val="90000"/>
              </a:lnSpc>
              <a:spcBef>
                <a:spcPct val="50000"/>
              </a:spcBef>
              <a:buClr>
                <a:schemeClr val="tx1"/>
              </a:buClr>
              <a:buFont typeface="Wingdings" pitchFamily="2" charset="2"/>
              <a:buChar char="Ø"/>
            </a:pPr>
            <a:r>
              <a:rPr lang="tr-TR" dirty="0" smtClean="0"/>
              <a:t>B-Dinleyicinin kendi tutumuna ne derece bağlı olduğu, onu ne kadar önemsediği, propagandayı kabul ya da reddetmesinin belirleyici bir faktörüdür.</a:t>
            </a:r>
          </a:p>
          <a:p>
            <a:pPr>
              <a:lnSpc>
                <a:spcPct val="90000"/>
              </a:lnSpc>
              <a:spcBef>
                <a:spcPct val="50000"/>
              </a:spcBef>
              <a:buClr>
                <a:schemeClr val="tx1"/>
              </a:buClr>
              <a:buFont typeface="Wingdings" pitchFamily="2" charset="2"/>
              <a:buChar char="Ø"/>
            </a:pPr>
            <a:r>
              <a:rPr lang="tr-TR" dirty="0" smtClean="0">
                <a:solidFill>
                  <a:srgbClr val="FF0000"/>
                </a:solidFill>
              </a:rPr>
              <a:t>C-Dinleyicinin tutumuyla propagandada ileri sürülen tutum arasındaki fark propagandanın etkinliğini önemle etkilemektedir.</a:t>
            </a:r>
          </a:p>
          <a:p>
            <a:pPr>
              <a:lnSpc>
                <a:spcPct val="90000"/>
              </a:lnSpc>
              <a:spcBef>
                <a:spcPct val="50000"/>
              </a:spcBef>
              <a:buClr>
                <a:schemeClr val="tx1"/>
              </a:buClr>
              <a:buFont typeface="Wingdings" pitchFamily="2" charset="2"/>
              <a:buChar char="Ø"/>
            </a:pPr>
            <a:r>
              <a:rPr lang="tr-TR" dirty="0" smtClean="0"/>
              <a:t>D- Dinleyicinin propagandayla baştan aynı görüşte olup olmadığı, propagandanın konusu hakkında ve özellikle karşı tez hakkında bilgi sahibi olup olmadığı, eğitim düzeyi vb. propagandanın türünü ve etkisini belirlemektedir. </a:t>
            </a:r>
          </a:p>
          <a:p>
            <a:pPr>
              <a:lnSpc>
                <a:spcPct val="90000"/>
              </a:lnSpc>
              <a:spcBef>
                <a:spcPct val="50000"/>
              </a:spcBef>
              <a:buClr>
                <a:schemeClr val="tx1"/>
              </a:buClr>
              <a:buFont typeface="Wingdings" pitchFamily="2" charset="2"/>
              <a:buChar char="Ø"/>
            </a:pPr>
            <a:endParaRPr lang="tr-TR" dirty="0"/>
          </a:p>
          <a:p>
            <a:pPr>
              <a:lnSpc>
                <a:spcPct val="90000"/>
              </a:lnSpc>
              <a:spcBef>
                <a:spcPct val="50000"/>
              </a:spcBef>
              <a:buClr>
                <a:schemeClr val="bg1"/>
              </a:buClr>
              <a:buFontTx/>
              <a:buNone/>
            </a:pPr>
            <a:endParaRPr lang="tr-TR" dirty="0"/>
          </a:p>
          <a:p>
            <a:pPr>
              <a:lnSpc>
                <a:spcPct val="90000"/>
              </a:lnSpc>
            </a:pPr>
            <a:endParaRPr lang="tr-TR" dirty="0"/>
          </a:p>
        </p:txBody>
      </p:sp>
    </p:spTree>
    <p:extLst>
      <p:ext uri="{BB962C8B-B14F-4D97-AF65-F5344CB8AC3E}">
        <p14:creationId xmlns:p14="http://schemas.microsoft.com/office/powerpoint/2010/main" xmlns="" val="314926997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title"/>
          </p:nvPr>
        </p:nvSpPr>
        <p:spPr/>
        <p:txBody>
          <a:bodyPr/>
          <a:lstStyle/>
          <a:p>
            <a:r>
              <a:rPr lang="tr-TR" sz="4000" b="1" dirty="0" smtClean="0">
                <a:solidFill>
                  <a:schemeClr val="tx1"/>
                </a:solidFill>
                <a:effectLst>
                  <a:outerShdw blurRad="38100" dist="38100" dir="2700000" algn="tl">
                    <a:srgbClr val="010199"/>
                  </a:outerShdw>
                </a:effectLst>
              </a:rPr>
              <a:t>III.HEDEF ÖĞESİNİN ÖZELLİKLERİ</a:t>
            </a:r>
            <a:endParaRPr lang="tr-TR" sz="4000" b="1" dirty="0">
              <a:solidFill>
                <a:schemeClr val="tx1"/>
              </a:solidFill>
              <a:effectLst>
                <a:outerShdw blurRad="38100" dist="38100" dir="2700000" algn="tl">
                  <a:srgbClr val="010199"/>
                </a:outerShdw>
              </a:effectLst>
            </a:endParaRPr>
          </a:p>
        </p:txBody>
      </p:sp>
      <p:sp>
        <p:nvSpPr>
          <p:cNvPr id="3" name="İçerik Yer Tutucusu 2"/>
          <p:cNvSpPr>
            <a:spLocks noGrp="1"/>
          </p:cNvSpPr>
          <p:nvPr>
            <p:ph idx="1"/>
          </p:nvPr>
        </p:nvSpPr>
        <p:spPr/>
        <p:txBody>
          <a:bodyPr>
            <a:normAutofit lnSpcReduction="10000"/>
          </a:bodyPr>
          <a:lstStyle/>
          <a:p>
            <a:r>
              <a:rPr lang="tr-TR" dirty="0" smtClean="0"/>
              <a:t>A- Taahhüt (bağlanma)</a:t>
            </a:r>
          </a:p>
          <a:p>
            <a:r>
              <a:rPr lang="tr-TR" dirty="0" smtClean="0"/>
              <a:t>B- Kendine güven</a:t>
            </a:r>
          </a:p>
          <a:p>
            <a:r>
              <a:rPr lang="tr-TR" dirty="0" smtClean="0"/>
              <a:t>C- Grup içi saygınlık farkları</a:t>
            </a:r>
          </a:p>
          <a:p>
            <a:r>
              <a:rPr lang="tr-TR" dirty="0" smtClean="0"/>
              <a:t>D-Zeka ve Eğitim</a:t>
            </a:r>
          </a:p>
          <a:p>
            <a:r>
              <a:rPr lang="tr-TR" dirty="0" smtClean="0"/>
              <a:t>E- Cinsiyet Farkı</a:t>
            </a:r>
          </a:p>
          <a:p>
            <a:r>
              <a:rPr lang="tr-TR" dirty="0" smtClean="0"/>
              <a:t>F- Düşünme ihtiyacı</a:t>
            </a:r>
          </a:p>
          <a:p>
            <a:r>
              <a:rPr lang="tr-TR" dirty="0" smtClean="0"/>
              <a:t>G- Kendini izleme</a:t>
            </a:r>
          </a:p>
          <a:p>
            <a:r>
              <a:rPr lang="tr-TR" dirty="0" smtClean="0"/>
              <a:t>H- Yaş</a:t>
            </a:r>
            <a:endParaRPr lang="tr-TR" dirty="0"/>
          </a:p>
        </p:txBody>
      </p:sp>
    </p:spTree>
    <p:extLst>
      <p:ext uri="{BB962C8B-B14F-4D97-AF65-F5344CB8AC3E}">
        <p14:creationId xmlns:p14="http://schemas.microsoft.com/office/powerpoint/2010/main" xmlns="" val="32583588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title"/>
          </p:nvPr>
        </p:nvSpPr>
        <p:spPr/>
        <p:txBody>
          <a:bodyPr/>
          <a:lstStyle/>
          <a:p>
            <a:r>
              <a:rPr lang="tr-TR" sz="4000" b="1" dirty="0" smtClean="0">
                <a:solidFill>
                  <a:schemeClr val="tx1"/>
                </a:solidFill>
                <a:effectLst>
                  <a:outerShdw blurRad="38100" dist="38100" dir="2700000" algn="tl">
                    <a:srgbClr val="010199"/>
                  </a:outerShdw>
                </a:effectLst>
              </a:rPr>
              <a:t>IV.ORTAMIN ÖZELLİKLERİ</a:t>
            </a:r>
            <a:endParaRPr lang="tr-TR" sz="4000" b="1" dirty="0">
              <a:solidFill>
                <a:schemeClr val="tx1"/>
              </a:solidFill>
              <a:effectLst>
                <a:outerShdw blurRad="38100" dist="38100" dir="2700000" algn="tl">
                  <a:srgbClr val="010199"/>
                </a:outerShdw>
              </a:effectLst>
            </a:endParaRPr>
          </a:p>
        </p:txBody>
      </p:sp>
      <p:sp>
        <p:nvSpPr>
          <p:cNvPr id="3" name="İçerik Yer Tutucusu 2"/>
          <p:cNvSpPr>
            <a:spLocks noGrp="1"/>
          </p:cNvSpPr>
          <p:nvPr>
            <p:ph idx="1"/>
          </p:nvPr>
        </p:nvSpPr>
        <p:spPr/>
        <p:txBody>
          <a:bodyPr>
            <a:normAutofit fontScale="92500" lnSpcReduction="10000"/>
          </a:bodyPr>
          <a:lstStyle/>
          <a:p>
            <a:r>
              <a:rPr lang="tr-TR" dirty="0" smtClean="0"/>
              <a:t>A- Gerçek yaşamda kitle iletişim araçları ile </a:t>
            </a:r>
            <a:r>
              <a:rPr lang="tr-TR" b="1" i="1" dirty="0" smtClean="0">
                <a:solidFill>
                  <a:srgbClr val="FF0000"/>
                </a:solidFill>
                <a:effectLst>
                  <a:outerShdw blurRad="38100" dist="38100" dir="2700000" algn="tl">
                    <a:srgbClr val="000000">
                      <a:alpha val="43137"/>
                    </a:srgbClr>
                  </a:outerShdw>
                </a:effectLst>
              </a:rPr>
              <a:t>dinleyiciye ulaşabilmek </a:t>
            </a:r>
            <a:r>
              <a:rPr lang="tr-TR" dirty="0" smtClean="0"/>
              <a:t>gerçekten zordur.</a:t>
            </a:r>
          </a:p>
          <a:p>
            <a:r>
              <a:rPr lang="tr-TR" dirty="0" smtClean="0"/>
              <a:t>B- Etkileyici iletişim hedefe ulaşsa bile </a:t>
            </a:r>
            <a:r>
              <a:rPr lang="tr-TR" b="1" i="1" dirty="0" smtClean="0">
                <a:solidFill>
                  <a:srgbClr val="FF0000"/>
                </a:solidFill>
                <a:effectLst>
                  <a:outerShdw blurRad="38100" dist="38100" dir="2700000" algn="tl">
                    <a:srgbClr val="000000">
                      <a:alpha val="43137"/>
                    </a:srgbClr>
                  </a:outerShdw>
                </a:effectLst>
              </a:rPr>
              <a:t>seçici algılama </a:t>
            </a:r>
            <a:r>
              <a:rPr lang="tr-TR" dirty="0" smtClean="0"/>
              <a:t>süzgecinden geçerek etkisini yitirebilir.</a:t>
            </a:r>
          </a:p>
          <a:p>
            <a:r>
              <a:rPr lang="tr-TR" dirty="0" smtClean="0"/>
              <a:t>C- </a:t>
            </a:r>
            <a:r>
              <a:rPr lang="tr-TR" u="sng" dirty="0" smtClean="0"/>
              <a:t>Laboratuvarda</a:t>
            </a:r>
            <a:r>
              <a:rPr lang="tr-TR" dirty="0" smtClean="0"/>
              <a:t> direnmeye daha az başvurulmasının nedeni fazla güncel olamayan görece </a:t>
            </a:r>
            <a:r>
              <a:rPr lang="tr-TR" b="1" i="1" dirty="0" smtClean="0">
                <a:solidFill>
                  <a:srgbClr val="FF0000"/>
                </a:solidFill>
                <a:effectLst>
                  <a:outerShdw blurRad="38100" dist="38100" dir="2700000" algn="tl">
                    <a:srgbClr val="000000">
                      <a:alpha val="43137"/>
                    </a:srgbClr>
                  </a:outerShdw>
                </a:effectLst>
              </a:rPr>
              <a:t>önemsiz konular</a:t>
            </a:r>
            <a:r>
              <a:rPr lang="tr-TR" dirty="0" smtClean="0"/>
              <a:t>ın kullanılmasıdır.</a:t>
            </a:r>
          </a:p>
          <a:p>
            <a:r>
              <a:rPr lang="tr-TR" u="sng" dirty="0" smtClean="0"/>
              <a:t>D-Laboratuvardaki iletişim kaynağının </a:t>
            </a:r>
            <a:r>
              <a:rPr lang="tr-TR" dirty="0" smtClean="0"/>
              <a:t>daha </a:t>
            </a:r>
            <a:r>
              <a:rPr lang="tr-TR" b="1" i="1" dirty="0" smtClean="0">
                <a:solidFill>
                  <a:srgbClr val="FF0000"/>
                </a:solidFill>
                <a:effectLst>
                  <a:outerShdw blurRad="38100" dist="38100" dir="2700000" algn="tl">
                    <a:srgbClr val="000000">
                      <a:alpha val="43137"/>
                    </a:srgbClr>
                  </a:outerShdw>
                </a:effectLst>
              </a:rPr>
              <a:t>inanılır</a:t>
            </a:r>
            <a:r>
              <a:rPr lang="tr-TR" dirty="0" smtClean="0"/>
              <a:t> olmasıdır.</a:t>
            </a:r>
          </a:p>
          <a:p>
            <a:r>
              <a:rPr lang="tr-TR" dirty="0" smtClean="0"/>
              <a:t>E- Gerçek yaşamda kişi, propagandaya genelde yalnız maruz kalmaz. </a:t>
            </a:r>
          </a:p>
        </p:txBody>
      </p:sp>
    </p:spTree>
    <p:extLst>
      <p:ext uri="{BB962C8B-B14F-4D97-AF65-F5344CB8AC3E}">
        <p14:creationId xmlns:p14="http://schemas.microsoft.com/office/powerpoint/2010/main" xmlns="" val="427596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p:cNvSpPr>
            <a:spLocks noGrp="1" noChangeArrowheads="1"/>
          </p:cNvSpPr>
          <p:nvPr>
            <p:ph type="title"/>
          </p:nvPr>
        </p:nvSpPr>
        <p:spPr/>
        <p:txBody>
          <a:bodyPr/>
          <a:lstStyle/>
          <a:p>
            <a:r>
              <a:rPr lang="tr-TR" sz="4000" b="1" dirty="0" smtClean="0">
                <a:solidFill>
                  <a:schemeClr val="tx1"/>
                </a:solidFill>
                <a:effectLst>
                  <a:outerShdw blurRad="38100" dist="38100" dir="2700000" algn="tl">
                    <a:srgbClr val="010199"/>
                  </a:outerShdw>
                </a:effectLst>
              </a:rPr>
              <a:t>IV.KÜLTÜRÜN ÖZELLİKLERİ</a:t>
            </a:r>
            <a:endParaRPr lang="tr-TR" sz="4000" b="1" dirty="0">
              <a:solidFill>
                <a:schemeClr val="tx1"/>
              </a:solidFill>
              <a:effectLst>
                <a:outerShdw blurRad="38100" dist="38100" dir="2700000" algn="tl">
                  <a:srgbClr val="010199"/>
                </a:outerShdw>
              </a:effectLst>
            </a:endParaRPr>
          </a:p>
        </p:txBody>
      </p:sp>
      <p:sp>
        <p:nvSpPr>
          <p:cNvPr id="8195" name="Rectangle 3"/>
          <p:cNvSpPr>
            <a:spLocks noGrp="1" noChangeArrowheads="1"/>
          </p:cNvSpPr>
          <p:nvPr>
            <p:ph idx="1"/>
          </p:nvPr>
        </p:nvSpPr>
        <p:spPr/>
        <p:txBody>
          <a:bodyPr/>
          <a:lstStyle/>
          <a:p>
            <a:r>
              <a:rPr lang="tr-TR" dirty="0" smtClean="0"/>
              <a:t>Bireyci kültür</a:t>
            </a:r>
          </a:p>
          <a:p>
            <a:r>
              <a:rPr lang="tr-TR" dirty="0" smtClean="0"/>
              <a:t>Toplulukçu kültür</a:t>
            </a:r>
            <a:endParaRPr lang="tr-TR" dirty="0"/>
          </a:p>
        </p:txBody>
      </p:sp>
    </p:spTree>
    <p:extLst>
      <p:ext uri="{BB962C8B-B14F-4D97-AF65-F5344CB8AC3E}">
        <p14:creationId xmlns:p14="http://schemas.microsoft.com/office/powerpoint/2010/main" xmlns="" val="11546917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Slide Number Placeholder 3"/>
          <p:cNvSpPr>
            <a:spLocks noGrp="1"/>
          </p:cNvSpPr>
          <p:nvPr>
            <p:ph type="sldNum" sz="quarter" idx="12"/>
          </p:nvPr>
        </p:nvSpPr>
        <p:spPr>
          <a:noFill/>
          <a:ln>
            <a:miter lim="800000"/>
            <a:headEnd/>
            <a:tailEnd/>
          </a:ln>
        </p:spPr>
        <p:txBody>
          <a:bodyPr/>
          <a:lstStyle/>
          <a:p>
            <a:fld id="{FFF15090-374F-47DF-BF8C-3A20358B180D}" type="slidenum">
              <a:rPr lang="tr-TR"/>
              <a:pPr/>
              <a:t>2</a:t>
            </a:fld>
            <a:endParaRPr lang="tr-TR"/>
          </a:p>
        </p:txBody>
      </p:sp>
      <p:sp>
        <p:nvSpPr>
          <p:cNvPr id="2051" name="Text Box 3"/>
          <p:cNvSpPr txBox="1">
            <a:spLocks noChangeArrowheads="1"/>
          </p:cNvSpPr>
          <p:nvPr/>
        </p:nvSpPr>
        <p:spPr bwMode="auto">
          <a:xfrm>
            <a:off x="764669" y="706821"/>
            <a:ext cx="10566400" cy="769441"/>
          </a:xfrm>
          <a:prstGeom prst="rect">
            <a:avLst/>
          </a:prstGeom>
          <a:noFill/>
          <a:ln w="9525">
            <a:noFill/>
            <a:miter lim="800000"/>
            <a:headEnd/>
            <a:tailEnd/>
          </a:ln>
          <a:effectLst/>
        </p:spPr>
        <p:txBody>
          <a:bodyPr>
            <a:spAutoFit/>
          </a:bodyPr>
          <a:lstStyle/>
          <a:p>
            <a:pPr algn="ctr" eaLnBrk="1" hangingPunct="1">
              <a:spcBef>
                <a:spcPct val="50000"/>
              </a:spcBef>
            </a:pPr>
            <a:r>
              <a:rPr lang="tr-TR" sz="4400" b="1" dirty="0" smtClean="0">
                <a:solidFill>
                  <a:srgbClr val="6600FF"/>
                </a:solidFill>
              </a:rPr>
              <a:t>Propaganda kavramı</a:t>
            </a:r>
            <a:endParaRPr lang="tr-TR" sz="4400" b="1" dirty="0">
              <a:solidFill>
                <a:srgbClr val="6600FF"/>
              </a:solidFill>
            </a:endParaRPr>
          </a:p>
        </p:txBody>
      </p:sp>
      <p:sp>
        <p:nvSpPr>
          <p:cNvPr id="2" name="Dikdörtgen 1"/>
          <p:cNvSpPr/>
          <p:nvPr/>
        </p:nvSpPr>
        <p:spPr>
          <a:xfrm>
            <a:off x="1081667" y="1619378"/>
            <a:ext cx="9511991" cy="4154984"/>
          </a:xfrm>
          <a:prstGeom prst="rect">
            <a:avLst/>
          </a:prstGeom>
        </p:spPr>
        <p:txBody>
          <a:bodyPr wrap="square">
            <a:spAutoFit/>
          </a:bodyPr>
          <a:lstStyle/>
          <a:p>
            <a:r>
              <a:rPr lang="tr-TR" sz="2400" dirty="0" smtClean="0">
                <a:latin typeface="Calibri" panose="020F0502020204030204" pitchFamily="34" charset="0"/>
                <a:ea typeface="Times New Roman" panose="02020603050405020304" pitchFamily="18" charset="0"/>
                <a:cs typeface="Times New Roman" panose="02020603050405020304" pitchFamily="18" charset="0"/>
              </a:rPr>
              <a:t>Günümüzde, kitle iletişim olanaklarının son derece artmasıyla birlikte, hepimiz iletişim ve propagandadan geniş çapta etkilenmekteyiz. </a:t>
            </a:r>
          </a:p>
          <a:p>
            <a:endParaRPr lang="tr-TR" sz="2400" dirty="0">
              <a:latin typeface="Calibri" panose="020F0502020204030204" pitchFamily="34" charset="0"/>
              <a:ea typeface="Times New Roman" panose="02020603050405020304" pitchFamily="18" charset="0"/>
              <a:cs typeface="Times New Roman" panose="02020603050405020304" pitchFamily="18" charset="0"/>
            </a:endParaRPr>
          </a:p>
          <a:p>
            <a:r>
              <a:rPr lang="tr-TR" sz="2400" b="1" i="1" dirty="0" smtClean="0">
                <a:solidFill>
                  <a:srgbClr val="FF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imes New Roman" panose="02020603050405020304" pitchFamily="18" charset="0"/>
              </a:rPr>
              <a:t>Kişi ya da grupların fikir, tutum ya da davranışlarını etkileme amacına yönelik iletişim, yani tek yönlü haberleşme olarak </a:t>
            </a:r>
            <a:r>
              <a:rPr lang="tr-TR" sz="2400" dirty="0" smtClean="0">
                <a:latin typeface="Calibri" panose="020F0502020204030204" pitchFamily="34" charset="0"/>
                <a:ea typeface="Times New Roman" panose="02020603050405020304" pitchFamily="18" charset="0"/>
                <a:cs typeface="Times New Roman" panose="02020603050405020304" pitchFamily="18" charset="0"/>
              </a:rPr>
              <a:t>tanımlayabiliriz. Etkileyici iletişim, propagandadan daha geniş bir kavramdır ve her türlü etki amacını içerir. </a:t>
            </a:r>
          </a:p>
          <a:p>
            <a:endParaRPr lang="tr-TR" sz="2400" dirty="0" smtClean="0">
              <a:latin typeface="Calibri" panose="020F0502020204030204" pitchFamily="34" charset="0"/>
              <a:ea typeface="Times New Roman" panose="02020603050405020304" pitchFamily="18" charset="0"/>
              <a:cs typeface="Times New Roman" panose="02020603050405020304" pitchFamily="18" charset="0"/>
            </a:endParaRPr>
          </a:p>
          <a:p>
            <a:r>
              <a:rPr lang="tr-TR" sz="2400" dirty="0" smtClean="0">
                <a:latin typeface="Calibri" panose="020F0502020204030204" pitchFamily="34" charset="0"/>
                <a:cs typeface="Times New Roman" panose="02020603050405020304" pitchFamily="18" charset="0"/>
              </a:rPr>
              <a:t>Propagandanın politikadan reklamcılığa kadar her alanda gittikçe artan önemi ile paralel olarak etkileyici </a:t>
            </a:r>
            <a:r>
              <a:rPr lang="tr-TR" sz="2400" u="sng" dirty="0" smtClean="0">
                <a:latin typeface="Calibri" panose="020F0502020204030204" pitchFamily="34" charset="0"/>
                <a:cs typeface="Times New Roman" panose="02020603050405020304" pitchFamily="18" charset="0"/>
              </a:rPr>
              <a:t>iletişim araştırmaları da günümüze kadar gelişerek devam etmiştir. </a:t>
            </a:r>
            <a:endParaRPr lang="tr-TR" sz="2400" u="sng" dirty="0"/>
          </a:p>
        </p:txBody>
      </p:sp>
    </p:spTree>
    <p:extLst>
      <p:ext uri="{BB962C8B-B14F-4D97-AF65-F5344CB8AC3E}">
        <p14:creationId xmlns:p14="http://schemas.microsoft.com/office/powerpoint/2010/main" xmlns="" val="193773344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p:cTn id="7" dur="5000" fill="hold"/>
                                        <p:tgtEl>
                                          <p:spTgt spid="2051"/>
                                        </p:tgtEl>
                                        <p:attrNameLst>
                                          <p:attrName>ppt_w</p:attrName>
                                        </p:attrNameLst>
                                      </p:cBhvr>
                                      <p:tavLst>
                                        <p:tav tm="0" fmla="#ppt_w*sin(2.5*pi*$)">
                                          <p:val>
                                            <p:fltVal val="0"/>
                                          </p:val>
                                        </p:tav>
                                        <p:tav tm="100000">
                                          <p:val>
                                            <p:fltVal val="1"/>
                                          </p:val>
                                        </p:tav>
                                      </p:tavLst>
                                    </p:anim>
                                    <p:anim calcmode="lin" valueType="num">
                                      <p:cBhvr>
                                        <p:cTn id="8" dur="5000" fill="hold"/>
                                        <p:tgtEl>
                                          <p:spTgt spid="205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Slide Number Placeholder 3"/>
          <p:cNvSpPr>
            <a:spLocks noGrp="1"/>
          </p:cNvSpPr>
          <p:nvPr>
            <p:ph type="sldNum" sz="quarter" idx="12"/>
          </p:nvPr>
        </p:nvSpPr>
        <p:spPr>
          <a:noFill/>
          <a:ln>
            <a:miter lim="800000"/>
            <a:headEnd/>
            <a:tailEnd/>
          </a:ln>
        </p:spPr>
        <p:txBody>
          <a:bodyPr/>
          <a:lstStyle/>
          <a:p>
            <a:fld id="{D9357CEB-AA81-4BC2-A1F6-D453417116C5}" type="slidenum">
              <a:rPr lang="tr-TR"/>
              <a:pPr/>
              <a:t>3</a:t>
            </a:fld>
            <a:endParaRPr lang="tr-TR"/>
          </a:p>
        </p:txBody>
      </p:sp>
      <p:sp>
        <p:nvSpPr>
          <p:cNvPr id="6" name="Text Box 3"/>
          <p:cNvSpPr txBox="1">
            <a:spLocks noChangeArrowheads="1"/>
          </p:cNvSpPr>
          <p:nvPr/>
        </p:nvSpPr>
        <p:spPr bwMode="auto">
          <a:xfrm>
            <a:off x="417945" y="374072"/>
            <a:ext cx="10566400" cy="1061829"/>
          </a:xfrm>
          <a:prstGeom prst="rect">
            <a:avLst/>
          </a:prstGeom>
          <a:noFill/>
          <a:ln w="9525">
            <a:noFill/>
            <a:miter lim="800000"/>
            <a:headEnd/>
            <a:tailEnd/>
          </a:ln>
          <a:effectLst/>
        </p:spPr>
        <p:txBody>
          <a:bodyPr>
            <a:spAutoFit/>
          </a:bodyPr>
          <a:lstStyle/>
          <a:p>
            <a:pPr algn="ctr" eaLnBrk="1" hangingPunct="1">
              <a:spcBef>
                <a:spcPct val="50000"/>
              </a:spcBef>
            </a:pPr>
            <a:r>
              <a:rPr lang="tr-TR" sz="3600" b="1" dirty="0" smtClean="0">
                <a:solidFill>
                  <a:srgbClr val="6600FF"/>
                </a:solidFill>
              </a:rPr>
              <a:t>Bilişsel Tepki Tezi</a:t>
            </a:r>
          </a:p>
          <a:p>
            <a:pPr algn="ctr" eaLnBrk="1" hangingPunct="1">
              <a:spcBef>
                <a:spcPct val="50000"/>
              </a:spcBef>
            </a:pPr>
            <a:r>
              <a:rPr lang="tr-TR" b="1" dirty="0" smtClean="0">
                <a:solidFill>
                  <a:srgbClr val="6600FF"/>
                </a:solidFill>
              </a:rPr>
              <a:t>( İkna olduğumuzda ne tür bilişsel süreçler devreye girer?</a:t>
            </a:r>
            <a:endParaRPr lang="tr-TR" b="1" dirty="0">
              <a:solidFill>
                <a:srgbClr val="6600FF"/>
              </a:solidFill>
            </a:endParaRPr>
          </a:p>
        </p:txBody>
      </p:sp>
      <p:sp>
        <p:nvSpPr>
          <p:cNvPr id="8" name="Metin kutusu 7"/>
          <p:cNvSpPr txBox="1"/>
          <p:nvPr/>
        </p:nvSpPr>
        <p:spPr>
          <a:xfrm>
            <a:off x="879764" y="3061855"/>
            <a:ext cx="2015836" cy="665018"/>
          </a:xfrm>
          <a:prstGeom prst="rect">
            <a:avLst/>
          </a:prstGeom>
          <a:noFill/>
        </p:spPr>
        <p:txBody>
          <a:bodyPr wrap="square" rtlCol="0">
            <a:spAutoFit/>
          </a:bodyPr>
          <a:lstStyle/>
          <a:p>
            <a:endParaRPr lang="tr-TR" dirty="0"/>
          </a:p>
        </p:txBody>
      </p:sp>
      <p:sp>
        <p:nvSpPr>
          <p:cNvPr id="9" name="Metin kutusu 8"/>
          <p:cNvSpPr txBox="1"/>
          <p:nvPr/>
        </p:nvSpPr>
        <p:spPr>
          <a:xfrm>
            <a:off x="1032164" y="3214255"/>
            <a:ext cx="2015836" cy="665018"/>
          </a:xfrm>
          <a:prstGeom prst="rect">
            <a:avLst/>
          </a:prstGeom>
          <a:noFill/>
        </p:spPr>
        <p:txBody>
          <a:bodyPr wrap="square" rtlCol="0">
            <a:spAutoFit/>
          </a:bodyPr>
          <a:lstStyle/>
          <a:p>
            <a:endParaRPr lang="tr-TR" dirty="0"/>
          </a:p>
        </p:txBody>
      </p:sp>
      <p:sp>
        <p:nvSpPr>
          <p:cNvPr id="10" name="Metin kutusu 9"/>
          <p:cNvSpPr txBox="1"/>
          <p:nvPr/>
        </p:nvSpPr>
        <p:spPr>
          <a:xfrm>
            <a:off x="1032164" y="3079174"/>
            <a:ext cx="2015836" cy="646331"/>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tr-TR" dirty="0" smtClean="0"/>
              <a:t>Mesajın dikkatlice işlenmesi</a:t>
            </a:r>
            <a:endParaRPr lang="tr-TR" dirty="0"/>
          </a:p>
        </p:txBody>
      </p:sp>
      <p:sp>
        <p:nvSpPr>
          <p:cNvPr id="3" name="Metin kutusu 2"/>
          <p:cNvSpPr txBox="1"/>
          <p:nvPr/>
        </p:nvSpPr>
        <p:spPr>
          <a:xfrm>
            <a:off x="2040082" y="1995055"/>
            <a:ext cx="182533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dirty="0" smtClean="0"/>
              <a:t>Yüksek </a:t>
            </a:r>
            <a:r>
              <a:rPr lang="tr-TR" dirty="0" err="1" smtClean="0"/>
              <a:t>ayrıntılandırma</a:t>
            </a:r>
            <a:endParaRPr lang="tr-TR" dirty="0"/>
          </a:p>
        </p:txBody>
      </p:sp>
      <p:sp>
        <p:nvSpPr>
          <p:cNvPr id="4" name="Metin kutusu 3"/>
          <p:cNvSpPr txBox="1"/>
          <p:nvPr/>
        </p:nvSpPr>
        <p:spPr>
          <a:xfrm>
            <a:off x="4353791" y="2098964"/>
            <a:ext cx="1896341"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dirty="0" smtClean="0"/>
              <a:t>MERKEZİ YOL</a:t>
            </a:r>
            <a:endParaRPr lang="tr-TR" dirty="0"/>
          </a:p>
        </p:txBody>
      </p:sp>
      <p:sp>
        <p:nvSpPr>
          <p:cNvPr id="5" name="Metin kutusu 4"/>
          <p:cNvSpPr txBox="1"/>
          <p:nvPr/>
        </p:nvSpPr>
        <p:spPr>
          <a:xfrm>
            <a:off x="6769674" y="1920201"/>
            <a:ext cx="1970809"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dirty="0" smtClean="0"/>
              <a:t>Mesaj dikkatlice işlenir</a:t>
            </a:r>
            <a:endParaRPr lang="tr-TR" dirty="0"/>
          </a:p>
        </p:txBody>
      </p:sp>
      <p:sp>
        <p:nvSpPr>
          <p:cNvPr id="7" name="Metin kutusu 6"/>
          <p:cNvSpPr txBox="1"/>
          <p:nvPr/>
        </p:nvSpPr>
        <p:spPr>
          <a:xfrm>
            <a:off x="9538853" y="1925712"/>
            <a:ext cx="1922318"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dirty="0" smtClean="0"/>
              <a:t>Tutum değişiminin derecesi, mesajın kalitesine bağlıdır</a:t>
            </a:r>
            <a:endParaRPr lang="tr-TR" dirty="0"/>
          </a:p>
        </p:txBody>
      </p:sp>
      <p:sp>
        <p:nvSpPr>
          <p:cNvPr id="15" name="Metin kutusu 14"/>
          <p:cNvSpPr txBox="1"/>
          <p:nvPr/>
        </p:nvSpPr>
        <p:spPr>
          <a:xfrm>
            <a:off x="2040082" y="4204995"/>
            <a:ext cx="182533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dirty="0" smtClean="0"/>
              <a:t>Düşük </a:t>
            </a:r>
            <a:r>
              <a:rPr lang="tr-TR" dirty="0" err="1" smtClean="0"/>
              <a:t>ayrıntılandırma</a:t>
            </a:r>
            <a:endParaRPr lang="tr-TR" dirty="0"/>
          </a:p>
        </p:txBody>
      </p:sp>
      <p:sp>
        <p:nvSpPr>
          <p:cNvPr id="16" name="Metin kutusu 15"/>
          <p:cNvSpPr txBox="1"/>
          <p:nvPr/>
        </p:nvSpPr>
        <p:spPr>
          <a:xfrm>
            <a:off x="4508786" y="4343493"/>
            <a:ext cx="1896341"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dirty="0" smtClean="0"/>
              <a:t>ÇEVRESEL YOL</a:t>
            </a:r>
            <a:endParaRPr lang="tr-TR" dirty="0"/>
          </a:p>
        </p:txBody>
      </p:sp>
      <p:sp>
        <p:nvSpPr>
          <p:cNvPr id="17" name="Metin kutusu 16"/>
          <p:cNvSpPr txBox="1"/>
          <p:nvPr/>
        </p:nvSpPr>
        <p:spPr>
          <a:xfrm>
            <a:off x="6999144" y="4128844"/>
            <a:ext cx="1970809"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dirty="0" smtClean="0"/>
              <a:t>Mesaj dikkatlice işlenmez</a:t>
            </a:r>
            <a:endParaRPr lang="tr-TR" dirty="0"/>
          </a:p>
        </p:txBody>
      </p:sp>
      <p:sp>
        <p:nvSpPr>
          <p:cNvPr id="18" name="Metin kutusu 17"/>
          <p:cNvSpPr txBox="1"/>
          <p:nvPr/>
        </p:nvSpPr>
        <p:spPr>
          <a:xfrm>
            <a:off x="9538853" y="3789495"/>
            <a:ext cx="1922318"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dirty="0" smtClean="0"/>
              <a:t>Tutum değişimi çevresel ipuçlarının varlığına bağlıdır. </a:t>
            </a:r>
            <a:endParaRPr lang="tr-TR" dirty="0"/>
          </a:p>
        </p:txBody>
      </p:sp>
      <p:cxnSp>
        <p:nvCxnSpPr>
          <p:cNvPr id="13" name="Düz Ok Bağlayıcısı 12"/>
          <p:cNvCxnSpPr/>
          <p:nvPr/>
        </p:nvCxnSpPr>
        <p:spPr>
          <a:xfrm flipV="1">
            <a:off x="1278082" y="2283630"/>
            <a:ext cx="609600" cy="50113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Düz Ok Bağlayıcısı 18"/>
          <p:cNvCxnSpPr/>
          <p:nvPr/>
        </p:nvCxnSpPr>
        <p:spPr>
          <a:xfrm>
            <a:off x="1309255" y="4014354"/>
            <a:ext cx="578427" cy="46763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Düz Ok Bağlayıcısı 20"/>
          <p:cNvCxnSpPr>
            <a:stCxn id="3" idx="3"/>
          </p:cNvCxnSpPr>
          <p:nvPr/>
        </p:nvCxnSpPr>
        <p:spPr>
          <a:xfrm flipV="1">
            <a:off x="3865418" y="2318220"/>
            <a:ext cx="488372" cy="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Düz Ok Bağlayıcısı 31"/>
          <p:cNvCxnSpPr/>
          <p:nvPr/>
        </p:nvCxnSpPr>
        <p:spPr>
          <a:xfrm flipV="1">
            <a:off x="6265717" y="2293814"/>
            <a:ext cx="488372" cy="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Düz Ok Bağlayıcısı 32"/>
          <p:cNvCxnSpPr/>
          <p:nvPr/>
        </p:nvCxnSpPr>
        <p:spPr>
          <a:xfrm flipV="1">
            <a:off x="8835736" y="2322459"/>
            <a:ext cx="488372" cy="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Düz Ok Bağlayıcısı 33"/>
          <p:cNvCxnSpPr/>
          <p:nvPr/>
        </p:nvCxnSpPr>
        <p:spPr>
          <a:xfrm flipV="1">
            <a:off x="3950274" y="4528159"/>
            <a:ext cx="488372" cy="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Düz Ok Bağlayıcısı 34"/>
          <p:cNvCxnSpPr/>
          <p:nvPr/>
        </p:nvCxnSpPr>
        <p:spPr>
          <a:xfrm flipV="1">
            <a:off x="6397334" y="4452010"/>
            <a:ext cx="488372" cy="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Düz Ok Bağlayıcısı 35"/>
          <p:cNvCxnSpPr/>
          <p:nvPr/>
        </p:nvCxnSpPr>
        <p:spPr>
          <a:xfrm flipV="1">
            <a:off x="8985534" y="4383961"/>
            <a:ext cx="488372" cy="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0" fill="hold"/>
                                        <p:tgtEl>
                                          <p:spTgt spid="6"/>
                                        </p:tgtEl>
                                        <p:attrNameLst>
                                          <p:attrName>ppt_w</p:attrName>
                                        </p:attrNameLst>
                                      </p:cBhvr>
                                      <p:tavLst>
                                        <p:tav tm="0" fmla="#ppt_w*sin(2.5*pi*$)">
                                          <p:val>
                                            <p:fltVal val="0"/>
                                          </p:val>
                                        </p:tav>
                                        <p:tav tm="100000">
                                          <p:val>
                                            <p:fltVal val="1"/>
                                          </p:val>
                                        </p:tav>
                                      </p:tavLst>
                                    </p:anim>
                                    <p:anim calcmode="lin" valueType="num">
                                      <p:cBhvr>
                                        <p:cTn id="8" dur="5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87205" y="623455"/>
            <a:ext cx="3782291" cy="3610407"/>
          </a:xfrm>
          <a:prstGeom prst="rect">
            <a:avLst/>
          </a:prstGeom>
        </p:spPr>
      </p:pic>
      <p:sp>
        <p:nvSpPr>
          <p:cNvPr id="3" name="AutoShape 2" descr="halı reklamı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4" name="Resim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862512" y="623455"/>
            <a:ext cx="4852988" cy="3729470"/>
          </a:xfrm>
          <a:prstGeom prst="rect">
            <a:avLst/>
          </a:prstGeom>
        </p:spPr>
      </p:pic>
      <p:sp>
        <p:nvSpPr>
          <p:cNvPr id="5" name="Metin kutusu 4"/>
          <p:cNvSpPr txBox="1"/>
          <p:nvPr/>
        </p:nvSpPr>
        <p:spPr>
          <a:xfrm>
            <a:off x="5590309" y="914400"/>
            <a:ext cx="1070264" cy="369332"/>
          </a:xfrm>
          <a:prstGeom prst="rect">
            <a:avLst/>
          </a:prstGeom>
          <a:solidFill>
            <a:srgbClr val="FFFF00"/>
          </a:solidFill>
        </p:spPr>
        <p:txBody>
          <a:bodyPr wrap="square" rtlCol="0">
            <a:spAutoFit/>
          </a:bodyPr>
          <a:lstStyle/>
          <a:p>
            <a:endParaRPr lang="tr-TR" dirty="0"/>
          </a:p>
        </p:txBody>
      </p:sp>
      <p:sp>
        <p:nvSpPr>
          <p:cNvPr id="6" name="Metin kutusu 5"/>
          <p:cNvSpPr txBox="1"/>
          <p:nvPr/>
        </p:nvSpPr>
        <p:spPr>
          <a:xfrm>
            <a:off x="883227" y="800100"/>
            <a:ext cx="561109" cy="369332"/>
          </a:xfrm>
          <a:prstGeom prst="rect">
            <a:avLst/>
          </a:prstGeom>
          <a:solidFill>
            <a:schemeClr val="accent1"/>
          </a:solidFill>
        </p:spPr>
        <p:txBody>
          <a:bodyPr wrap="square" rtlCol="0">
            <a:spAutoFit/>
          </a:bodyPr>
          <a:lstStyle/>
          <a:p>
            <a:endParaRPr lang="tr-TR" dirty="0"/>
          </a:p>
        </p:txBody>
      </p:sp>
      <p:sp>
        <p:nvSpPr>
          <p:cNvPr id="7" name="Metin kutusu 6"/>
          <p:cNvSpPr txBox="1"/>
          <p:nvPr/>
        </p:nvSpPr>
        <p:spPr>
          <a:xfrm>
            <a:off x="387205" y="2192482"/>
            <a:ext cx="496022" cy="587541"/>
          </a:xfrm>
          <a:prstGeom prst="rect">
            <a:avLst/>
          </a:prstGeom>
          <a:solidFill>
            <a:schemeClr val="bg1"/>
          </a:solidFill>
        </p:spPr>
        <p:txBody>
          <a:bodyPr wrap="square" rtlCol="0">
            <a:spAutoFit/>
          </a:bodyPr>
          <a:lstStyle/>
          <a:p>
            <a:endParaRPr lang="tr-TR" dirty="0"/>
          </a:p>
        </p:txBody>
      </p:sp>
    </p:spTree>
    <p:extLst>
      <p:ext uri="{BB962C8B-B14F-4D97-AF65-F5344CB8AC3E}">
        <p14:creationId xmlns:p14="http://schemas.microsoft.com/office/powerpoint/2010/main" xmlns="" val="152773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9419" y="568810"/>
            <a:ext cx="7928517" cy="6324167"/>
          </a:xfrm>
          <a:prstGeom prst="rect">
            <a:avLst/>
          </a:prstGeom>
        </p:spPr>
        <p:txBody>
          <a:bodyPr wrap="square">
            <a:spAutoFit/>
          </a:bodyPr>
          <a:lstStyle/>
          <a:p>
            <a:pPr>
              <a:lnSpc>
                <a:spcPct val="150000"/>
              </a:lnSpc>
              <a:spcBef>
                <a:spcPts val="600"/>
              </a:spcBef>
              <a:spcAft>
                <a:spcPts val="600"/>
              </a:spcAft>
            </a:pPr>
            <a:r>
              <a:rPr lang="tr-TR" sz="240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İletişimin Amacı ve Ona Direnme</a:t>
            </a:r>
          </a:p>
          <a:p>
            <a:pPr>
              <a:lnSpc>
                <a:spcPct val="150000"/>
              </a:lnSpc>
              <a:spcBef>
                <a:spcPts val="600"/>
              </a:spcBef>
              <a:spcAft>
                <a:spcPts val="600"/>
              </a:spcAft>
            </a:pPr>
            <a:r>
              <a:rPr lang="tr-TR" sz="2400" dirty="0" smtClean="0">
                <a:latin typeface="Calibri" panose="020F0502020204030204" pitchFamily="34" charset="0"/>
                <a:ea typeface="Times New Roman" panose="02020603050405020304" pitchFamily="18" charset="0"/>
                <a:cs typeface="Times New Roman" panose="02020603050405020304" pitchFamily="18" charset="0"/>
              </a:rPr>
              <a:t>Etkileyici iletişim çalışmalarında esas olarak, iletişimin dinleyende meydana getirdiği tutum değişimi incelenmektedir. Buradan yola çıkarsak , </a:t>
            </a:r>
            <a:r>
              <a:rPr lang="tr-TR" sz="2400" u="sng" dirty="0" smtClean="0">
                <a:latin typeface="Calibri" panose="020F0502020204030204" pitchFamily="34" charset="0"/>
                <a:ea typeface="Times New Roman" panose="02020603050405020304" pitchFamily="18" charset="0"/>
                <a:cs typeface="Times New Roman" panose="02020603050405020304" pitchFamily="18" charset="0"/>
              </a:rPr>
              <a:t>propagandanın üç amacı olduğu söylenebilir: </a:t>
            </a:r>
          </a:p>
          <a:p>
            <a:pPr>
              <a:lnSpc>
                <a:spcPct val="150000"/>
              </a:lnSpc>
              <a:spcBef>
                <a:spcPts val="600"/>
              </a:spcBef>
              <a:spcAft>
                <a:spcPts val="600"/>
              </a:spcAft>
            </a:pPr>
            <a:r>
              <a:rPr lang="tr-TR" sz="2400" b="1" i="1" dirty="0" smtClean="0">
                <a:solidFill>
                  <a:srgbClr val="7030A0"/>
                </a:solidFill>
                <a:latin typeface="Calibri" panose="020F0502020204030204" pitchFamily="34" charset="0"/>
                <a:ea typeface="Times New Roman" panose="02020603050405020304" pitchFamily="18" charset="0"/>
                <a:cs typeface="Times New Roman" panose="02020603050405020304" pitchFamily="18" charset="0"/>
              </a:rPr>
              <a:t>1- Dinleyicide yeni bir tutum geliştirmek</a:t>
            </a:r>
          </a:p>
          <a:p>
            <a:pPr>
              <a:lnSpc>
                <a:spcPct val="150000"/>
              </a:lnSpc>
              <a:spcBef>
                <a:spcPts val="600"/>
              </a:spcBef>
              <a:spcAft>
                <a:spcPts val="600"/>
              </a:spcAft>
            </a:pPr>
            <a:r>
              <a:rPr lang="tr-TR" sz="2400" b="1" i="1" dirty="0" smtClean="0">
                <a:solidFill>
                  <a:srgbClr val="7030A0"/>
                </a:solidFill>
                <a:latin typeface="Calibri" panose="020F0502020204030204" pitchFamily="34" charset="0"/>
                <a:ea typeface="Times New Roman" panose="02020603050405020304" pitchFamily="18" charset="0"/>
                <a:cs typeface="Times New Roman" panose="02020603050405020304" pitchFamily="18" charset="0"/>
              </a:rPr>
              <a:t>2- Dinleyicide </a:t>
            </a:r>
            <a:r>
              <a:rPr lang="tr-TR" sz="2400" b="1" i="1" dirty="0" err="1" smtClean="0">
                <a:solidFill>
                  <a:srgbClr val="7030A0"/>
                </a:solidFill>
                <a:latin typeface="Calibri" panose="020F0502020204030204" pitchFamily="34" charset="0"/>
                <a:ea typeface="Times New Roman" panose="02020603050405020304" pitchFamily="18" charset="0"/>
                <a:cs typeface="Times New Roman" panose="02020603050405020304" pitchFamily="18" charset="0"/>
              </a:rPr>
              <a:t>varolan</a:t>
            </a:r>
            <a:r>
              <a:rPr lang="tr-TR" sz="2400" b="1" i="1" dirty="0" smtClean="0">
                <a:solidFill>
                  <a:srgbClr val="7030A0"/>
                </a:solidFill>
                <a:latin typeface="Calibri" panose="020F0502020204030204" pitchFamily="34" charset="0"/>
                <a:ea typeface="Times New Roman" panose="02020603050405020304" pitchFamily="18" charset="0"/>
                <a:cs typeface="Times New Roman" panose="02020603050405020304" pitchFamily="18" charset="0"/>
              </a:rPr>
              <a:t> tutumun şiddetini artırmak</a:t>
            </a:r>
          </a:p>
          <a:p>
            <a:pPr>
              <a:lnSpc>
                <a:spcPct val="150000"/>
              </a:lnSpc>
              <a:spcBef>
                <a:spcPts val="600"/>
              </a:spcBef>
              <a:spcAft>
                <a:spcPts val="600"/>
              </a:spcAft>
            </a:pPr>
            <a:r>
              <a:rPr lang="tr-TR" sz="2400" b="1" i="1" dirty="0" smtClean="0">
                <a:solidFill>
                  <a:srgbClr val="7030A0"/>
                </a:solidFill>
                <a:latin typeface="Calibri" panose="020F0502020204030204" pitchFamily="34" charset="0"/>
                <a:ea typeface="Times New Roman" panose="02020603050405020304" pitchFamily="18" charset="0"/>
                <a:cs typeface="Times New Roman" panose="02020603050405020304" pitchFamily="18" charset="0"/>
              </a:rPr>
              <a:t>3- Dinleyicide var olan tutumu değiştirmek (olumluyu olumsuz, olumsuzu olumlu yapmak)</a:t>
            </a:r>
          </a:p>
          <a:p>
            <a:pPr>
              <a:lnSpc>
                <a:spcPct val="200000"/>
              </a:lnSpc>
              <a:spcBef>
                <a:spcPts val="600"/>
              </a:spcBef>
              <a:spcAft>
                <a:spcPts val="600"/>
              </a:spcAft>
            </a:pPr>
            <a:endParaRPr lang="tr-TR" b="1" i="1" dirty="0">
              <a:solidFill>
                <a:srgbClr val="0070C0"/>
              </a:solidFill>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3"/>
          <p:cNvSpPr>
            <a:spLocks noGrp="1"/>
          </p:cNvSpPr>
          <p:nvPr>
            <p:ph type="sldNum" sz="quarter" idx="12"/>
          </p:nvPr>
        </p:nvSpPr>
        <p:spPr>
          <a:noFill/>
          <a:ln>
            <a:miter lim="800000"/>
            <a:headEnd/>
            <a:tailEnd/>
          </a:ln>
        </p:spPr>
        <p:txBody>
          <a:bodyPr/>
          <a:lstStyle/>
          <a:p>
            <a:fld id="{31C08491-881E-49ED-978C-C069192E674D}" type="slidenum">
              <a:rPr lang="tr-TR"/>
              <a:pPr/>
              <a:t>6</a:t>
            </a:fld>
            <a:endParaRPr lang="tr-TR" dirty="0"/>
          </a:p>
        </p:txBody>
      </p:sp>
      <p:sp>
        <p:nvSpPr>
          <p:cNvPr id="2" name="Dikdörtgen 1"/>
          <p:cNvSpPr/>
          <p:nvPr/>
        </p:nvSpPr>
        <p:spPr>
          <a:xfrm>
            <a:off x="727111" y="842584"/>
            <a:ext cx="9846296" cy="5401350"/>
          </a:xfrm>
          <a:prstGeom prst="rect">
            <a:avLst/>
          </a:prstGeom>
        </p:spPr>
        <p:txBody>
          <a:bodyPr wrap="square">
            <a:spAutoFit/>
          </a:bodyPr>
          <a:lstStyle/>
          <a:p>
            <a:pPr algn="just">
              <a:lnSpc>
                <a:spcPct val="150000"/>
              </a:lnSpc>
              <a:spcBef>
                <a:spcPts val="600"/>
              </a:spcBef>
              <a:spcAft>
                <a:spcPts val="10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Dinleyici için, kendi tutumuyla propagandada ileri sürülen görüş arasındaki tutarsızlıktan kurtulmanın bir yolu, kendi tutumunu değiştirip propagandada öne sürülen görüşü benimsemektir. Kişi bu yola başvurduğu takdirde, tutum değişimi gerçekleştirilmiş, propaganda da amacına ulaşmış olur. </a:t>
            </a:r>
          </a:p>
          <a:p>
            <a:pPr algn="just">
              <a:lnSpc>
                <a:spcPct val="150000"/>
              </a:lnSpc>
              <a:spcBef>
                <a:spcPts val="600"/>
              </a:spcBef>
              <a:spcAft>
                <a:spcPts val="10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Ancak daha önceki bilgilerimize başvurursak, tutum değiştirmek kolay değildir. Tutarsızlığımızı gidermek için başka yollara da başvuruyoruz. </a:t>
            </a:r>
            <a:r>
              <a:rPr lang="tr-TR" sz="2800" u="sng" dirty="0" smtClean="0">
                <a:latin typeface="Calibri" panose="020F0502020204030204" pitchFamily="34" charset="0"/>
                <a:ea typeface="Times New Roman" panose="02020603050405020304" pitchFamily="18" charset="0"/>
                <a:cs typeface="Times New Roman" panose="02020603050405020304" pitchFamily="18" charset="0"/>
              </a:rPr>
              <a:t>Kısaca propagandaya direniyoruz. </a:t>
            </a:r>
            <a:endParaRPr lang="tr-TR" sz="2800" u="sng"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3"/>
          <p:cNvSpPr>
            <a:spLocks noGrp="1"/>
          </p:cNvSpPr>
          <p:nvPr>
            <p:ph type="sldNum" sz="quarter" idx="12"/>
          </p:nvPr>
        </p:nvSpPr>
        <p:spPr>
          <a:noFill/>
          <a:ln>
            <a:miter lim="800000"/>
            <a:headEnd/>
            <a:tailEnd/>
          </a:ln>
        </p:spPr>
        <p:txBody>
          <a:bodyPr/>
          <a:lstStyle/>
          <a:p>
            <a:fld id="{31C08491-881E-49ED-978C-C069192E674D}" type="slidenum">
              <a:rPr lang="tr-TR"/>
              <a:pPr/>
              <a:t>7</a:t>
            </a:fld>
            <a:endParaRPr lang="tr-TR"/>
          </a:p>
        </p:txBody>
      </p:sp>
      <p:sp>
        <p:nvSpPr>
          <p:cNvPr id="2" name="Dikdörtgen 1"/>
          <p:cNvSpPr/>
          <p:nvPr/>
        </p:nvSpPr>
        <p:spPr>
          <a:xfrm>
            <a:off x="727111" y="842584"/>
            <a:ext cx="9783234" cy="4727899"/>
          </a:xfrm>
          <a:prstGeom prst="rect">
            <a:avLst/>
          </a:prstGeom>
        </p:spPr>
        <p:txBody>
          <a:bodyPr wrap="square">
            <a:spAutoFit/>
          </a:bodyPr>
          <a:lstStyle/>
          <a:p>
            <a:pPr marL="342900" indent="-342900" algn="just">
              <a:lnSpc>
                <a:spcPct val="150000"/>
              </a:lnSpc>
              <a:buAutoNum type="arabicPeriod"/>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Propagandanın görüşünü karşıt bir görüşle çürütmek.</a:t>
            </a:r>
          </a:p>
          <a:p>
            <a:pPr marL="342900" indent="-342900" algn="just">
              <a:lnSpc>
                <a:spcPct val="150000"/>
              </a:lnSpc>
              <a:buAutoNum type="arabicPeriod" startAt="2"/>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Propagandanın görüşünü reddetme (kabul etmemek) </a:t>
            </a:r>
          </a:p>
          <a:p>
            <a:pPr marL="342900" indent="-342900" algn="just">
              <a:lnSpc>
                <a:spcPct val="150000"/>
              </a:lnSpc>
              <a:buAutoNum type="arabicPeriod" startAt="2"/>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Propagandacıyı reddetmek ( kaynağını </a:t>
            </a:r>
            <a:r>
              <a:rPr lang="tr-TR" sz="2800" dirty="0" err="1" smtClean="0">
                <a:latin typeface="Calibri" panose="020F0502020204030204" pitchFamily="34" charset="0"/>
                <a:ea typeface="Times New Roman" panose="02020603050405020304" pitchFamily="18" charset="0"/>
                <a:cs typeface="Times New Roman" panose="02020603050405020304" pitchFamily="18" charset="0"/>
              </a:rPr>
              <a:t>kötülemk</a:t>
            </a:r>
            <a:r>
              <a:rPr lang="tr-TR" sz="2800" dirty="0" smtClean="0">
                <a:latin typeface="Calibri" panose="020F0502020204030204" pitchFamily="34" charset="0"/>
                <a:ea typeface="Times New Roman" panose="02020603050405020304" pitchFamily="18" charset="0"/>
                <a:cs typeface="Times New Roman" panose="02020603050405020304" pitchFamily="18" charset="0"/>
              </a:rPr>
              <a:t>)</a:t>
            </a:r>
          </a:p>
          <a:p>
            <a:pPr marL="342900" indent="-342900" algn="just">
              <a:lnSpc>
                <a:spcPct val="150000"/>
              </a:lnSpc>
              <a:buAutoNum type="arabicPeriod" startAt="2"/>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Propagandada verilen bilgiyi esas amacından saptırarak, bozmak, yozlaştırmak</a:t>
            </a:r>
          </a:p>
          <a:p>
            <a:pPr marL="342900" indent="-342900" algn="just">
              <a:lnSpc>
                <a:spcPct val="150000"/>
              </a:lnSpc>
              <a:buAutoNum type="arabicPeriod" startAt="2"/>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Mantığa bürünme ve diğer savunma mekanizmalarına başvurmak.</a:t>
            </a:r>
          </a:p>
        </p:txBody>
      </p:sp>
      <p:sp>
        <p:nvSpPr>
          <p:cNvPr id="6" name="Metin kutusu 5"/>
          <p:cNvSpPr txBox="1"/>
          <p:nvPr/>
        </p:nvSpPr>
        <p:spPr>
          <a:xfrm>
            <a:off x="2209800" y="402621"/>
            <a:ext cx="5639476" cy="461665"/>
          </a:xfrm>
          <a:prstGeom prst="rect">
            <a:avLst/>
          </a:prstGeom>
          <a:noFill/>
        </p:spPr>
        <p:txBody>
          <a:bodyPr wrap="square" rtlCol="0">
            <a:spAutoFit/>
          </a:bodyPr>
          <a:lstStyle/>
          <a:p>
            <a:r>
              <a:rPr lang="tr-TR" sz="2400" b="1" i="1" dirty="0" smtClean="0">
                <a:solidFill>
                  <a:srgbClr val="00B050"/>
                </a:solidFill>
              </a:rPr>
              <a:t>Propagandaya karşı direnme yolları</a:t>
            </a:r>
            <a:endParaRPr lang="tr-TR" sz="2400" b="1" i="1" dirty="0">
              <a:solidFill>
                <a:srgbClr val="00B050"/>
              </a:solidFill>
            </a:endParaRPr>
          </a:p>
        </p:txBody>
      </p:sp>
    </p:spTree>
    <p:extLst>
      <p:ext uri="{BB962C8B-B14F-4D97-AF65-F5344CB8AC3E}">
        <p14:creationId xmlns:p14="http://schemas.microsoft.com/office/powerpoint/2010/main" xmlns="" val="93175426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Slide Number Placeholder 3"/>
          <p:cNvSpPr>
            <a:spLocks noGrp="1"/>
          </p:cNvSpPr>
          <p:nvPr>
            <p:ph type="sldNum" sz="quarter" idx="12"/>
          </p:nvPr>
        </p:nvSpPr>
        <p:spPr>
          <a:noFill/>
          <a:ln>
            <a:miter lim="800000"/>
            <a:headEnd/>
            <a:tailEnd/>
          </a:ln>
        </p:spPr>
        <p:txBody>
          <a:bodyPr/>
          <a:lstStyle/>
          <a:p>
            <a:fld id="{AB09DE4E-DD05-4BD0-B164-0FB2A3ED11A8}" type="slidenum">
              <a:rPr lang="tr-TR"/>
              <a:pPr/>
              <a:t>8</a:t>
            </a:fld>
            <a:endParaRPr lang="tr-TR"/>
          </a:p>
        </p:txBody>
      </p:sp>
      <p:sp>
        <p:nvSpPr>
          <p:cNvPr id="2" name="Metin kutusu 1"/>
          <p:cNvSpPr txBox="1"/>
          <p:nvPr/>
        </p:nvSpPr>
        <p:spPr>
          <a:xfrm>
            <a:off x="1267691" y="1808018"/>
            <a:ext cx="1724891" cy="64633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tr-TR" dirty="0" smtClean="0"/>
              <a:t>Kaynak </a:t>
            </a:r>
          </a:p>
          <a:p>
            <a:r>
              <a:rPr lang="tr-TR" dirty="0" smtClean="0"/>
              <a:t>(Propagandacı)</a:t>
            </a:r>
            <a:endParaRPr lang="tr-TR" dirty="0"/>
          </a:p>
        </p:txBody>
      </p:sp>
      <p:sp>
        <p:nvSpPr>
          <p:cNvPr id="7" name="Metin kutusu 6"/>
          <p:cNvSpPr txBox="1"/>
          <p:nvPr/>
        </p:nvSpPr>
        <p:spPr>
          <a:xfrm>
            <a:off x="3467100" y="1830530"/>
            <a:ext cx="1724891" cy="64633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tr-TR" dirty="0" smtClean="0"/>
              <a:t>İletişim (Propaganda)</a:t>
            </a:r>
            <a:endParaRPr lang="tr-TR" dirty="0"/>
          </a:p>
        </p:txBody>
      </p:sp>
      <p:sp>
        <p:nvSpPr>
          <p:cNvPr id="8" name="Metin kutusu 7"/>
          <p:cNvSpPr txBox="1"/>
          <p:nvPr/>
        </p:nvSpPr>
        <p:spPr>
          <a:xfrm>
            <a:off x="5995555" y="1808017"/>
            <a:ext cx="1922318" cy="92333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tr-TR" dirty="0" smtClean="0"/>
              <a:t>Hedef (Dinleyici)</a:t>
            </a:r>
          </a:p>
          <a:p>
            <a:endParaRPr lang="tr-TR" dirty="0"/>
          </a:p>
          <a:p>
            <a:endParaRPr lang="tr-TR" dirty="0"/>
          </a:p>
        </p:txBody>
      </p:sp>
      <p:sp>
        <p:nvSpPr>
          <p:cNvPr id="9" name="Metin kutusu 8"/>
          <p:cNvSpPr txBox="1"/>
          <p:nvPr/>
        </p:nvSpPr>
        <p:spPr>
          <a:xfrm>
            <a:off x="8454736" y="1830530"/>
            <a:ext cx="1724891" cy="36933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tr-TR" dirty="0" smtClean="0"/>
              <a:t>Temel öğeler</a:t>
            </a:r>
            <a:endParaRPr lang="tr-TR" dirty="0"/>
          </a:p>
        </p:txBody>
      </p:sp>
      <p:sp>
        <p:nvSpPr>
          <p:cNvPr id="10" name="Metin kutusu 9"/>
          <p:cNvSpPr txBox="1"/>
          <p:nvPr/>
        </p:nvSpPr>
        <p:spPr>
          <a:xfrm>
            <a:off x="1170709" y="3384439"/>
            <a:ext cx="2078182" cy="120032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85750" indent="-285750">
              <a:buFont typeface="Arial" panose="020B0604020202020204" pitchFamily="34" charset="0"/>
              <a:buChar char="•"/>
            </a:pPr>
            <a:r>
              <a:rPr lang="tr-TR" dirty="0" smtClean="0"/>
              <a:t>İnanılırlık</a:t>
            </a:r>
          </a:p>
          <a:p>
            <a:pPr marL="742950" lvl="1" indent="-285750">
              <a:buFont typeface="Arial" panose="020B0604020202020204" pitchFamily="34" charset="0"/>
              <a:buChar char="•"/>
            </a:pPr>
            <a:r>
              <a:rPr lang="tr-TR" dirty="0" smtClean="0"/>
              <a:t>Saygınlık</a:t>
            </a:r>
          </a:p>
          <a:p>
            <a:pPr marL="742950" lvl="1" indent="-285750">
              <a:buFont typeface="Arial" panose="020B0604020202020204" pitchFamily="34" charset="0"/>
              <a:buChar char="•"/>
            </a:pPr>
            <a:r>
              <a:rPr lang="tr-TR" dirty="0" smtClean="0"/>
              <a:t>Güvenilirlik</a:t>
            </a:r>
          </a:p>
          <a:p>
            <a:pPr marL="285750" indent="-285750">
              <a:buFont typeface="Arial" panose="020B0604020202020204" pitchFamily="34" charset="0"/>
              <a:buChar char="•"/>
            </a:pPr>
            <a:r>
              <a:rPr lang="tr-TR" dirty="0" smtClean="0"/>
              <a:t>Sevilmek</a:t>
            </a:r>
            <a:endParaRPr lang="tr-TR" dirty="0"/>
          </a:p>
        </p:txBody>
      </p:sp>
      <p:sp>
        <p:nvSpPr>
          <p:cNvPr id="11" name="Metin kutusu 10"/>
          <p:cNvSpPr txBox="1"/>
          <p:nvPr/>
        </p:nvSpPr>
        <p:spPr>
          <a:xfrm>
            <a:off x="3581400" y="3392236"/>
            <a:ext cx="1724891" cy="175432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85750" indent="-285750">
              <a:buFont typeface="Arial" panose="020B0604020202020204" pitchFamily="34" charset="0"/>
              <a:buChar char="•"/>
            </a:pPr>
            <a:r>
              <a:rPr lang="tr-TR" dirty="0" smtClean="0"/>
              <a:t>Görüş farkı</a:t>
            </a:r>
          </a:p>
          <a:p>
            <a:pPr marL="285750" indent="-285750">
              <a:buFont typeface="Arial" panose="020B0604020202020204" pitchFamily="34" charset="0"/>
              <a:buChar char="•"/>
            </a:pPr>
            <a:r>
              <a:rPr lang="tr-TR" dirty="0" smtClean="0"/>
              <a:t>Tek yönlü/çift yönlü</a:t>
            </a:r>
          </a:p>
          <a:p>
            <a:pPr marL="285750" indent="-285750">
              <a:buFont typeface="Arial" panose="020B0604020202020204" pitchFamily="34" charset="0"/>
              <a:buChar char="•"/>
            </a:pPr>
            <a:r>
              <a:rPr lang="tr-TR" dirty="0" smtClean="0"/>
              <a:t>Duygusal/Ussal (korku etkisi)</a:t>
            </a:r>
            <a:endParaRPr lang="tr-TR" dirty="0"/>
          </a:p>
        </p:txBody>
      </p:sp>
      <p:sp>
        <p:nvSpPr>
          <p:cNvPr id="12" name="Metin kutusu 11"/>
          <p:cNvSpPr txBox="1"/>
          <p:nvPr/>
        </p:nvSpPr>
        <p:spPr>
          <a:xfrm>
            <a:off x="6094268" y="3384439"/>
            <a:ext cx="1724891" cy="258532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85750" indent="-285750">
              <a:buFont typeface="Arial" panose="020B0604020202020204" pitchFamily="34" charset="0"/>
              <a:buChar char="•"/>
            </a:pPr>
            <a:r>
              <a:rPr lang="tr-TR" dirty="0" smtClean="0"/>
              <a:t>Kişilik</a:t>
            </a:r>
          </a:p>
          <a:p>
            <a:pPr marL="285750" indent="-285750">
              <a:buFont typeface="Arial" panose="020B0604020202020204" pitchFamily="34" charset="0"/>
              <a:buChar char="•"/>
            </a:pPr>
            <a:r>
              <a:rPr lang="tr-TR" dirty="0" smtClean="0"/>
              <a:t>Cinsiyet</a:t>
            </a:r>
          </a:p>
          <a:p>
            <a:pPr marL="285750" indent="-285750">
              <a:buFont typeface="Arial" panose="020B0604020202020204" pitchFamily="34" charset="0"/>
              <a:buChar char="•"/>
            </a:pPr>
            <a:r>
              <a:rPr lang="tr-TR" dirty="0" smtClean="0"/>
              <a:t>Bağlanma (taahhüt)</a:t>
            </a:r>
          </a:p>
          <a:p>
            <a:pPr marL="285750" indent="-285750">
              <a:buFont typeface="Arial" panose="020B0604020202020204" pitchFamily="34" charset="0"/>
              <a:buChar char="•"/>
            </a:pPr>
            <a:r>
              <a:rPr lang="tr-TR" dirty="0" smtClean="0"/>
              <a:t>Zeka/eğitim düzeyi)</a:t>
            </a:r>
          </a:p>
          <a:p>
            <a:pPr marL="285750" indent="-285750">
              <a:buFont typeface="Arial" panose="020B0604020202020204" pitchFamily="34" charset="0"/>
              <a:buChar char="•"/>
            </a:pPr>
            <a:r>
              <a:rPr lang="tr-TR" dirty="0" smtClean="0"/>
              <a:t>Aynı görüşte olma/olmama</a:t>
            </a:r>
            <a:endParaRPr lang="tr-TR" dirty="0"/>
          </a:p>
        </p:txBody>
      </p:sp>
      <p:sp>
        <p:nvSpPr>
          <p:cNvPr id="13" name="Metin kutusu 12"/>
          <p:cNvSpPr txBox="1"/>
          <p:nvPr/>
        </p:nvSpPr>
        <p:spPr>
          <a:xfrm>
            <a:off x="8454735" y="3392236"/>
            <a:ext cx="1724891"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tr-TR" dirty="0" smtClean="0"/>
              <a:t>Her öğe ile ilgili değişken etkiler</a:t>
            </a:r>
            <a:endParaRPr lang="tr-TR" dirty="0"/>
          </a:p>
        </p:txBody>
      </p:sp>
      <p:sp>
        <p:nvSpPr>
          <p:cNvPr id="3" name="Dikdörtgen 2"/>
          <p:cNvSpPr/>
          <p:nvPr/>
        </p:nvSpPr>
        <p:spPr>
          <a:xfrm>
            <a:off x="8010383" y="1533190"/>
            <a:ext cx="444352" cy="1179105"/>
          </a:xfrm>
          <a:prstGeom prst="rect">
            <a:avLst/>
          </a:prstGeom>
        </p:spPr>
        <p:txBody>
          <a:bodyPr wrap="none">
            <a:spAutoFit/>
          </a:bodyPr>
          <a:lstStyle/>
          <a:p>
            <a:pPr>
              <a:lnSpc>
                <a:spcPct val="107000"/>
              </a:lnSpc>
              <a:spcAft>
                <a:spcPts val="800"/>
              </a:spcAft>
            </a:pPr>
            <a:r>
              <a:rPr lang="tr-TR" sz="6600" dirty="0">
                <a:latin typeface="Calibri" panose="020F0502020204030204" pitchFamily="34" charset="0"/>
                <a:ea typeface="Calibri" panose="020F0502020204030204" pitchFamily="34" charset="0"/>
                <a:cs typeface="Times New Roman" panose="02020603050405020304" pitchFamily="18" charset="0"/>
              </a:rPr>
              <a:t>]</a:t>
            </a:r>
            <a:endParaRPr lang="tr-TR" sz="6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Dikdörtgen 14"/>
          <p:cNvSpPr/>
          <p:nvPr/>
        </p:nvSpPr>
        <p:spPr>
          <a:xfrm>
            <a:off x="7963625" y="3344904"/>
            <a:ext cx="444352" cy="1179105"/>
          </a:xfrm>
          <a:prstGeom prst="rect">
            <a:avLst/>
          </a:prstGeom>
        </p:spPr>
        <p:txBody>
          <a:bodyPr wrap="none">
            <a:spAutoFit/>
          </a:bodyPr>
          <a:lstStyle/>
          <a:p>
            <a:pPr>
              <a:lnSpc>
                <a:spcPct val="107000"/>
              </a:lnSpc>
              <a:spcAft>
                <a:spcPts val="800"/>
              </a:spcAft>
            </a:pPr>
            <a:r>
              <a:rPr lang="tr-TR" sz="6600" dirty="0">
                <a:latin typeface="Calibri" panose="020F0502020204030204" pitchFamily="34" charset="0"/>
                <a:ea typeface="Calibri" panose="020F0502020204030204" pitchFamily="34" charset="0"/>
                <a:cs typeface="Times New Roman" panose="02020603050405020304" pitchFamily="18" charset="0"/>
              </a:rPr>
              <a:t>]</a:t>
            </a:r>
            <a:endParaRPr lang="tr-TR" sz="6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Metin kutusu 15"/>
          <p:cNvSpPr txBox="1"/>
          <p:nvPr/>
        </p:nvSpPr>
        <p:spPr>
          <a:xfrm>
            <a:off x="6090804" y="831759"/>
            <a:ext cx="1724891" cy="36933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tr-TR" dirty="0" smtClean="0"/>
              <a:t>Ortam</a:t>
            </a:r>
            <a:endParaRPr lang="tr-TR" dirty="0"/>
          </a:p>
        </p:txBody>
      </p:sp>
      <p:cxnSp>
        <p:nvCxnSpPr>
          <p:cNvPr id="5" name="Düz Ok Bağlayıcısı 4"/>
          <p:cNvCxnSpPr>
            <a:stCxn id="16" idx="2"/>
          </p:cNvCxnSpPr>
          <p:nvPr/>
        </p:nvCxnSpPr>
        <p:spPr>
          <a:xfrm flipH="1">
            <a:off x="6953249" y="1201091"/>
            <a:ext cx="1" cy="49262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Düz Ok Bağlayıcısı 13"/>
          <p:cNvCxnSpPr/>
          <p:nvPr/>
        </p:nvCxnSpPr>
        <p:spPr>
          <a:xfrm flipV="1">
            <a:off x="5249141" y="2006755"/>
            <a:ext cx="689264" cy="844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2" name="Düz Ok Bağlayıcısı 21"/>
          <p:cNvCxnSpPr/>
          <p:nvPr/>
        </p:nvCxnSpPr>
        <p:spPr>
          <a:xfrm>
            <a:off x="2992582" y="2015196"/>
            <a:ext cx="474518"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7" name="Metin kutusu 26"/>
          <p:cNvSpPr txBox="1"/>
          <p:nvPr/>
        </p:nvSpPr>
        <p:spPr>
          <a:xfrm>
            <a:off x="2209800" y="402621"/>
            <a:ext cx="5639476" cy="461665"/>
          </a:xfrm>
          <a:prstGeom prst="rect">
            <a:avLst/>
          </a:prstGeom>
          <a:noFill/>
        </p:spPr>
        <p:txBody>
          <a:bodyPr wrap="square" rtlCol="0">
            <a:spAutoFit/>
          </a:bodyPr>
          <a:lstStyle/>
          <a:p>
            <a:r>
              <a:rPr lang="tr-TR" sz="2400" b="1" i="1" dirty="0" smtClean="0">
                <a:solidFill>
                  <a:srgbClr val="00B050"/>
                </a:solidFill>
              </a:rPr>
              <a:t>Temel İletişim ve Tutum Değişimi Modeli</a:t>
            </a:r>
            <a:endParaRPr lang="tr-TR" sz="2400" b="1" i="1" dirty="0">
              <a:solidFill>
                <a:srgbClr val="00B050"/>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1"/>
          <p:cNvSpPr>
            <a:spLocks noGrp="1"/>
          </p:cNvSpPr>
          <p:nvPr>
            <p:ph type="dt" sz="half" idx="10"/>
          </p:nvPr>
        </p:nvSpPr>
        <p:spPr>
          <a:noFill/>
          <a:ln>
            <a:miter lim="800000"/>
            <a:headEnd/>
            <a:tailEnd/>
          </a:ln>
        </p:spPr>
        <p:txBody>
          <a:bodyPr/>
          <a:lstStyle/>
          <a:p>
            <a:fld id="{805156D1-2FFC-40B9-BD92-0CA9EB9368EA}" type="datetime1">
              <a:rPr lang="tr-TR"/>
              <a:pPr/>
              <a:t>06.11.2017</a:t>
            </a:fld>
            <a:endParaRPr lang="tr-TR"/>
          </a:p>
        </p:txBody>
      </p:sp>
      <p:sp>
        <p:nvSpPr>
          <p:cNvPr id="9219" name="Footer Placeholder 2"/>
          <p:cNvSpPr>
            <a:spLocks noGrp="1"/>
          </p:cNvSpPr>
          <p:nvPr>
            <p:ph type="ftr" sz="quarter" idx="11"/>
          </p:nvPr>
        </p:nvSpPr>
        <p:spPr>
          <a:noFill/>
          <a:ln>
            <a:miter lim="800000"/>
            <a:headEnd/>
            <a:tailEnd/>
          </a:ln>
        </p:spPr>
        <p:txBody>
          <a:bodyPr/>
          <a:lstStyle/>
          <a:p>
            <a:r>
              <a:rPr lang="tr-TR"/>
              <a:t>Dr. Mustafa Ergün</a:t>
            </a:r>
          </a:p>
        </p:txBody>
      </p:sp>
      <p:sp>
        <p:nvSpPr>
          <p:cNvPr id="9220" name="Slide Number Placeholder 3"/>
          <p:cNvSpPr>
            <a:spLocks noGrp="1"/>
          </p:cNvSpPr>
          <p:nvPr>
            <p:ph type="sldNum" sz="quarter" idx="12"/>
          </p:nvPr>
        </p:nvSpPr>
        <p:spPr>
          <a:noFill/>
          <a:ln>
            <a:miter lim="800000"/>
            <a:headEnd/>
            <a:tailEnd/>
          </a:ln>
        </p:spPr>
        <p:txBody>
          <a:bodyPr/>
          <a:lstStyle/>
          <a:p>
            <a:fld id="{D33089F3-C849-4247-BC7D-632CDE4A7B8A}" type="slidenum">
              <a:rPr lang="tr-TR"/>
              <a:pPr/>
              <a:t>9</a:t>
            </a:fld>
            <a:endParaRPr lang="tr-TR"/>
          </a:p>
        </p:txBody>
      </p:sp>
      <p:sp>
        <p:nvSpPr>
          <p:cNvPr id="9222" name="Text Box 3"/>
          <p:cNvSpPr txBox="1">
            <a:spLocks noChangeArrowheads="1"/>
          </p:cNvSpPr>
          <p:nvPr/>
        </p:nvSpPr>
        <p:spPr bwMode="auto">
          <a:xfrm>
            <a:off x="656683" y="107796"/>
            <a:ext cx="10363200" cy="6093976"/>
          </a:xfrm>
          <a:prstGeom prst="rect">
            <a:avLst/>
          </a:prstGeom>
          <a:noFill/>
          <a:ln w="9525">
            <a:noFill/>
            <a:miter lim="800000"/>
            <a:headEnd/>
            <a:tailEnd/>
          </a:ln>
          <a:effectLst/>
        </p:spPr>
        <p:txBody>
          <a:bodyPr>
            <a:spAutoFit/>
          </a:bodyPr>
          <a:lstStyle/>
          <a:p>
            <a:pPr>
              <a:lnSpc>
                <a:spcPct val="200000"/>
              </a:lnSpc>
              <a:spcBef>
                <a:spcPts val="600"/>
              </a:spcBef>
              <a:spcAft>
                <a:spcPts val="600"/>
              </a:spcAft>
            </a:pPr>
            <a:r>
              <a:rPr lang="tr-TR" sz="2800" b="1" dirty="0" smtClean="0">
                <a:solidFill>
                  <a:srgbClr val="00B050"/>
                </a:solidFill>
                <a:effectLst>
                  <a:outerShdw blurRad="38100" dist="38100" dir="2700000" algn="tl">
                    <a:srgbClr val="000000">
                      <a:alpha val="43137"/>
                    </a:srgbClr>
                  </a:outerShdw>
                </a:effectLst>
              </a:rPr>
              <a:t>I- Kaynağın Özellikleri</a:t>
            </a:r>
          </a:p>
          <a:p>
            <a:pPr marL="342900" indent="-342900">
              <a:lnSpc>
                <a:spcPct val="200000"/>
              </a:lnSpc>
              <a:spcBef>
                <a:spcPts val="600"/>
              </a:spcBef>
              <a:spcAft>
                <a:spcPts val="600"/>
              </a:spcAft>
              <a:buFont typeface="Arial" panose="020B0604020202020204" pitchFamily="34" charset="0"/>
              <a:buChar char="•"/>
            </a:pPr>
            <a:r>
              <a:rPr lang="tr-TR" sz="2800" dirty="0" smtClean="0"/>
              <a:t>Hangi propaganda kaynaklarına daha çok inanılır?</a:t>
            </a:r>
          </a:p>
          <a:p>
            <a:pPr marL="342900" indent="-342900">
              <a:lnSpc>
                <a:spcPct val="200000"/>
              </a:lnSpc>
              <a:spcBef>
                <a:spcPts val="600"/>
              </a:spcBef>
              <a:spcAft>
                <a:spcPts val="600"/>
              </a:spcAft>
              <a:buFont typeface="Arial" panose="020B0604020202020204" pitchFamily="34" charset="0"/>
              <a:buChar char="•"/>
            </a:pPr>
            <a:r>
              <a:rPr lang="tr-TR" sz="2800" dirty="0" smtClean="0"/>
              <a:t>İnanılır olmak için kaynağın hangi özelliklere sahip olması gerekir?</a:t>
            </a:r>
          </a:p>
          <a:p>
            <a:pPr marL="342900" indent="-342900">
              <a:spcBef>
                <a:spcPts val="600"/>
              </a:spcBef>
              <a:spcAft>
                <a:spcPts val="600"/>
              </a:spcAft>
              <a:buFont typeface="Arial" panose="020B0604020202020204" pitchFamily="34" charset="0"/>
              <a:buChar char="•"/>
            </a:pPr>
            <a:r>
              <a:rPr lang="tr-TR" sz="2800" dirty="0" smtClean="0">
                <a:solidFill>
                  <a:srgbClr val="00B050"/>
                </a:solidFill>
              </a:rPr>
              <a:t>A- İnanılırlık</a:t>
            </a:r>
          </a:p>
          <a:p>
            <a:pPr lvl="1">
              <a:spcBef>
                <a:spcPts val="600"/>
              </a:spcBef>
              <a:spcAft>
                <a:spcPts val="600"/>
              </a:spcAft>
            </a:pPr>
            <a:r>
              <a:rPr lang="tr-TR" sz="2800" dirty="0" smtClean="0"/>
              <a:t>	</a:t>
            </a:r>
            <a:r>
              <a:rPr lang="tr-TR" sz="2800" dirty="0" smtClean="0">
                <a:solidFill>
                  <a:srgbClr val="FF0000"/>
                </a:solidFill>
              </a:rPr>
              <a:t>1- Saygınlık</a:t>
            </a:r>
          </a:p>
          <a:p>
            <a:pPr lvl="1">
              <a:spcBef>
                <a:spcPts val="600"/>
              </a:spcBef>
              <a:spcAft>
                <a:spcPts val="600"/>
              </a:spcAft>
            </a:pPr>
            <a:r>
              <a:rPr lang="tr-TR" sz="2800" dirty="0" smtClean="0">
                <a:solidFill>
                  <a:srgbClr val="FF0000"/>
                </a:solidFill>
              </a:rPr>
              <a:t>	2- Güvenilirlik</a:t>
            </a:r>
          </a:p>
          <a:p>
            <a:pPr marL="342900" indent="-342900">
              <a:spcBef>
                <a:spcPts val="600"/>
              </a:spcBef>
              <a:spcAft>
                <a:spcPts val="600"/>
              </a:spcAft>
              <a:buFont typeface="Arial" panose="020B0604020202020204" pitchFamily="34" charset="0"/>
              <a:buChar char="•"/>
            </a:pPr>
            <a:r>
              <a:rPr lang="tr-TR" sz="2800" dirty="0" smtClean="0">
                <a:solidFill>
                  <a:srgbClr val="00B050"/>
                </a:solidFill>
              </a:rPr>
              <a:t>B- Hoşa gitme, Beğenme</a:t>
            </a:r>
          </a:p>
          <a:p>
            <a:pPr>
              <a:lnSpc>
                <a:spcPct val="200000"/>
              </a:lnSpc>
              <a:spcBef>
                <a:spcPts val="600"/>
              </a:spcBef>
              <a:spcAft>
                <a:spcPts val="600"/>
              </a:spcAft>
            </a:pPr>
            <a:r>
              <a:rPr lang="tr-TR" sz="2000" dirty="0" smtClean="0"/>
              <a:t> </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307</TotalTime>
  <Words>786</Words>
  <Application>Microsoft Office PowerPoint</Application>
  <PresentationFormat>Özel</PresentationFormat>
  <Paragraphs>133</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III.HEDEF ÖĞESİNİN ÖZELLİKLERİ</vt:lpstr>
      <vt:lpstr>III.HEDEF ÖĞESİNİN ÖZELLİKLERİ</vt:lpstr>
      <vt:lpstr>IV.ORTAMIN ÖZELLİKLERİ</vt:lpstr>
      <vt:lpstr>IV.KÜLTÜRÜN ÖZELLİKLERİ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Çalışma 2</dc:title>
  <dc:creator>asus</dc:creator>
  <cp:lastModifiedBy>Casper</cp:lastModifiedBy>
  <cp:revision>53</cp:revision>
  <cp:lastPrinted>2017-05-22T06:52:09Z</cp:lastPrinted>
  <dcterms:created xsi:type="dcterms:W3CDTF">2015-02-13T19:32:26Z</dcterms:created>
  <dcterms:modified xsi:type="dcterms:W3CDTF">2017-11-06T15:22:17Z</dcterms:modified>
</cp:coreProperties>
</file>