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75" r:id="rId3"/>
    <p:sldId id="276" r:id="rId4"/>
    <p:sldId id="277" r:id="rId5"/>
    <p:sldId id="278" r:id="rId6"/>
    <p:sldId id="279" r:id="rId7"/>
    <p:sldId id="280" r:id="rId8"/>
    <p:sldId id="281" r:id="rId9"/>
    <p:sldId id="282" r:id="rId10"/>
    <p:sldId id="283" r:id="rId11"/>
    <p:sldId id="284" r:id="rId12"/>
    <p:sldId id="256" r:id="rId13"/>
    <p:sldId id="257" r:id="rId14"/>
    <p:sldId id="258" r:id="rId15"/>
    <p:sldId id="259" r:id="rId16"/>
    <p:sldId id="260" r:id="rId17"/>
    <p:sldId id="261" r:id="rId18"/>
    <p:sldId id="262" r:id="rId19"/>
    <p:sldId id="263" r:id="rId20"/>
    <p:sldId id="264" r:id="rId21"/>
    <p:sldId id="265" r:id="rId22"/>
    <p:sldId id="266" r:id="rId23"/>
    <p:sldId id="267" r:id="rId24"/>
    <p:sldId id="268" r:id="rId25"/>
    <p:sldId id="269" r:id="rId26"/>
    <p:sldId id="270" r:id="rId27"/>
    <p:sldId id="273" r:id="rId28"/>
    <p:sldId id="271" r:id="rId29"/>
    <p:sldId id="272" r:id="rId3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34" d="100"/>
          <a:sy n="34" d="100"/>
        </p:scale>
        <p:origin x="-141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12.03.2013</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12.03.2013</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Marketlerde </a:t>
            </a:r>
            <a:r>
              <a:rPr lang="tr-TR" dirty="0" smtClean="0"/>
              <a:t>Ticari Mal Yönetimi </a:t>
            </a:r>
            <a:br>
              <a:rPr lang="tr-TR" dirty="0" smtClean="0"/>
            </a:br>
            <a:r>
              <a:rPr lang="tr-TR" dirty="0" smtClean="0"/>
              <a:t>(</a:t>
            </a:r>
            <a:r>
              <a:rPr lang="tr-TR" smtClean="0"/>
              <a:t>Mamul Karması)</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Özel Markalı Ürünlerin Sağladığı Avantajlar</a:t>
            </a:r>
            <a:endParaRPr lang="tr-TR" dirty="0"/>
          </a:p>
        </p:txBody>
      </p:sp>
      <p:sp>
        <p:nvSpPr>
          <p:cNvPr id="3" name="2 İçerik Yer Tutucusu"/>
          <p:cNvSpPr>
            <a:spLocks noGrp="1"/>
          </p:cNvSpPr>
          <p:nvPr>
            <p:ph idx="1"/>
          </p:nvPr>
        </p:nvSpPr>
        <p:spPr/>
        <p:txBody>
          <a:bodyPr>
            <a:normAutofit lnSpcReduction="10000"/>
          </a:bodyPr>
          <a:lstStyle/>
          <a:p>
            <a:r>
              <a:rPr lang="tr-TR" dirty="0" smtClean="0"/>
              <a:t>Özel markalar, perakende düzeyinde marka bağımlılığı ve bunun sonucunda mağaza bağımlılığı sağlar.</a:t>
            </a:r>
          </a:p>
          <a:p>
            <a:r>
              <a:rPr lang="tr-TR" dirty="0" smtClean="0"/>
              <a:t>Fiyat rekabetini azaltır</a:t>
            </a:r>
          </a:p>
          <a:p>
            <a:r>
              <a:rPr lang="tr-TR" dirty="0" smtClean="0"/>
              <a:t>Özel markalama perakendecilerin kanaldaki gücünü arttırır. Satıcılar kolaylıkla değiştirilebilir.</a:t>
            </a:r>
          </a:p>
          <a:p>
            <a:r>
              <a:rPr lang="tr-TR" dirty="0" smtClean="0"/>
              <a:t>Özel markalar, ulusal markalardan çok daha fazla kâr marjına sahiptir.</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Özel Markalı Ürünlerin Dezavantajları</a:t>
            </a:r>
            <a:endParaRPr lang="tr-TR" dirty="0"/>
          </a:p>
        </p:txBody>
      </p:sp>
      <p:sp>
        <p:nvSpPr>
          <p:cNvPr id="3" name="2 İçerik Yer Tutucusu"/>
          <p:cNvSpPr>
            <a:spLocks noGrp="1"/>
          </p:cNvSpPr>
          <p:nvPr>
            <p:ph idx="1"/>
          </p:nvPr>
        </p:nvSpPr>
        <p:spPr/>
        <p:txBody>
          <a:bodyPr/>
          <a:lstStyle/>
          <a:p>
            <a:r>
              <a:rPr lang="tr-TR" dirty="0" smtClean="0"/>
              <a:t>Özel markalar, ulusal markalardan daha fazla risk taşır.</a:t>
            </a:r>
          </a:p>
          <a:p>
            <a:r>
              <a:rPr lang="tr-TR" dirty="0" smtClean="0"/>
              <a:t>Özel markalar, aracılar için yüksek stok </a:t>
            </a:r>
            <a:r>
              <a:rPr lang="tr-TR" smtClean="0"/>
              <a:t>yatırımı gerektirir.</a:t>
            </a:r>
            <a:endParaRPr lang="tr-T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Marketlerde Lojistik Yönetimi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Lojistik Yönetimi</a:t>
            </a:r>
            <a:endParaRPr lang="tr-TR" dirty="0"/>
          </a:p>
        </p:txBody>
      </p:sp>
      <p:sp>
        <p:nvSpPr>
          <p:cNvPr id="3" name="2 İçerik Yer Tutucusu"/>
          <p:cNvSpPr>
            <a:spLocks noGrp="1"/>
          </p:cNvSpPr>
          <p:nvPr>
            <p:ph idx="1"/>
          </p:nvPr>
        </p:nvSpPr>
        <p:spPr/>
        <p:txBody>
          <a:bodyPr/>
          <a:lstStyle/>
          <a:p>
            <a:pPr marL="1588" indent="381000" algn="just">
              <a:buNone/>
            </a:pPr>
            <a:r>
              <a:rPr lang="tr-TR" dirty="0" smtClean="0"/>
              <a:t>İşletmecilikte lojistik yönetimi, kısaca malzemeleri yönetme sanatı olarak tanımlanabilir. </a:t>
            </a:r>
          </a:p>
          <a:p>
            <a:pPr marL="1588" indent="381000" algn="just">
              <a:buNone/>
            </a:pPr>
            <a:r>
              <a:rPr lang="tr-TR" dirty="0" smtClean="0"/>
              <a:t>Perakendeciler için lojistik faaliyetleri, mağazada sunulacak ürünlerin satın alınması ile başlayan ve ürünlerin nihai tüketicinin eline ulaşması ile sona eren bütün malzeme hareketlerini kapsar.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Lojistik Fonksiyonları</a:t>
            </a:r>
            <a:endParaRPr lang="tr-TR" dirty="0"/>
          </a:p>
        </p:txBody>
      </p:sp>
      <p:sp>
        <p:nvSpPr>
          <p:cNvPr id="3" name="2 İçerik Yer Tutucusu"/>
          <p:cNvSpPr>
            <a:spLocks noGrp="1"/>
          </p:cNvSpPr>
          <p:nvPr>
            <p:ph idx="1"/>
          </p:nvPr>
        </p:nvSpPr>
        <p:spPr/>
        <p:txBody>
          <a:bodyPr/>
          <a:lstStyle/>
          <a:p>
            <a:r>
              <a:rPr lang="tr-TR" dirty="0" smtClean="0"/>
              <a:t>Taşıma</a:t>
            </a:r>
          </a:p>
          <a:p>
            <a:r>
              <a:rPr lang="tr-TR" dirty="0" smtClean="0"/>
              <a:t>Depolama</a:t>
            </a:r>
          </a:p>
          <a:p>
            <a:r>
              <a:rPr lang="tr-TR" dirty="0" smtClean="0"/>
              <a:t>Stok Yönetimi</a:t>
            </a:r>
          </a:p>
          <a:p>
            <a:r>
              <a:rPr lang="tr-TR" dirty="0" smtClean="0"/>
              <a:t>Ambalajlama</a:t>
            </a:r>
          </a:p>
          <a:p>
            <a:r>
              <a:rPr lang="tr-TR" dirty="0" smtClean="0"/>
              <a:t>Etiketleme</a:t>
            </a:r>
          </a:p>
          <a:p>
            <a:r>
              <a:rPr lang="tr-TR" dirty="0" smtClean="0"/>
              <a:t>Bilgi Teknolojileri</a:t>
            </a:r>
            <a:endParaRPr lang="tr-T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Etkin Bir Lojistik Sisteminin Sağladığı Yararlar</a:t>
            </a:r>
            <a:endParaRPr lang="tr-TR" dirty="0"/>
          </a:p>
        </p:txBody>
      </p:sp>
      <p:sp>
        <p:nvSpPr>
          <p:cNvPr id="3" name="2 İçerik Yer Tutucusu"/>
          <p:cNvSpPr>
            <a:spLocks noGrp="1"/>
          </p:cNvSpPr>
          <p:nvPr>
            <p:ph idx="1"/>
          </p:nvPr>
        </p:nvSpPr>
        <p:spPr/>
        <p:txBody>
          <a:bodyPr>
            <a:normAutofit fontScale="70000" lnSpcReduction="20000"/>
          </a:bodyPr>
          <a:lstStyle/>
          <a:p>
            <a:pPr algn="just"/>
            <a:r>
              <a:rPr lang="tr-TR" b="1" dirty="0" smtClean="0"/>
              <a:t>Satışları Arttırır.</a:t>
            </a:r>
            <a:r>
              <a:rPr lang="tr-TR" dirty="0" smtClean="0"/>
              <a:t> İyi bir stok kontrol sistemi, stoksuz kalma problemini çözeceği için işletme satış kaybına uğramaz. Bu durum mağaza bağımlılığını arttıracak ve müşteri ile ilişkileri geliştirecektir.</a:t>
            </a:r>
          </a:p>
          <a:p>
            <a:pPr algn="just"/>
            <a:r>
              <a:rPr lang="tr-TR" b="1" dirty="0" smtClean="0"/>
              <a:t>Dağıtım Maliyetini Düşürür.</a:t>
            </a:r>
            <a:r>
              <a:rPr lang="tr-TR" dirty="0" smtClean="0"/>
              <a:t> Uygun yükleme, boşaltma, depolama ve taşıma araçlarının kullanılması maliyetleri azaltabilir.</a:t>
            </a:r>
          </a:p>
          <a:p>
            <a:pPr algn="just"/>
            <a:r>
              <a:rPr lang="tr-TR" b="1" dirty="0" smtClean="0"/>
              <a:t>Zaman ve Yer Faydalarını Yaratır. </a:t>
            </a:r>
            <a:r>
              <a:rPr lang="tr-TR" dirty="0" smtClean="0"/>
              <a:t>Mal temini ve tüketimi arasında zaman ve yer bakımından uyum sağlanırsa taşıma ve depolama fonksiyonları daha etkin ve kârlı biçimde yürütülebilir. İyi depolama imkanlarına sahip bir perakendeci bütün yıl boyunca tüketicilerin tarım ürünü ihtiyaçlarını karşılayabilir.</a:t>
            </a:r>
          </a:p>
          <a:p>
            <a:pPr algn="just"/>
            <a:r>
              <a:rPr lang="tr-TR" b="1" dirty="0" smtClean="0"/>
              <a:t>Fiyatları Kararlı Kılar. </a:t>
            </a:r>
            <a:r>
              <a:rPr lang="tr-TR" dirty="0" smtClean="0"/>
              <a:t>Taşıma ve depolama faaliyetlerinin titizlikle yürütülmesi işletmenin fiyatlarının istikrarlı olmasını sağlar.</a:t>
            </a:r>
            <a:endParaRPr lang="tr-TR" b="1" dirty="0" smtClean="0"/>
          </a:p>
          <a:p>
            <a:pPr algn="just"/>
            <a:endParaRPr lang="tr-TR"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Taşıma Fonksiyonu</a:t>
            </a:r>
            <a:endParaRPr lang="tr-TR" dirty="0"/>
          </a:p>
        </p:txBody>
      </p:sp>
      <p:sp>
        <p:nvSpPr>
          <p:cNvPr id="3" name="2 İçerik Yer Tutucusu"/>
          <p:cNvSpPr>
            <a:spLocks noGrp="1"/>
          </p:cNvSpPr>
          <p:nvPr>
            <p:ph idx="1"/>
          </p:nvPr>
        </p:nvSpPr>
        <p:spPr/>
        <p:txBody>
          <a:bodyPr>
            <a:normAutofit fontScale="85000" lnSpcReduction="10000"/>
          </a:bodyPr>
          <a:lstStyle/>
          <a:p>
            <a:pPr marL="1588" indent="381000" algn="just">
              <a:buNone/>
            </a:pPr>
            <a:r>
              <a:rPr lang="tr-TR" dirty="0" smtClean="0"/>
              <a:t>Taşıma ile ilgili faaliyetler, perakende işletmelerin satın aldığı malların depoya veya mağazaya ve depodan mağazaya ulaşması sırasında yapılır. </a:t>
            </a:r>
          </a:p>
          <a:p>
            <a:pPr marL="1588" indent="381000" algn="just">
              <a:buNone/>
            </a:pPr>
            <a:r>
              <a:rPr lang="tr-TR" dirty="0" smtClean="0"/>
              <a:t>Mallar aracı veya üretici işletmede teslim alınmak şartıyla satın alınırsa, ortaya çıkacak maliyete perakende işletme katlanacağından taşıma fonksiyonu önem kazanır.</a:t>
            </a:r>
          </a:p>
          <a:p>
            <a:pPr marL="1588" indent="381000" algn="just">
              <a:buNone/>
            </a:pPr>
            <a:r>
              <a:rPr lang="tr-TR" dirty="0" smtClean="0"/>
              <a:t>Satın alınan mallar ya perakendeciye ait bir depoya ve ihtiyaç duyulduğunda da depodan mağazaya taşınırlar, yada doğrudan mağazaya taşınırlar.</a:t>
            </a:r>
          </a:p>
          <a:p>
            <a:pPr marL="1588" indent="381000" algn="just">
              <a:buNone/>
            </a:pPr>
            <a:r>
              <a:rPr lang="tr-TR" dirty="0" smtClean="0"/>
              <a:t>Ayrıca, perakendeciler taşımalar sırasında yükleme ve boşaltma işlemlerini de yerine getirmektedir.  </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Depolama Fonksiyonu</a:t>
            </a:r>
            <a:endParaRPr lang="tr-TR" dirty="0"/>
          </a:p>
        </p:txBody>
      </p:sp>
      <p:sp>
        <p:nvSpPr>
          <p:cNvPr id="3" name="2 İçerik Yer Tutucusu"/>
          <p:cNvSpPr>
            <a:spLocks noGrp="1"/>
          </p:cNvSpPr>
          <p:nvPr>
            <p:ph idx="1"/>
          </p:nvPr>
        </p:nvSpPr>
        <p:spPr/>
        <p:txBody>
          <a:bodyPr>
            <a:normAutofit fontScale="92500" lnSpcReduction="10000"/>
          </a:bodyPr>
          <a:lstStyle/>
          <a:p>
            <a:pPr marL="1588" indent="381000" algn="just">
              <a:buNone/>
            </a:pPr>
            <a:r>
              <a:rPr lang="tr-TR" dirty="0" smtClean="0"/>
              <a:t>Perakende işletmeler tüketici ihtiyaç ve isteklerini dikkate alarak, belirli miktarlarda ve çeşitlerdeki malları depolarında bulundururlar.</a:t>
            </a:r>
          </a:p>
          <a:p>
            <a:pPr marL="1588" indent="381000" algn="just">
              <a:buNone/>
            </a:pPr>
            <a:r>
              <a:rPr lang="tr-TR" dirty="0" smtClean="0"/>
              <a:t>Tüketici taleplerinin zamanında karşılanma-</a:t>
            </a:r>
            <a:r>
              <a:rPr lang="tr-TR" dirty="0" err="1" smtClean="0"/>
              <a:t>ması</a:t>
            </a:r>
            <a:r>
              <a:rPr lang="tr-TR" dirty="0" smtClean="0"/>
              <a:t> işletme için bir kayıp olacağından gerekli miktarlardaki malı depolarda bulundurmak çeşitli maliyetlerine rağmen zorunludur.</a:t>
            </a:r>
          </a:p>
          <a:p>
            <a:pPr marL="1588" indent="381000" algn="just">
              <a:buNone/>
            </a:pPr>
            <a:r>
              <a:rPr lang="tr-TR" dirty="0" smtClean="0"/>
              <a:t>Perakende işletmelerin depo büyüklüğü ve sayısı faaliyet koluna, satın alma politikalarına ve işletmenin ölçeğine bağlıdır.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Stok Yönetimi</a:t>
            </a:r>
            <a:endParaRPr lang="tr-TR" dirty="0"/>
          </a:p>
        </p:txBody>
      </p:sp>
      <p:sp>
        <p:nvSpPr>
          <p:cNvPr id="3" name="2 İçerik Yer Tutucusu"/>
          <p:cNvSpPr>
            <a:spLocks noGrp="1"/>
          </p:cNvSpPr>
          <p:nvPr>
            <p:ph idx="1"/>
          </p:nvPr>
        </p:nvSpPr>
        <p:spPr/>
        <p:txBody>
          <a:bodyPr/>
          <a:lstStyle/>
          <a:p>
            <a:pPr marL="1588" indent="381000">
              <a:buNone/>
            </a:pPr>
            <a:r>
              <a:rPr lang="tr-TR" dirty="0" smtClean="0"/>
              <a:t>Stok yönetiminin amacı, siparişleri zamanında karşılamak, stoklara yapılacak yatırımları en aza indirmektir.</a:t>
            </a:r>
          </a:p>
          <a:p>
            <a:pPr marL="1588" indent="381000">
              <a:buNone/>
            </a:pPr>
            <a:r>
              <a:rPr lang="tr-TR" dirty="0" smtClean="0"/>
              <a:t>Etkin bir stok yönetimi için bilgi teknolojileri kullanılmaktadır.</a:t>
            </a:r>
            <a:endParaRPr lang="tr-TR"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Ambalajlama</a:t>
            </a:r>
            <a:endParaRPr lang="tr-TR" dirty="0"/>
          </a:p>
        </p:txBody>
      </p:sp>
      <p:sp>
        <p:nvSpPr>
          <p:cNvPr id="3" name="2 İçerik Yer Tutucusu"/>
          <p:cNvSpPr>
            <a:spLocks noGrp="1"/>
          </p:cNvSpPr>
          <p:nvPr>
            <p:ph idx="1"/>
          </p:nvPr>
        </p:nvSpPr>
        <p:spPr/>
        <p:txBody>
          <a:bodyPr/>
          <a:lstStyle/>
          <a:p>
            <a:pPr marL="1588" indent="381000" algn="just">
              <a:buNone/>
            </a:pPr>
            <a:r>
              <a:rPr lang="tr-TR" dirty="0" smtClean="0"/>
              <a:t>Özel markaların mağaza markası ile ambalajlanması da perakendecilerin lojistik fonksiyonlarından birisidir. </a:t>
            </a:r>
          </a:p>
          <a:p>
            <a:pPr marL="1588" indent="381000" algn="just">
              <a:buNone/>
            </a:pPr>
            <a:r>
              <a:rPr lang="tr-TR" dirty="0" smtClean="0"/>
              <a:t>Genellikle, söz konusu ürünü üreten tesiste ambalajlama faaliyetleri yerine getirilir.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Marketlerde Satın Alma Yönetimi</a:t>
            </a:r>
            <a:endParaRPr lang="tr-TR" dirty="0"/>
          </a:p>
        </p:txBody>
      </p:sp>
      <p:sp>
        <p:nvSpPr>
          <p:cNvPr id="3" name="2 Alt Başlık"/>
          <p:cNvSpPr>
            <a:spLocks noGrp="1"/>
          </p:cNvSpPr>
          <p:nvPr>
            <p:ph type="subTitle" idx="1"/>
          </p:nvPr>
        </p:nvSpPr>
        <p:spPr/>
        <p:txBody>
          <a:bodyPr/>
          <a:lstStyle/>
          <a:p>
            <a:endParaRPr lang="tr-T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Etiketleme Fonksiyonu</a:t>
            </a:r>
            <a:endParaRPr lang="tr-TR" dirty="0"/>
          </a:p>
        </p:txBody>
      </p:sp>
      <p:sp>
        <p:nvSpPr>
          <p:cNvPr id="3" name="2 İçerik Yer Tutucusu"/>
          <p:cNvSpPr>
            <a:spLocks noGrp="1"/>
          </p:cNvSpPr>
          <p:nvPr>
            <p:ph idx="1"/>
          </p:nvPr>
        </p:nvSpPr>
        <p:spPr/>
        <p:txBody>
          <a:bodyPr/>
          <a:lstStyle/>
          <a:p>
            <a:pPr marL="1588" indent="381000" algn="just">
              <a:buNone/>
            </a:pPr>
            <a:r>
              <a:rPr lang="tr-TR" dirty="0" smtClean="0"/>
              <a:t>Etiketleme, malın üstüne, ambalajına, kabına veya raflarda malın bulunduğu yere malın fiyatı ve diğer bazı bilgilerinin yazılmasıdır. </a:t>
            </a:r>
          </a:p>
          <a:p>
            <a:pPr marL="1588" indent="381000" algn="just">
              <a:buNone/>
            </a:pPr>
            <a:r>
              <a:rPr lang="tr-TR" dirty="0" smtClean="0"/>
              <a:t>Genellikle etiketleme fonksiyonu, büyük miktarlarda alımlarda bulunarak, bunları küçük miktarlara bölme ve satma eğiliminde olan süpermarketler, hipermarketler gibi büyük perakende mağazalar tarafından yerine getirilir.</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Bilgi Teknolojileri Fonksiyonu</a:t>
            </a:r>
            <a:endParaRPr lang="tr-TR" dirty="0"/>
          </a:p>
        </p:txBody>
      </p:sp>
      <p:sp>
        <p:nvSpPr>
          <p:cNvPr id="3" name="2 İçerik Yer Tutucusu"/>
          <p:cNvSpPr>
            <a:spLocks noGrp="1"/>
          </p:cNvSpPr>
          <p:nvPr>
            <p:ph idx="1"/>
          </p:nvPr>
        </p:nvSpPr>
        <p:spPr/>
        <p:txBody>
          <a:bodyPr/>
          <a:lstStyle/>
          <a:p>
            <a:r>
              <a:rPr lang="tr-TR" dirty="0" smtClean="0"/>
              <a:t>Elektronik Veri Değişim Sistemleri</a:t>
            </a:r>
          </a:p>
          <a:p>
            <a:pPr algn="just"/>
            <a:r>
              <a:rPr lang="tr-TR" dirty="0" smtClean="0"/>
              <a:t>Satış Noktası Sistemleri – POS (Optik Tarayıcılar) ve </a:t>
            </a:r>
            <a:r>
              <a:rPr lang="tr-TR" dirty="0" err="1" smtClean="0"/>
              <a:t>Barkodlama</a:t>
            </a:r>
            <a:endParaRPr lang="tr-TR" dirty="0" smtClean="0"/>
          </a:p>
          <a:p>
            <a:pPr algn="just"/>
            <a:r>
              <a:rPr lang="tr-TR" dirty="0" smtClean="0"/>
              <a:t>Veri Bankası</a:t>
            </a:r>
            <a:endParaRPr lang="tr-T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Perakende Tedarik Zinciri</a:t>
            </a:r>
            <a:endParaRPr lang="tr-TR" dirty="0"/>
          </a:p>
        </p:txBody>
      </p:sp>
      <p:sp>
        <p:nvSpPr>
          <p:cNvPr id="3" name="2 İçerik Yer Tutucusu"/>
          <p:cNvSpPr>
            <a:spLocks noGrp="1"/>
          </p:cNvSpPr>
          <p:nvPr>
            <p:ph idx="1"/>
          </p:nvPr>
        </p:nvSpPr>
        <p:spPr/>
        <p:txBody>
          <a:bodyPr/>
          <a:lstStyle/>
          <a:p>
            <a:pPr marL="1588" indent="381000" algn="just">
              <a:buNone/>
            </a:pPr>
            <a:r>
              <a:rPr lang="tr-TR" dirty="0" smtClean="0"/>
              <a:t>Perakende sektöründe artan rekabet ve maliyet konusundaki duyarlılık sebebiyle, taraflar arasında fazla stok tutma, yüksek taşıma maliyetleri ve artan müşteri memnuniyetsizliği ile ortaya çıkabilecek çatışmaları çözümlemenin en uygun yolu, tedarik zinciri yönetimidir.</a:t>
            </a:r>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Perakende Tedarik Zinciri</a:t>
            </a:r>
            <a:endParaRPr lang="tr-TR" dirty="0"/>
          </a:p>
        </p:txBody>
      </p:sp>
      <p:sp>
        <p:nvSpPr>
          <p:cNvPr id="4" name="3 Oval"/>
          <p:cNvSpPr/>
          <p:nvPr/>
        </p:nvSpPr>
        <p:spPr>
          <a:xfrm>
            <a:off x="467544" y="2492896"/>
            <a:ext cx="1440160"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Satıcı</a:t>
            </a:r>
            <a:endParaRPr lang="tr-TR" dirty="0"/>
          </a:p>
        </p:txBody>
      </p:sp>
      <p:sp>
        <p:nvSpPr>
          <p:cNvPr id="5" name="4 Oval"/>
          <p:cNvSpPr/>
          <p:nvPr/>
        </p:nvSpPr>
        <p:spPr>
          <a:xfrm>
            <a:off x="1835696" y="4005064"/>
            <a:ext cx="1440160"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Nakliyeci</a:t>
            </a:r>
            <a:endParaRPr lang="tr-TR" dirty="0"/>
          </a:p>
        </p:txBody>
      </p:sp>
      <p:sp>
        <p:nvSpPr>
          <p:cNvPr id="6" name="5 Oval"/>
          <p:cNvSpPr/>
          <p:nvPr/>
        </p:nvSpPr>
        <p:spPr>
          <a:xfrm>
            <a:off x="2915816" y="2276872"/>
            <a:ext cx="1656184"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Perakende Dağıtım Merkezi</a:t>
            </a:r>
            <a:endParaRPr lang="tr-TR" dirty="0"/>
          </a:p>
        </p:txBody>
      </p:sp>
      <p:sp>
        <p:nvSpPr>
          <p:cNvPr id="7" name="6 Oval"/>
          <p:cNvSpPr/>
          <p:nvPr/>
        </p:nvSpPr>
        <p:spPr>
          <a:xfrm>
            <a:off x="5364088" y="2276872"/>
            <a:ext cx="1728192"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Perakende Mağaza</a:t>
            </a:r>
            <a:endParaRPr lang="tr-TR" dirty="0"/>
          </a:p>
        </p:txBody>
      </p:sp>
      <p:sp>
        <p:nvSpPr>
          <p:cNvPr id="8" name="7 Oval"/>
          <p:cNvSpPr/>
          <p:nvPr/>
        </p:nvSpPr>
        <p:spPr>
          <a:xfrm>
            <a:off x="7703840" y="2276872"/>
            <a:ext cx="1260648"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Tüketici</a:t>
            </a:r>
            <a:endParaRPr lang="tr-TR" dirty="0"/>
          </a:p>
        </p:txBody>
      </p:sp>
      <p:sp>
        <p:nvSpPr>
          <p:cNvPr id="9" name="8 Oval"/>
          <p:cNvSpPr/>
          <p:nvPr/>
        </p:nvSpPr>
        <p:spPr>
          <a:xfrm>
            <a:off x="4427984" y="4005064"/>
            <a:ext cx="1440160" cy="936104"/>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Nakliyeci</a:t>
            </a:r>
            <a:endParaRPr lang="tr-TR" dirty="0"/>
          </a:p>
        </p:txBody>
      </p:sp>
      <p:cxnSp>
        <p:nvCxnSpPr>
          <p:cNvPr id="11" name="10 Şekil"/>
          <p:cNvCxnSpPr>
            <a:stCxn id="4" idx="4"/>
            <a:endCxn id="5" idx="2"/>
          </p:cNvCxnSpPr>
          <p:nvPr/>
        </p:nvCxnSpPr>
        <p:spPr>
          <a:xfrm rot="16200000" flipH="1">
            <a:off x="989602" y="3627022"/>
            <a:ext cx="1044116" cy="648072"/>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3" name="12 Şekil"/>
          <p:cNvCxnSpPr>
            <a:stCxn id="5" idx="0"/>
            <a:endCxn id="6" idx="2"/>
          </p:cNvCxnSpPr>
          <p:nvPr/>
        </p:nvCxnSpPr>
        <p:spPr>
          <a:xfrm rot="5400000" flipH="1" flipV="1">
            <a:off x="2105726" y="3194974"/>
            <a:ext cx="1260140" cy="36004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15 Şekil"/>
          <p:cNvCxnSpPr>
            <a:stCxn id="6" idx="4"/>
            <a:endCxn id="9" idx="2"/>
          </p:cNvCxnSpPr>
          <p:nvPr/>
        </p:nvCxnSpPr>
        <p:spPr>
          <a:xfrm rot="16200000" flipH="1">
            <a:off x="3455876" y="3501008"/>
            <a:ext cx="1260140" cy="684076"/>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9" name="18 Şekil"/>
          <p:cNvCxnSpPr>
            <a:stCxn id="9" idx="0"/>
            <a:endCxn id="7" idx="2"/>
          </p:cNvCxnSpPr>
          <p:nvPr/>
        </p:nvCxnSpPr>
        <p:spPr>
          <a:xfrm rot="5400000" flipH="1" flipV="1">
            <a:off x="4626006" y="3266982"/>
            <a:ext cx="1260140" cy="216024"/>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1" name="20 Dirsek Bağlayıcısı"/>
          <p:cNvCxnSpPr>
            <a:stCxn id="7" idx="6"/>
            <a:endCxn id="8" idx="2"/>
          </p:cNvCxnSpPr>
          <p:nvPr/>
        </p:nvCxnSpPr>
        <p:spPr>
          <a:xfrm>
            <a:off x="7092280" y="2744924"/>
            <a:ext cx="611560" cy="1588"/>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22 Dirsek Bağlayıcısı"/>
          <p:cNvCxnSpPr>
            <a:stCxn id="5" idx="4"/>
            <a:endCxn id="7" idx="4"/>
          </p:cNvCxnSpPr>
          <p:nvPr/>
        </p:nvCxnSpPr>
        <p:spPr>
          <a:xfrm rot="5400000" flipH="1" flipV="1">
            <a:off x="3527884" y="2240868"/>
            <a:ext cx="1728192" cy="3672408"/>
          </a:xfrm>
          <a:prstGeom prst="bentConnector3">
            <a:avLst>
              <a:gd name="adj1" fmla="val -13228"/>
            </a:avLst>
          </a:prstGeom>
          <a:ln>
            <a:tailEnd type="arrow"/>
          </a:ln>
        </p:spPr>
        <p:style>
          <a:lnRef idx="1">
            <a:schemeClr val="accent1"/>
          </a:lnRef>
          <a:fillRef idx="0">
            <a:schemeClr val="accent1"/>
          </a:fillRef>
          <a:effectRef idx="0">
            <a:schemeClr val="accent1"/>
          </a:effectRef>
          <a:fontRef idx="minor">
            <a:schemeClr val="tx1"/>
          </a:fontRef>
        </p:style>
      </p:cxnSp>
      <p:sp>
        <p:nvSpPr>
          <p:cNvPr id="24" name="23 Metin kutusu"/>
          <p:cNvSpPr txBox="1"/>
          <p:nvPr/>
        </p:nvSpPr>
        <p:spPr>
          <a:xfrm>
            <a:off x="683568" y="5661248"/>
            <a:ext cx="7704856" cy="923330"/>
          </a:xfrm>
          <a:prstGeom prst="rect">
            <a:avLst/>
          </a:prstGeom>
          <a:noFill/>
        </p:spPr>
        <p:txBody>
          <a:bodyPr wrap="square" rtlCol="0">
            <a:spAutoFit/>
          </a:bodyPr>
          <a:lstStyle/>
          <a:p>
            <a:r>
              <a:rPr lang="tr-TR" b="1" dirty="0" smtClean="0"/>
              <a:t>Kaynak : </a:t>
            </a:r>
            <a:r>
              <a:rPr lang="tr-TR" dirty="0" err="1" smtClean="0"/>
              <a:t>Lisa</a:t>
            </a:r>
            <a:r>
              <a:rPr lang="tr-TR" dirty="0" smtClean="0"/>
              <a:t> M. </a:t>
            </a:r>
            <a:r>
              <a:rPr lang="tr-TR" dirty="0" err="1" smtClean="0"/>
              <a:t>Ellram</a:t>
            </a:r>
            <a:r>
              <a:rPr lang="tr-TR" dirty="0" smtClean="0"/>
              <a:t>, </a:t>
            </a:r>
            <a:r>
              <a:rPr lang="tr-TR" dirty="0" err="1" smtClean="0"/>
              <a:t>Bernard</a:t>
            </a:r>
            <a:r>
              <a:rPr lang="tr-TR" dirty="0" smtClean="0"/>
              <a:t> J. La </a:t>
            </a:r>
            <a:r>
              <a:rPr lang="tr-TR" dirty="0" err="1" smtClean="0"/>
              <a:t>Londe</a:t>
            </a:r>
            <a:r>
              <a:rPr lang="tr-TR" dirty="0" smtClean="0"/>
              <a:t> </a:t>
            </a:r>
            <a:r>
              <a:rPr lang="tr-TR" dirty="0" err="1" smtClean="0"/>
              <a:t>and</a:t>
            </a:r>
            <a:r>
              <a:rPr lang="tr-TR" dirty="0" smtClean="0"/>
              <a:t> </a:t>
            </a:r>
            <a:r>
              <a:rPr lang="tr-TR" dirty="0" err="1" smtClean="0"/>
              <a:t>Mary</a:t>
            </a:r>
            <a:r>
              <a:rPr lang="tr-TR" dirty="0" smtClean="0"/>
              <a:t> </a:t>
            </a:r>
            <a:r>
              <a:rPr lang="tr-TR" dirty="0" err="1" smtClean="0"/>
              <a:t>Margaret</a:t>
            </a:r>
            <a:r>
              <a:rPr lang="tr-TR" dirty="0" smtClean="0"/>
              <a:t> </a:t>
            </a:r>
            <a:r>
              <a:rPr lang="tr-TR" dirty="0" err="1" smtClean="0"/>
              <a:t>Weber</a:t>
            </a:r>
            <a:r>
              <a:rPr lang="tr-TR" dirty="0" smtClean="0"/>
              <a:t>, “</a:t>
            </a:r>
            <a:r>
              <a:rPr lang="tr-TR" dirty="0" err="1" smtClean="0"/>
              <a:t>Retail</a:t>
            </a:r>
            <a:r>
              <a:rPr lang="tr-TR" dirty="0" smtClean="0"/>
              <a:t> </a:t>
            </a:r>
            <a:r>
              <a:rPr lang="tr-TR" dirty="0" err="1" smtClean="0"/>
              <a:t>Logistics</a:t>
            </a:r>
            <a:r>
              <a:rPr lang="tr-TR" dirty="0" smtClean="0"/>
              <a:t>”, </a:t>
            </a:r>
            <a:r>
              <a:rPr lang="tr-TR" i="1" dirty="0" err="1" smtClean="0"/>
              <a:t>International</a:t>
            </a:r>
            <a:r>
              <a:rPr lang="tr-TR" i="1" dirty="0" smtClean="0"/>
              <a:t> </a:t>
            </a:r>
            <a:r>
              <a:rPr lang="tr-TR" i="1" dirty="0" err="1" smtClean="0"/>
              <a:t>Journal</a:t>
            </a:r>
            <a:r>
              <a:rPr lang="tr-TR" i="1" dirty="0" smtClean="0"/>
              <a:t> Of </a:t>
            </a:r>
            <a:r>
              <a:rPr lang="tr-TR" i="1" dirty="0" err="1" smtClean="0"/>
              <a:t>Physical</a:t>
            </a:r>
            <a:r>
              <a:rPr lang="tr-TR" i="1" dirty="0" smtClean="0"/>
              <a:t> </a:t>
            </a:r>
            <a:r>
              <a:rPr lang="tr-TR" i="1" dirty="0" err="1" smtClean="0"/>
              <a:t>Distribution</a:t>
            </a:r>
            <a:r>
              <a:rPr lang="tr-TR" i="1" dirty="0" smtClean="0"/>
              <a:t> &amp; </a:t>
            </a:r>
            <a:r>
              <a:rPr lang="tr-TR" i="1" dirty="0" err="1" smtClean="0"/>
              <a:t>Logistics</a:t>
            </a:r>
            <a:r>
              <a:rPr lang="tr-TR" dirty="0" smtClean="0"/>
              <a:t>, </a:t>
            </a:r>
            <a:r>
              <a:rPr lang="tr-TR" dirty="0" err="1" smtClean="0"/>
              <a:t>Vol</a:t>
            </a:r>
            <a:r>
              <a:rPr lang="tr-TR" dirty="0" smtClean="0"/>
              <a:t>:29, No:7/8, 1999, p.483.</a:t>
            </a:r>
            <a:endParaRPr lang="tr-TR" b="1"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Etkin Bir Tedarik Zinciri Yönetiminin Unsurları</a:t>
            </a:r>
            <a:endParaRPr lang="tr-TR" dirty="0"/>
          </a:p>
        </p:txBody>
      </p:sp>
      <p:sp>
        <p:nvSpPr>
          <p:cNvPr id="3" name="2 İçerik Yer Tutucusu"/>
          <p:cNvSpPr>
            <a:spLocks noGrp="1"/>
          </p:cNvSpPr>
          <p:nvPr>
            <p:ph idx="1"/>
          </p:nvPr>
        </p:nvSpPr>
        <p:spPr/>
        <p:txBody>
          <a:bodyPr/>
          <a:lstStyle/>
          <a:p>
            <a:r>
              <a:rPr lang="tr-TR" dirty="0" smtClean="0"/>
              <a:t>Ortak performans değerlendirmeleri</a:t>
            </a:r>
          </a:p>
          <a:p>
            <a:r>
              <a:rPr lang="tr-TR" dirty="0" smtClean="0"/>
              <a:t>Ortak karar alma</a:t>
            </a:r>
          </a:p>
          <a:p>
            <a:r>
              <a:rPr lang="tr-TR" dirty="0" smtClean="0"/>
              <a:t>Sürekli haberleşme</a:t>
            </a:r>
          </a:p>
          <a:p>
            <a:r>
              <a:rPr lang="tr-TR" dirty="0" smtClean="0"/>
              <a:t>Talep planlama</a:t>
            </a:r>
          </a:p>
          <a:p>
            <a:r>
              <a:rPr lang="tr-TR" dirty="0" smtClean="0"/>
              <a:t>Lojistik ve dış kaynaklardan yararlanma</a:t>
            </a:r>
            <a:endParaRPr lang="tr-TR"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Perakende Tedarik Zinciri Yönetiminde Kullanılan Bilgi Teknolojileri </a:t>
            </a:r>
            <a:endParaRPr lang="tr-TR" dirty="0"/>
          </a:p>
        </p:txBody>
      </p:sp>
      <p:sp>
        <p:nvSpPr>
          <p:cNvPr id="3" name="2 İçerik Yer Tutucusu"/>
          <p:cNvSpPr>
            <a:spLocks noGrp="1"/>
          </p:cNvSpPr>
          <p:nvPr>
            <p:ph idx="1"/>
          </p:nvPr>
        </p:nvSpPr>
        <p:spPr/>
        <p:txBody>
          <a:bodyPr/>
          <a:lstStyle/>
          <a:p>
            <a:r>
              <a:rPr lang="tr-TR" dirty="0" smtClean="0"/>
              <a:t>Elektronik Veri Değişim Sistemleri (EDI)</a:t>
            </a:r>
          </a:p>
          <a:p>
            <a:r>
              <a:rPr lang="tr-TR" dirty="0" smtClean="0"/>
              <a:t>Satış Noktası Sistemleri – POS (Optik Tarayıcılar) ve </a:t>
            </a:r>
            <a:r>
              <a:rPr lang="tr-TR" dirty="0" err="1" smtClean="0"/>
              <a:t>Barkodlama</a:t>
            </a:r>
            <a:endParaRPr lang="tr-TR" dirty="0" smtClean="0"/>
          </a:p>
          <a:p>
            <a:r>
              <a:rPr lang="tr-TR" dirty="0" smtClean="0"/>
              <a:t>Veri Depolama Sistemleri – Veri Bankası</a:t>
            </a:r>
            <a:endParaRPr lang="tr-TR"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Elektronik Veri Değişim Sistemleri (EDI)</a:t>
            </a:r>
            <a:endParaRPr lang="tr-TR" dirty="0"/>
          </a:p>
        </p:txBody>
      </p:sp>
      <p:sp>
        <p:nvSpPr>
          <p:cNvPr id="3" name="2 İçerik Yer Tutucusu"/>
          <p:cNvSpPr>
            <a:spLocks noGrp="1"/>
          </p:cNvSpPr>
          <p:nvPr>
            <p:ph idx="1"/>
          </p:nvPr>
        </p:nvSpPr>
        <p:spPr/>
        <p:txBody>
          <a:bodyPr/>
          <a:lstStyle/>
          <a:p>
            <a:pPr marL="1588" indent="381000" algn="just">
              <a:buNone/>
            </a:pPr>
            <a:r>
              <a:rPr lang="tr-TR" dirty="0" smtClean="0"/>
              <a:t>Perakendecilerin yararlandığı dış bilgi teknolojilerinden biri olan EDI, bilgisayardan bilgisayara bilgi transferi olarak tanımlanabilir.</a:t>
            </a:r>
            <a:endParaRPr lang="tr-T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dirty="0" err="1" smtClean="0"/>
              <a:t>EDI’nin</a:t>
            </a:r>
            <a:r>
              <a:rPr lang="tr-TR" dirty="0" smtClean="0"/>
              <a:t> Sağlayacağı Yararlar</a:t>
            </a:r>
            <a:endParaRPr lang="tr-TR" dirty="0"/>
          </a:p>
        </p:txBody>
      </p:sp>
      <p:sp>
        <p:nvSpPr>
          <p:cNvPr id="3" name="2 İçerik Yer Tutucusu"/>
          <p:cNvSpPr>
            <a:spLocks noGrp="1"/>
          </p:cNvSpPr>
          <p:nvPr>
            <p:ph idx="1"/>
          </p:nvPr>
        </p:nvSpPr>
        <p:spPr/>
        <p:txBody>
          <a:bodyPr>
            <a:normAutofit fontScale="92500"/>
          </a:bodyPr>
          <a:lstStyle/>
          <a:p>
            <a:pPr algn="just"/>
            <a:r>
              <a:rPr lang="tr-TR" dirty="0" smtClean="0"/>
              <a:t>Hızlı sipariş  nedeniyle tedarik süresinin kısalması </a:t>
            </a:r>
          </a:p>
          <a:p>
            <a:pPr algn="just"/>
            <a:r>
              <a:rPr lang="tr-TR" dirty="0" smtClean="0"/>
              <a:t>Satıcıdan fiyat değişimleri, stok seviyeleri, teslimat tarihleri vb. sipariş verilerinin hızlı bir şekilde alınması</a:t>
            </a:r>
          </a:p>
          <a:p>
            <a:pPr algn="just"/>
            <a:r>
              <a:rPr lang="tr-TR" dirty="0" smtClean="0"/>
              <a:t>Perakendecideki sorumlunun yapabileceği hataları tespit etme ve düzeltilmesi yönünde uyarma özellikleri</a:t>
            </a:r>
          </a:p>
          <a:p>
            <a:pPr algn="just"/>
            <a:r>
              <a:rPr lang="tr-TR" dirty="0" smtClean="0"/>
              <a:t>Faturalama ve irsaliye işlemlerinin kolaylaşması</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Satış Noktası Sistemleri – POS (Optik Tarayıcılar) ve </a:t>
            </a:r>
            <a:r>
              <a:rPr lang="tr-TR" dirty="0" err="1" smtClean="0"/>
              <a:t>Barkodlama</a:t>
            </a:r>
            <a:endParaRPr lang="tr-TR" dirty="0"/>
          </a:p>
        </p:txBody>
      </p:sp>
      <p:sp>
        <p:nvSpPr>
          <p:cNvPr id="3" name="2 İçerik Yer Tutucusu"/>
          <p:cNvSpPr>
            <a:spLocks noGrp="1"/>
          </p:cNvSpPr>
          <p:nvPr>
            <p:ph idx="1"/>
          </p:nvPr>
        </p:nvSpPr>
        <p:spPr/>
        <p:txBody>
          <a:bodyPr>
            <a:normAutofit fontScale="62500" lnSpcReduction="20000"/>
          </a:bodyPr>
          <a:lstStyle/>
          <a:p>
            <a:pPr marL="1588" indent="381000" algn="just">
              <a:buNone/>
            </a:pPr>
            <a:r>
              <a:rPr lang="tr-TR" dirty="0" smtClean="0"/>
              <a:t>Günümüzde perakendecilerin müşteri hizmetlerini iyileştirmek amacıyla yararlandığı iç bilgi teknolojilerinden birisidir.</a:t>
            </a:r>
          </a:p>
          <a:p>
            <a:pPr marL="1588" indent="381000" algn="just">
              <a:buNone/>
            </a:pPr>
            <a:r>
              <a:rPr lang="tr-TR" dirty="0" smtClean="0"/>
              <a:t>Marketlerde kurulan POS sistemleri </a:t>
            </a:r>
            <a:r>
              <a:rPr lang="tr-TR" dirty="0" err="1" smtClean="0"/>
              <a:t>barkodlu</a:t>
            </a:r>
            <a:r>
              <a:rPr lang="tr-TR" dirty="0" smtClean="0"/>
              <a:t> ürünlerin tanınmasında önemli rol oynamaktadır. Markete gelen ürünlerin ana stoklara kayıtları ve çıkan ürünlerin ana stoklardan düşülmesinde bu sistemler önemli rol oynamaktadır. Böylece bu sistem, ürünlerin takibinde kolaylık ve güvenilirlik sağlamaktadır.</a:t>
            </a:r>
          </a:p>
          <a:p>
            <a:pPr marL="1588" indent="381000" algn="just">
              <a:buNone/>
            </a:pPr>
            <a:r>
              <a:rPr lang="tr-TR" dirty="0" smtClean="0"/>
              <a:t>Optik tarayıcılar, tüketici davranışlarının belirlenmesinde de yararlanılan önemli bilgi teknolojilerinden birisidir. Marketlerde kullanılan </a:t>
            </a:r>
            <a:r>
              <a:rPr lang="tr-TR" dirty="0" err="1" smtClean="0"/>
              <a:t>barkod</a:t>
            </a:r>
            <a:r>
              <a:rPr lang="tr-TR" dirty="0" smtClean="0"/>
              <a:t> verileri, hangi müşterinin hangi ürünü, ne zaman, nereden ve hangi ürünle birlikte satın aldığını tespit etme imkanı vermektedir. </a:t>
            </a:r>
          </a:p>
          <a:p>
            <a:pPr marL="1588" indent="381000" algn="just">
              <a:buNone/>
            </a:pPr>
            <a:r>
              <a:rPr lang="tr-TR" dirty="0" smtClean="0"/>
              <a:t>Bu veriler  ile marketler, tüketicilerin neden kendi mağazalarını tercih ettiklerini, nelere ihtiyaçları olduğunu ve ne tür ürünleri daha çok tercih ettiklerini öğrenebilmektedir. Ayrıca bu teknikle, fiyat değişimlerinin ve promosyonların ürün satışını nasıl etkilediğini de tespit etmek mümkün olmaktadır.</a:t>
            </a:r>
            <a:endParaRPr lang="tr-T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Veri Depolama Sistemleri – Veri Bankası</a:t>
            </a:r>
            <a:endParaRPr lang="tr-TR" dirty="0"/>
          </a:p>
        </p:txBody>
      </p:sp>
      <p:sp>
        <p:nvSpPr>
          <p:cNvPr id="3" name="2 İçerik Yer Tutucusu"/>
          <p:cNvSpPr>
            <a:spLocks noGrp="1"/>
          </p:cNvSpPr>
          <p:nvPr>
            <p:ph idx="1"/>
          </p:nvPr>
        </p:nvSpPr>
        <p:spPr/>
        <p:txBody>
          <a:bodyPr>
            <a:normAutofit fontScale="77500" lnSpcReduction="20000"/>
          </a:bodyPr>
          <a:lstStyle/>
          <a:p>
            <a:pPr marL="1588" indent="381000" algn="just">
              <a:buNone/>
            </a:pPr>
            <a:r>
              <a:rPr lang="tr-TR" dirty="0" smtClean="0"/>
              <a:t>Veri bankası, bilgi teknolojilerinin imkanların-dan yararlanarak, işletmede dağınık biçimde bulunan verilerin bir araya getirilmesi ve karar vermede yararlanılması amacıyla oluşturulan altyapı şeklinde tanımlanabilir.</a:t>
            </a:r>
          </a:p>
          <a:p>
            <a:pPr marL="1588" indent="381000" algn="just">
              <a:buNone/>
            </a:pPr>
            <a:r>
              <a:rPr lang="tr-TR" dirty="0" smtClean="0"/>
              <a:t>Marketler, veri bankası ile müşterilerinin özellikleri ve onların alışveriş alışkanlıkları hakkında bilgileri içeren veri tabanları oluşturmaktadırlar. Marketler bu bilgilerle, çok daha başarılı pazarlama strateji ve taktikleri geliştirerek satışlarının artmasını garantilemektedirler.</a:t>
            </a:r>
          </a:p>
          <a:p>
            <a:pPr marL="1588" indent="381000" algn="just">
              <a:buNone/>
            </a:pPr>
            <a:r>
              <a:rPr lang="tr-TR" dirty="0" smtClean="0"/>
              <a:t>Veri bankasındaki detaylı verinin perakendeciler, üreticiler ve aracılar tarafından paylaşılabilmesiyle, sipariş, stok ve üretim planlamaları için gerçek veriler üzerinde birlikte çalışma, üretim ve dağıtım planlarını birlikte yapma </a:t>
            </a:r>
            <a:r>
              <a:rPr lang="tr-TR" smtClean="0"/>
              <a:t>imkanları doğmaktadır.</a:t>
            </a:r>
            <a:endParaRPr lang="tr-T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Satın Alma Sorumlusunun İlgilenmesi Gereken Problemler</a:t>
            </a:r>
            <a:endParaRPr lang="tr-TR" dirty="0"/>
          </a:p>
        </p:txBody>
      </p:sp>
      <p:sp>
        <p:nvSpPr>
          <p:cNvPr id="3" name="2 İçerik Yer Tutucusu"/>
          <p:cNvSpPr>
            <a:spLocks noGrp="1"/>
          </p:cNvSpPr>
          <p:nvPr>
            <p:ph idx="1"/>
          </p:nvPr>
        </p:nvSpPr>
        <p:spPr/>
        <p:txBody>
          <a:bodyPr/>
          <a:lstStyle/>
          <a:p>
            <a:r>
              <a:rPr lang="tr-TR" dirty="0" smtClean="0"/>
              <a:t>Hangi mallar satın alınacak</a:t>
            </a:r>
          </a:p>
          <a:p>
            <a:r>
              <a:rPr lang="tr-TR" dirty="0" smtClean="0"/>
              <a:t>Hangi aracı veya üreticiden satın alınacak</a:t>
            </a:r>
          </a:p>
          <a:p>
            <a:r>
              <a:rPr lang="tr-TR" dirty="0" smtClean="0"/>
              <a:t>Hangi kalitede mallar alınacak</a:t>
            </a:r>
          </a:p>
          <a:p>
            <a:r>
              <a:rPr lang="tr-TR" dirty="0" smtClean="0"/>
              <a:t>Ne kadar mal satın alınacak</a:t>
            </a:r>
          </a:p>
          <a:p>
            <a:r>
              <a:rPr lang="tr-TR" dirty="0" smtClean="0"/>
              <a:t>Doğru teslimat zamanı ne zaman</a:t>
            </a:r>
          </a:p>
          <a:p>
            <a:r>
              <a:rPr lang="tr-TR" dirty="0" smtClean="0"/>
              <a:t>Hangi fiyattan satın alma yapılacak</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Satın Almanın Dört Esas Problemi</a:t>
            </a:r>
            <a:endParaRPr lang="tr-TR" dirty="0"/>
          </a:p>
        </p:txBody>
      </p:sp>
      <p:sp>
        <p:nvSpPr>
          <p:cNvPr id="3" name="2 İçerik Yer Tutucusu"/>
          <p:cNvSpPr>
            <a:spLocks noGrp="1"/>
          </p:cNvSpPr>
          <p:nvPr>
            <p:ph idx="1"/>
          </p:nvPr>
        </p:nvSpPr>
        <p:spPr/>
        <p:txBody>
          <a:bodyPr/>
          <a:lstStyle/>
          <a:p>
            <a:r>
              <a:rPr lang="tr-TR" dirty="0" smtClean="0"/>
              <a:t>Ne satın alınacak?</a:t>
            </a:r>
          </a:p>
          <a:p>
            <a:r>
              <a:rPr lang="tr-TR" dirty="0" smtClean="0"/>
              <a:t>Ne miktarda satın alınacak?</a:t>
            </a:r>
          </a:p>
          <a:p>
            <a:r>
              <a:rPr lang="tr-TR" dirty="0" smtClean="0"/>
              <a:t>Kimden satın alınacak?</a:t>
            </a:r>
          </a:p>
          <a:p>
            <a:r>
              <a:rPr lang="tr-TR" dirty="0" smtClean="0"/>
              <a:t>Ne zaman satın alınacak?</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Ne Satın Alınacak?</a:t>
            </a: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b="1" dirty="0" smtClean="0"/>
              <a:t>Mağaza içi kaynaklar: </a:t>
            </a:r>
            <a:endParaRPr lang="tr-TR" dirty="0" smtClean="0"/>
          </a:p>
          <a:p>
            <a:pPr lvl="1" algn="just">
              <a:buFont typeface="Courier New" pitchFamily="49" charset="0"/>
              <a:buChar char="o"/>
            </a:pPr>
            <a:r>
              <a:rPr lang="tr-TR" sz="2400" dirty="0" smtClean="0"/>
              <a:t>Geçmiş yıllardaki satış kayıtları</a:t>
            </a:r>
          </a:p>
          <a:p>
            <a:pPr lvl="1" algn="just">
              <a:buFont typeface="Courier New" pitchFamily="49" charset="0"/>
              <a:buChar char="o"/>
            </a:pPr>
            <a:r>
              <a:rPr lang="tr-TR" sz="2400" dirty="0" smtClean="0"/>
              <a:t>Satış elemanlarının düşünce ve önerileri</a:t>
            </a:r>
          </a:p>
          <a:p>
            <a:pPr lvl="1" algn="just">
              <a:buFont typeface="Courier New" pitchFamily="49" charset="0"/>
              <a:buChar char="o"/>
            </a:pPr>
            <a:r>
              <a:rPr lang="tr-TR" sz="2400" dirty="0" smtClean="0"/>
              <a:t>Müşterilerin arayıp bulamadığı mallara ilişkin kayıtlar</a:t>
            </a:r>
          </a:p>
          <a:p>
            <a:pPr lvl="1" algn="just">
              <a:buFont typeface="Courier New" pitchFamily="49" charset="0"/>
              <a:buChar char="o"/>
            </a:pPr>
            <a:r>
              <a:rPr lang="tr-TR" sz="2400" dirty="0" smtClean="0"/>
              <a:t>Müşterilerin iade ettikleri ve değiştirdikleri mallara ilişkin kayıtlar</a:t>
            </a:r>
          </a:p>
          <a:p>
            <a:pPr lvl="1" algn="just">
              <a:buFont typeface="Courier New" pitchFamily="49" charset="0"/>
              <a:buChar char="o"/>
            </a:pPr>
            <a:r>
              <a:rPr lang="tr-TR" sz="2400" dirty="0" smtClean="0"/>
              <a:t>Müşteri şikayetlerine ilişkin kayıtlar</a:t>
            </a:r>
          </a:p>
          <a:p>
            <a:pPr marL="361950" lvl="1" algn="just">
              <a:buFont typeface="Arial" pitchFamily="34" charset="0"/>
              <a:buChar char="•"/>
            </a:pPr>
            <a:r>
              <a:rPr lang="tr-TR" b="1" dirty="0" smtClean="0"/>
              <a:t>Mağaza dışı kaynaklar:</a:t>
            </a:r>
          </a:p>
          <a:p>
            <a:pPr marL="762000" lvl="2" algn="just">
              <a:buFont typeface="Courier New" pitchFamily="49" charset="0"/>
              <a:buChar char="o"/>
            </a:pPr>
            <a:r>
              <a:rPr lang="tr-TR" dirty="0" smtClean="0"/>
              <a:t>Rakip mağazalarda yapılan araştırma kayıtları</a:t>
            </a:r>
          </a:p>
          <a:p>
            <a:pPr marL="762000" lvl="2" algn="just">
              <a:buFont typeface="Courier New" pitchFamily="49" charset="0"/>
              <a:buChar char="o"/>
            </a:pPr>
            <a:r>
              <a:rPr lang="tr-TR" dirty="0" smtClean="0"/>
              <a:t>Satıcılara yapılan ziyaretlerden elde edilen bilgiler</a:t>
            </a:r>
          </a:p>
          <a:p>
            <a:pPr marL="762000" lvl="2" algn="just">
              <a:buFont typeface="Courier New" pitchFamily="49" charset="0"/>
              <a:buChar char="o"/>
            </a:pPr>
            <a:r>
              <a:rPr lang="tr-TR" dirty="0" smtClean="0"/>
              <a:t>Bazı aracılar tarafından gönderilen kataloglar</a:t>
            </a:r>
          </a:p>
          <a:p>
            <a:pPr marL="762000" lvl="2" algn="just">
              <a:buFont typeface="Courier New" pitchFamily="49" charset="0"/>
              <a:buChar char="o"/>
            </a:pPr>
            <a:r>
              <a:rPr lang="tr-TR" dirty="0" smtClean="0"/>
              <a:t>Perakendecilere yönelik ticari gösteriler</a:t>
            </a:r>
          </a:p>
          <a:p>
            <a:pPr marL="762000" lvl="2" algn="just">
              <a:buFont typeface="Courier New" pitchFamily="49" charset="0"/>
              <a:buChar char="o"/>
            </a:pPr>
            <a:r>
              <a:rPr lang="tr-TR" dirty="0" smtClean="0"/>
              <a:t>Ticari yayınlar vb.</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Kimden Satın Alınacak?</a:t>
            </a:r>
            <a:endParaRPr lang="tr-TR" dirty="0"/>
          </a:p>
        </p:txBody>
      </p:sp>
      <p:sp>
        <p:nvSpPr>
          <p:cNvPr id="3" name="2 İçerik Yer Tutucusu"/>
          <p:cNvSpPr>
            <a:spLocks noGrp="1"/>
          </p:cNvSpPr>
          <p:nvPr>
            <p:ph idx="1"/>
          </p:nvPr>
        </p:nvSpPr>
        <p:spPr/>
        <p:txBody>
          <a:bodyPr/>
          <a:lstStyle/>
          <a:p>
            <a:r>
              <a:rPr lang="tr-TR" dirty="0" smtClean="0"/>
              <a:t>Aracılar</a:t>
            </a:r>
          </a:p>
          <a:p>
            <a:r>
              <a:rPr lang="tr-TR" dirty="0" smtClean="0"/>
              <a:t>Üreticiler</a:t>
            </a:r>
          </a:p>
          <a:p>
            <a:r>
              <a:rPr lang="tr-TR" dirty="0" smtClean="0"/>
              <a:t>Perakendecinin kendi imalatı</a:t>
            </a:r>
          </a:p>
          <a:p>
            <a:r>
              <a:rPr lang="tr-TR" dirty="0" smtClean="0"/>
              <a:t>Perakendecinin fason yaptırdığı ürünler</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Perakendecilerin Aracı Yoluyla Satın Alımları Tercih Etme Nedenleri</a:t>
            </a:r>
            <a:endParaRPr lang="tr-TR" dirty="0"/>
          </a:p>
        </p:txBody>
      </p:sp>
      <p:sp>
        <p:nvSpPr>
          <p:cNvPr id="3" name="2 İçerik Yer Tutucusu"/>
          <p:cNvSpPr>
            <a:spLocks noGrp="1"/>
          </p:cNvSpPr>
          <p:nvPr>
            <p:ph idx="1"/>
          </p:nvPr>
        </p:nvSpPr>
        <p:spPr/>
        <p:txBody>
          <a:bodyPr/>
          <a:lstStyle/>
          <a:p>
            <a:r>
              <a:rPr lang="tr-TR" dirty="0" smtClean="0"/>
              <a:t>Hızlı teslimat</a:t>
            </a:r>
          </a:p>
          <a:p>
            <a:r>
              <a:rPr lang="tr-TR" dirty="0" smtClean="0"/>
              <a:t>Küçük miktarlarda satın alma olanağı</a:t>
            </a:r>
          </a:p>
          <a:p>
            <a:r>
              <a:rPr lang="tr-TR" dirty="0" smtClean="0"/>
              <a:t>Ürün çeşitliliği</a:t>
            </a:r>
          </a:p>
          <a:p>
            <a:r>
              <a:rPr lang="tr-TR" dirty="0" smtClean="0"/>
              <a:t>Daha kolay ödeme koşulları</a:t>
            </a:r>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Ne Kadar Satın Alınacak?</a:t>
            </a:r>
            <a:endParaRPr lang="tr-TR" dirty="0"/>
          </a:p>
        </p:txBody>
      </p:sp>
      <p:sp>
        <p:nvSpPr>
          <p:cNvPr id="3" name="2 İçerik Yer Tutucusu"/>
          <p:cNvSpPr>
            <a:spLocks noGrp="1"/>
          </p:cNvSpPr>
          <p:nvPr>
            <p:ph idx="1"/>
          </p:nvPr>
        </p:nvSpPr>
        <p:spPr/>
        <p:txBody>
          <a:bodyPr/>
          <a:lstStyle/>
          <a:p>
            <a:r>
              <a:rPr lang="tr-TR" dirty="0" smtClean="0"/>
              <a:t>Malın raf ömrü</a:t>
            </a:r>
          </a:p>
          <a:p>
            <a:r>
              <a:rPr lang="tr-TR" dirty="0" smtClean="0"/>
              <a:t>Malın moda durumu</a:t>
            </a:r>
          </a:p>
          <a:p>
            <a:r>
              <a:rPr lang="tr-TR" dirty="0" smtClean="0"/>
              <a:t>Malın satış hızı (talep tahminleri)</a:t>
            </a:r>
          </a:p>
          <a:p>
            <a:r>
              <a:rPr lang="tr-TR" dirty="0" smtClean="0"/>
              <a:t>Mağaza büyüme stratejisi</a:t>
            </a:r>
          </a:p>
          <a:p>
            <a:r>
              <a:rPr lang="tr-TR" dirty="0" smtClean="0"/>
              <a:t>Satış yöntemi değişiklikleri</a:t>
            </a:r>
          </a:p>
          <a:p>
            <a:r>
              <a:rPr lang="tr-TR" dirty="0" smtClean="0"/>
              <a:t>Ürün çeşitlendirme ve uzmanlaşma stratejileri</a:t>
            </a:r>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Ne Zaman Satın Alınacak?</a:t>
            </a:r>
            <a:endParaRPr lang="tr-TR" dirty="0"/>
          </a:p>
        </p:txBody>
      </p:sp>
      <p:sp>
        <p:nvSpPr>
          <p:cNvPr id="3" name="2 İçerik Yer Tutucusu"/>
          <p:cNvSpPr>
            <a:spLocks noGrp="1"/>
          </p:cNvSpPr>
          <p:nvPr>
            <p:ph idx="1"/>
          </p:nvPr>
        </p:nvSpPr>
        <p:spPr/>
        <p:txBody>
          <a:bodyPr/>
          <a:lstStyle/>
          <a:p>
            <a:r>
              <a:rPr lang="tr-TR" dirty="0" smtClean="0"/>
              <a:t>Dönemsel talep seviyeleri (talep dalgalanmaları)</a:t>
            </a:r>
          </a:p>
          <a:p>
            <a:r>
              <a:rPr lang="tr-TR" dirty="0" smtClean="0"/>
              <a:t>Modayı takip etme stratejisi</a:t>
            </a:r>
          </a:p>
          <a:p>
            <a:r>
              <a:rPr lang="tr-TR" dirty="0" smtClean="0"/>
              <a:t>Malların dayanma süreleri</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1148</Words>
  <Application>Microsoft Office PowerPoint</Application>
  <PresentationFormat>Ekran Gösterisi (4:3)</PresentationFormat>
  <Paragraphs>130</Paragraphs>
  <Slides>29</Slides>
  <Notes>0</Notes>
  <HiddenSlides>0</HiddenSlides>
  <MMClips>0</MMClips>
  <ScaleCrop>false</ScaleCrop>
  <HeadingPairs>
    <vt:vector size="4" baseType="variant">
      <vt:variant>
        <vt:lpstr>Tema</vt:lpstr>
      </vt:variant>
      <vt:variant>
        <vt:i4>1</vt:i4>
      </vt:variant>
      <vt:variant>
        <vt:lpstr>Slayt Başlıkları</vt:lpstr>
      </vt:variant>
      <vt:variant>
        <vt:i4>29</vt:i4>
      </vt:variant>
    </vt:vector>
  </HeadingPairs>
  <TitlesOfParts>
    <vt:vector size="30" baseType="lpstr">
      <vt:lpstr>Ofis Teması</vt:lpstr>
      <vt:lpstr>Marketlerde Ticari Mal Yönetimi  (Mamul Karması)</vt:lpstr>
      <vt:lpstr>Marketlerde Satın Alma Yönetimi</vt:lpstr>
      <vt:lpstr>Satın Alma Sorumlusunun İlgilenmesi Gereken Problemler</vt:lpstr>
      <vt:lpstr>Satın Almanın Dört Esas Problemi</vt:lpstr>
      <vt:lpstr>Ne Satın Alınacak?</vt:lpstr>
      <vt:lpstr>Kimden Satın Alınacak?</vt:lpstr>
      <vt:lpstr>Perakendecilerin Aracı Yoluyla Satın Alımları Tercih Etme Nedenleri</vt:lpstr>
      <vt:lpstr>Ne Kadar Satın Alınacak?</vt:lpstr>
      <vt:lpstr>Ne Zaman Satın Alınacak?</vt:lpstr>
      <vt:lpstr>Özel Markalı Ürünlerin Sağladığı Avantajlar</vt:lpstr>
      <vt:lpstr>Özel Markalı Ürünlerin Dezavantajları</vt:lpstr>
      <vt:lpstr>Marketlerde Lojistik Yönetimi</vt:lpstr>
      <vt:lpstr>Lojistik Yönetimi</vt:lpstr>
      <vt:lpstr>Lojistik Fonksiyonları</vt:lpstr>
      <vt:lpstr>Etkin Bir Lojistik Sisteminin Sağladığı Yararlar</vt:lpstr>
      <vt:lpstr>Taşıma Fonksiyonu</vt:lpstr>
      <vt:lpstr>Depolama Fonksiyonu</vt:lpstr>
      <vt:lpstr>Stok Yönetimi</vt:lpstr>
      <vt:lpstr>Ambalajlama</vt:lpstr>
      <vt:lpstr>Etiketleme Fonksiyonu</vt:lpstr>
      <vt:lpstr>Bilgi Teknolojileri Fonksiyonu</vt:lpstr>
      <vt:lpstr>Perakende Tedarik Zinciri</vt:lpstr>
      <vt:lpstr>Perakende Tedarik Zinciri</vt:lpstr>
      <vt:lpstr>Etkin Bir Tedarik Zinciri Yönetiminin Unsurları</vt:lpstr>
      <vt:lpstr>Perakende Tedarik Zinciri Yönetiminde Kullanılan Bilgi Teknolojileri </vt:lpstr>
      <vt:lpstr>Elektronik Veri Değişim Sistemleri (EDI)</vt:lpstr>
      <vt:lpstr>EDI’nin Sağlayacağı Yararlar</vt:lpstr>
      <vt:lpstr>Satış Noktası Sistemleri – POS (Optik Tarayıcılar) ve Barkodlama</vt:lpstr>
      <vt:lpstr>Veri Depolama Sistemleri – Veri Bankası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Marketlerde Lojistik Yönetimi</dc:title>
  <dc:creator>casper</dc:creator>
  <cp:lastModifiedBy>casper</cp:lastModifiedBy>
  <cp:revision>91</cp:revision>
  <dcterms:created xsi:type="dcterms:W3CDTF">2011-05-08T20:13:18Z</dcterms:created>
  <dcterms:modified xsi:type="dcterms:W3CDTF">2013-03-12T10:39:45Z</dcterms:modified>
</cp:coreProperties>
</file>