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236" autoAdjust="0"/>
  </p:normalViewPr>
  <p:slideViewPr>
    <p:cSldViewPr snapToGrid="0">
      <p:cViewPr varScale="1">
        <p:scale>
          <a:sx n="69" d="100"/>
          <a:sy n="69" d="100"/>
        </p:scale>
        <p:origin x="20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B50A22-CE03-4D5D-B6E4-3F5C62413160}" type="datetimeFigureOut">
              <a:rPr lang="tr-TR" smtClean="0"/>
              <a:t>19.02.2023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D97115-B8C4-41EF-A58D-D0AB1AE56EA3}" type="slidenum">
              <a:rPr lang="tr-TR" smtClean="0"/>
              <a:t>‹#›</a:t>
            </a:fld>
            <a:endParaRPr lang="tr-TR"/>
          </a:p>
        </p:txBody>
      </p:sp>
    </p:spTree>
    <p:extLst>
      <p:ext uri="{BB962C8B-B14F-4D97-AF65-F5344CB8AC3E}">
        <p14:creationId xmlns:p14="http://schemas.microsoft.com/office/powerpoint/2010/main" val="201830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dirty="0"/>
              <a:t>Geniş anlamda dağıtım, üretilen mal ve hizmetlerin tüketicilere ulaştırılması için yürütülen faaliyetlerin tamamını ifade etmek için kullanılmaktadır. Bu anlamda dağıtım, üretici ile tüketici arasında bir bağlantı halkasıdır. </a:t>
            </a:r>
          </a:p>
          <a:p>
            <a:pPr algn="just"/>
            <a:endParaRPr lang="tr-TR" dirty="0"/>
          </a:p>
          <a:p>
            <a:pPr algn="just"/>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Dar anlamda dağıtım, işletmelerin bir mamulün veya hizmetin tüketiciye ulaştırılması için aldıkları kararlar ve davranışlar bütünüdür. Bu aynı zamanda pazarlama faaliyetlerinin genel olarak hedeflediği "istenilen nitelikteki mal ve hizmetlerin istenilen miktarda, uygun fiyatla, uygun zamanda ve uygun yerde" sağlanması şeklinde özetlenebilen hizmet seviyesini yansıtır.</a:t>
            </a:r>
          </a:p>
          <a:p>
            <a:endParaRPr lang="tr-TR" dirty="0"/>
          </a:p>
          <a:p>
            <a:pPr algn="just"/>
            <a:r>
              <a:rPr lang="tr-TR" dirty="0"/>
              <a:t>Günümüzde üretimin çok küçük bir kısmının üretildiği yerde tüketildiği, yine üreticilerin çok küçük bir kısmının mallarını tüketicilere doğrudan sattıkları görülmektedir. </a:t>
            </a:r>
          </a:p>
          <a:p>
            <a:pPr algn="just"/>
            <a:r>
              <a:rPr lang="tr-TR" dirty="0"/>
              <a:t>Üretimin en büyük kısmı ise çeşitli aracı kuruluşlar tarafından tüketicilere ulaştırılmaktadır. </a:t>
            </a:r>
          </a:p>
          <a:p>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2</a:t>
            </a:fld>
            <a:endParaRPr lang="tr-TR"/>
          </a:p>
        </p:txBody>
      </p:sp>
    </p:spTree>
    <p:extLst>
      <p:ext uri="{BB962C8B-B14F-4D97-AF65-F5344CB8AC3E}">
        <p14:creationId xmlns:p14="http://schemas.microsoft.com/office/powerpoint/2010/main" val="37203657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12</a:t>
            </a:fld>
            <a:endParaRPr lang="tr-TR"/>
          </a:p>
        </p:txBody>
      </p:sp>
    </p:spTree>
    <p:extLst>
      <p:ext uri="{BB962C8B-B14F-4D97-AF65-F5344CB8AC3E}">
        <p14:creationId xmlns:p14="http://schemas.microsoft.com/office/powerpoint/2010/main" val="2221580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tr-TR" b="1"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b="1" dirty="0"/>
              <a:t>Hukuken Birleşmiş Dikey Pazarlama Sistemleri</a:t>
            </a:r>
          </a:p>
          <a:p>
            <a:r>
              <a:rPr lang="tr-TR" dirty="0"/>
              <a:t>Pazarlama Sistemleri başlıca üç biçimde oluşmaktadır. Bunlardan birincisinde, bir şirketin dikey olarak kendinden önce ve/veya sonra gelen diğer kanal üyeleriyle birleşerek kendi 'hukuksal yapısı' içine alması söz konusudur. Bu durum bir anlamda doğrudan dağıtımın oluşmasıdır. Bu şekilde gerçekleştirilen bir dikey entegrasyon, ortadan kaldırılan aracıların fonksiyonlarının üstlenilmesini gerektirir. Birleşmenin, aşamaların kesin denetiminin getireceği yararlar yanında, benzer birleşmeleri yapmayan rakiplerin varlığı halinde, bu rakiplerin sahip olduğu alternatiflerle rekabet etmenin zorlukları da olacaktır. </a:t>
            </a:r>
          </a:p>
          <a:p>
            <a:endParaRPr lang="tr-TR" dirty="0"/>
          </a:p>
          <a:p>
            <a:r>
              <a:rPr lang="tr-TR" b="1" dirty="0"/>
              <a:t>Yönetilen dikey pazarlama sistemleri </a:t>
            </a:r>
            <a:r>
              <a:rPr lang="tr-TR" dirty="0"/>
              <a:t>günümüzde sık rastlanan, kanalın çabalarının uyumlaştırılması ve denetimini, kanal lideri olarak tanımlanan bir veya bir kaç kanal üyesinin üstlendiği durumlardır. Uygulamada, genellikle kanalı yöneten ve denetleyen kanal liderinin sahip olduğu gücünü kullanarak, aynı güce aynı oranda sahip olmayan zayıf üyeleri kendi isteği doğrultusunda çalışmalara zorlaması şeklinde görülmektedir. Bu sistemde üyelerin pazarlama aktiviteleri, sınırlı sayıdaki firmalar veya bir firma tarafından geliştirilen pazarlama programlarının uygulanmasıyla düzenlenmeye çalışılır. Kanal üyelerinin karşılıklı ilişkilerindeki kararları, kanal lideri tarafından gayrı resmi olarak etkilenmiş olur. Kanal içindeki uyum ortak mülkiyete dayanarak değil de, sistem içindeki üyelerden biri veya bir kaçının gücü ve büyüklüğüne dayanarak sağlanır.</a:t>
            </a:r>
          </a:p>
          <a:p>
            <a:endParaRPr lang="tr-TR" dirty="0"/>
          </a:p>
          <a:p>
            <a:r>
              <a:rPr lang="tr-TR" b="1" dirty="0"/>
              <a:t>Sözleşmeli dikey pazarlama sistemi </a:t>
            </a:r>
          </a:p>
          <a:p>
            <a:r>
              <a:rPr lang="tr-TR" dirty="0"/>
              <a:t>Dikey pazarlama sistemlerinin diğer bir biçiminde ise, bağımsız kanal üyeleri bir sözleşme yaparak aralarındaki işbirliği ilişkisini yasal bir zemine oturturlar. Sözleşmeli dikey pazarlama sistemi denilen bu tür dikey bütünleşmelerin tipik örneği bayilik teşkilatlarıdır. Karar yetkisi dikey bütünleşmeyi sağlayan kanal üyesinde olmakla birlikte, sözleşme gereği bütünleşmeyi oluşturan üyelerin de onayı gerekir. Bu üyeler belirli çıkarlar sağlayabilmek uğruna bağımsızlıklarından bir ölçüde ayrılmayı kabul etmişlerdir. Kanal liderinin güç uygulaması da yasallaşmış ve sınırları anlaşma ile saptanmıştır. Buradaki temel unsur da, yönetilen dikey pazarlama sistemlerinde olduğu gibi, üyelerin işbirliği neticesinde elde edecekleri kazancın, kendi başlarına hareketle elde edebileceklerinden yüksek ve güvenli olacağına olan inançlarıdır. Sözleşme hedeflerine varılmasında belli dengelerin belli süreçlerde tüm üyelerce korunması gereğinin gözetilmesi şart olmakta ve sözleşmelerin etkinliği taraflara yüklenecek cezalarla sağlanmaktadır. Kanuni dayanağa veya sosyal yaptırımlara ait bu cezalar, tarafın sözleşmeyi bozmasıyla elde edebileceği avantajdan yüksek olmaktadır. Bu nedenle kanal üyeleri arasındaki karşılıklı ilişkilerin yönetiminde kullanılan bu sözleşmeler, tarafların esnekliğini azaltmak yoluyla davranışlarını önemli ölçüde sınırlandırır ve onların pazar değişimlerinden birbirlerine karşın kar elde etmelerine izin vermez. </a:t>
            </a:r>
          </a:p>
        </p:txBody>
      </p:sp>
      <p:sp>
        <p:nvSpPr>
          <p:cNvPr id="4" name="Slayt Numarası Yer Tutucusu 3"/>
          <p:cNvSpPr>
            <a:spLocks noGrp="1"/>
          </p:cNvSpPr>
          <p:nvPr>
            <p:ph type="sldNum" sz="quarter" idx="5"/>
          </p:nvPr>
        </p:nvSpPr>
        <p:spPr/>
        <p:txBody>
          <a:bodyPr/>
          <a:lstStyle/>
          <a:p>
            <a:fld id="{07D97115-B8C4-41EF-A58D-D0AB1AE56EA3}" type="slidenum">
              <a:rPr lang="tr-TR" smtClean="0"/>
              <a:t>13</a:t>
            </a:fld>
            <a:endParaRPr lang="tr-TR"/>
          </a:p>
        </p:txBody>
      </p:sp>
    </p:spTree>
    <p:extLst>
      <p:ext uri="{BB962C8B-B14F-4D97-AF65-F5344CB8AC3E}">
        <p14:creationId xmlns:p14="http://schemas.microsoft.com/office/powerpoint/2010/main" val="198887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Tanımdan da anlaşılacağı gibi üyelerin aynı mal ve hizmetler için faaliyet gösterme koşulu yoktur. Ayrıca bütünleşmeye gidecek olan üyeler aracı kuruluşlar olabildiği gibi üretici kuruluşlar da olabilirler. Yatay bütünleşmeler, genellikle ortaya çıkan bir pazarlama fırsatından ortaklaşa yararlanabilmek için, aynı düzeydeki iki ya da daha fazla üyenin, söz konusu işe tek başına girişebilecek mali, teknik ve/veya satış imkanlarına sahip olmaması veya riski yüksek algılamaları durumunda gerçekleştirdikleri bütünleşmelerdir. Temel amacı, pazardaki rekabet koşullarını kendi yararlarına değiştirmek ve pazarda bir tür tekel oluşturmaya çalışarak, hiç değilse eksik rekabet koşullarını yaratmak ve pazarın denetimini elde etmek isteğidir. </a:t>
            </a:r>
          </a:p>
          <a:p>
            <a:endParaRPr lang="tr-TR" dirty="0"/>
          </a:p>
          <a:p>
            <a:r>
              <a:rPr lang="tr-TR" dirty="0"/>
              <a:t>Pazarların değişmesi, rekabetin yoğunlaşması, ilerleyen teknolojinin yarattığı korkular, tüm değerlendirilemeyen kaynakların varoluşu, bir işi tek başına finanse etmekteki çekimserlik ya da yeteneksizlik, başka bir ortaklık tarafından paralel çabaya girişilmesi vb. bir çok faktör daha yatay bütünleşmenin nedenleri arasında sayılabilir. </a:t>
            </a:r>
            <a:r>
              <a:rPr lang="tr-TR"/>
              <a:t>Bu bütünleşmeler; ortak bir satış örgütü kurma, üretimi birleştirme, ortak araştırmalar ya da yepyeni bir ortaklığın oluşturulması gibi farklı düzeylerde yapılabilmektedir. </a:t>
            </a:r>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14</a:t>
            </a:fld>
            <a:endParaRPr lang="tr-TR"/>
          </a:p>
        </p:txBody>
      </p:sp>
    </p:spTree>
    <p:extLst>
      <p:ext uri="{BB962C8B-B14F-4D97-AF65-F5344CB8AC3E}">
        <p14:creationId xmlns:p14="http://schemas.microsoft.com/office/powerpoint/2010/main" val="3192549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dirty="0"/>
              <a:t>Günümüzde üretimin çok küçük bir kısmının üretildiği yerde tüketildiği, yine üreticilerin çok küçük bir kısmının mallarını tüketicilere doğrudan sattıkları görülmektedir. Üretimin en büyük kısmı ise çeşitli aracı kuruluşlar tarafından tüketicilere ulaştırılmaktadır. Üretici ve tüketiciler arasındaki aracıların çeşitliliği, ilişkileri ve fonksiyonlarının dinamizmi de farklı dağıtım kanalı tariflerinin başlıca nedeni olmaktadır.</a:t>
            </a:r>
          </a:p>
          <a:p>
            <a:pPr algn="just"/>
            <a:endParaRPr lang="tr-TR" dirty="0"/>
          </a:p>
          <a:p>
            <a:pPr algn="just"/>
            <a:r>
              <a:rPr lang="tr-TR" dirty="0"/>
              <a:t>Dağıtım kanalı, bir malı veya hizmeti ve bunun mülkiyetini üretimden tüketime veya kullanıcıya ulaştırmak üzere girişilen çabaları toplumsal ve iktisadi ilişkiler kurarak sağlayan kurumlar/kuruluşlar dizisidir.</a:t>
            </a:r>
          </a:p>
          <a:p>
            <a:pPr algn="just"/>
            <a:endParaRPr lang="tr-TR" dirty="0"/>
          </a:p>
          <a:p>
            <a:pPr algn="just"/>
            <a:r>
              <a:rPr lang="tr-TR" dirty="0"/>
              <a:t>Bir sistem olması yönüyle ele alınan bir tanımda; "pazarlama kanalı fikir, mal ve hizmetler gibi değeri olan şeylerin doğuş, kullanım veya üretim noktalarına götürülmesiyle uğraşan ve birbirine bağımlı bir dizi kurum ve kuruluşların oluşturduğu örgütsel bir sistemdir" şeklindedir.</a:t>
            </a:r>
          </a:p>
          <a:p>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Dağıtım kanalının sosyal yönünü de içermesi açısından dikkate değer bulunan oldukça uzun bir diğer tanımda da "bir pazarlama kanalı, üreticilerin belli bir ihtiyacını tatmin eden belli özelliklere sahip mallardan en az bir tanesinin pazarlanması konusunda, ilk üretici ile kanalın her kademesinde yer alan diğer pazarlama ünitelerinden her kanal kademesi için belli pazarlama </a:t>
            </a:r>
            <a:r>
              <a:rPr lang="tr-TR" dirty="0" err="1"/>
              <a:t>usûl</a:t>
            </a:r>
            <a:r>
              <a:rPr lang="tr-TR" dirty="0"/>
              <a:t> ve vasıtalarını kullanan en az bir tanesi arasında açık veya gizli bir anlaşma ile kurulan, böylece söz konusu malın ilk üreticiden son tüketiciye doğru fiziki akımını, tüketicilerin genel temayüllerine göre, arzu edilen yerde, arzu edilen miktarda, genel kabul gören şartlar dahilinde emre hazır bulunduracak tarzda sağlamaya çalışan </a:t>
            </a:r>
            <a:r>
              <a:rPr lang="tr-TR" dirty="0" err="1"/>
              <a:t>sosyo</a:t>
            </a:r>
            <a:r>
              <a:rPr lang="tr-TR" dirty="0"/>
              <a:t>-ekonomik bir sistem olarak ifade edilmiştir’’ şeklindedir. </a:t>
            </a:r>
          </a:p>
          <a:p>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3</a:t>
            </a:fld>
            <a:endParaRPr lang="tr-TR"/>
          </a:p>
        </p:txBody>
      </p:sp>
    </p:spTree>
    <p:extLst>
      <p:ext uri="{BB962C8B-B14F-4D97-AF65-F5344CB8AC3E}">
        <p14:creationId xmlns:p14="http://schemas.microsoft.com/office/powerpoint/2010/main" val="3103606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Toplama; bir dağıtım kanalında dağıtımı üstlenilecek mal ve hizmetlerin belirlenmesini ve ilgili kaynaklardan temin edilmesini ifade eder.</a:t>
            </a:r>
          </a:p>
          <a:p>
            <a:endParaRPr lang="tr-TR" dirty="0"/>
          </a:p>
          <a:p>
            <a:r>
              <a:rPr lang="tr-TR" dirty="0"/>
              <a:t>Dönüştürme; dağıtım kanalının tedarik ettiği mal ve hizmetlerin yer, zaman, miktar, çeşit ve mülkiyet faydalarının kazandırılmasına hizmet eden faaliyetleri ifade eder. </a:t>
            </a:r>
          </a:p>
          <a:p>
            <a:endParaRPr lang="tr-TR" dirty="0"/>
          </a:p>
          <a:p>
            <a:r>
              <a:rPr lang="tr-TR" dirty="0"/>
              <a:t>Dağıtma ise; toplama ve dönüştürme eylemleri sırasında gerçekleştirilen, taşıma, depolama gibi fiziki dağıtım faaliyetlerini ifade etmektedir</a:t>
            </a:r>
          </a:p>
        </p:txBody>
      </p:sp>
      <p:sp>
        <p:nvSpPr>
          <p:cNvPr id="4" name="Slayt Numarası Yer Tutucusu 3"/>
          <p:cNvSpPr>
            <a:spLocks noGrp="1"/>
          </p:cNvSpPr>
          <p:nvPr>
            <p:ph type="sldNum" sz="quarter" idx="5"/>
          </p:nvPr>
        </p:nvSpPr>
        <p:spPr/>
        <p:txBody>
          <a:bodyPr/>
          <a:lstStyle/>
          <a:p>
            <a:fld id="{07D97115-B8C4-41EF-A58D-D0AB1AE56EA3}" type="slidenum">
              <a:rPr lang="tr-TR" smtClean="0"/>
              <a:t>4</a:t>
            </a:fld>
            <a:endParaRPr lang="tr-TR"/>
          </a:p>
        </p:txBody>
      </p:sp>
    </p:spTree>
    <p:extLst>
      <p:ext uri="{BB962C8B-B14F-4D97-AF65-F5344CB8AC3E}">
        <p14:creationId xmlns:p14="http://schemas.microsoft.com/office/powerpoint/2010/main" val="3468511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Üreticilerle en son kullanıcılar arasındaki akışı sağlayan, bir kısmı pazara göre, kimisi ürüne, kimisi bölgeye ve endüstriye göre uzmanlaşmış çeşitli kurum/kuruluşlardır«</a:t>
            </a:r>
          </a:p>
          <a:p>
            <a:endParaRPr lang="tr-TR" dirty="0"/>
          </a:p>
          <a:p>
            <a:r>
              <a:rPr lang="tr-TR" dirty="0"/>
              <a:t>Genel çizgileriyle tanımlandığı üzere dağıtım kanalında üreticiler dışında yer alan kuruluşlar aracılardır.</a:t>
            </a:r>
          </a:p>
          <a:p>
            <a:endParaRPr lang="tr-TR" dirty="0"/>
          </a:p>
          <a:p>
            <a:r>
              <a:rPr lang="tr-TR" dirty="0"/>
              <a:t>Aracılar, belirli mal ve hizmetlerin, üreticiden tüketiciye akış sürecinde, onların satın alınması ve/veya satışı ile doğrudan ilgili hizmetlerin sunuluşunda ya da faaliyetlerin yerine getirilmesinde uzmanlaşmış iş görme birimleri şeklinde tanımlanmaktadır.</a:t>
            </a:r>
          </a:p>
          <a:p>
            <a:endParaRPr lang="tr-TR" dirty="0"/>
          </a:p>
          <a:p>
            <a:r>
              <a:rPr lang="tr-TR" dirty="0"/>
              <a:t>Tüccar aracılar sahipliğin getirdiği bütün riskleri yüklenirler.</a:t>
            </a:r>
          </a:p>
          <a:p>
            <a:endParaRPr lang="tr-TR" dirty="0"/>
          </a:p>
          <a:p>
            <a:r>
              <a:rPr lang="tr-TR" dirty="0"/>
              <a:t>Yardımcı aracılar ise malların mülkiyetini üzerlerine almadıkları için bu riskleri taşımazlar, genellikle alıcı ve/veya satıcıya bir ücret ve/veya bir komisyon karşılığı belirli pazarlama işlevleri görürler. </a:t>
            </a:r>
          </a:p>
          <a:p>
            <a:endParaRPr lang="tr-TR" dirty="0"/>
          </a:p>
          <a:p>
            <a:r>
              <a:rPr lang="tr-TR" dirty="0"/>
              <a:t>Yardımcı aracılar arasında, dağıtım kanalı içerisindeki faaliyetleri kolaylaştıran hizmet kurumları da sayılabilir. Bunlar, konularında uzmanlaşmış olan nakliyeciler, depocular, bankalar, sigortalar vb. kurumlardır.</a:t>
            </a:r>
          </a:p>
          <a:p>
            <a:endParaRPr lang="tr-TR" dirty="0"/>
          </a:p>
          <a:p>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6</a:t>
            </a:fld>
            <a:endParaRPr lang="tr-TR"/>
          </a:p>
        </p:txBody>
      </p:sp>
    </p:spTree>
    <p:extLst>
      <p:ext uri="{BB962C8B-B14F-4D97-AF65-F5344CB8AC3E}">
        <p14:creationId xmlns:p14="http://schemas.microsoft.com/office/powerpoint/2010/main" val="3120749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Bir aşamalı dağıtım kanallarında sadece üretici ve tüketici yer almaktadır. Üretici ürünlerini doğrudan tüketiciye satar.</a:t>
            </a:r>
          </a:p>
          <a:p>
            <a:endParaRPr lang="tr-TR" dirty="0"/>
          </a:p>
          <a:p>
            <a:r>
              <a:rPr lang="tr-TR" dirty="0"/>
              <a:t>İki aşamalı dağıtım kanallarında üreticiler, perakendeciler ve tüketiciler bulunur. Üreticileri ürünlerin perakendecilere, perakendeciler ise ürünlerini tüketicilere satarlar. </a:t>
            </a:r>
          </a:p>
          <a:p>
            <a:endParaRPr lang="tr-TR" dirty="0"/>
          </a:p>
          <a:p>
            <a:r>
              <a:rPr lang="tr-TR" dirty="0"/>
              <a:t>Üç aşamalı dağıtım kanallarında üreticiler, toptancılar/acenteler, perakendeciler ve tüketiciler vardır. Ürünler üreticiden toptancıya, toptancıdan perakendeciye, perakendeciden ise tüketicilere doğru hareket eder. </a:t>
            </a:r>
          </a:p>
          <a:p>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Dört aşamalı dağıtım kanallarında üreticiler, distribütörler/ana toptancılar/acenteler, yarı toptancılar/2.toptancılar/acenteler, perakendeciler ve tüketiciler vardır. Ürünler üreticiden toptancıya, toptancıdan perakendeciye, perakendeciden ise tüketicilere doğru hareket eder. </a:t>
            </a:r>
          </a:p>
          <a:p>
            <a:endParaRPr lang="tr-TR" dirty="0"/>
          </a:p>
          <a:p>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7</a:t>
            </a:fld>
            <a:endParaRPr lang="tr-TR"/>
          </a:p>
        </p:txBody>
      </p:sp>
    </p:spTree>
    <p:extLst>
      <p:ext uri="{BB962C8B-B14F-4D97-AF65-F5344CB8AC3E}">
        <p14:creationId xmlns:p14="http://schemas.microsoft.com/office/powerpoint/2010/main" val="1110005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Toptancı kuruluşlar, ticarete (alım-satım ilişkisine) aracılık fonksiyonu ile giren, kendi adı ve hesabına satın almış olduğu mamulleri, yeniden satmak üzere istemde bulunan perakendecilere ve/veya endüstriyel alıcılara ve kamu kurumlarına (devlet, yerel yönetim vb.) büyük miktarlarda satan kuruluş olarak tanımlanmaktadır.</a:t>
            </a:r>
          </a:p>
        </p:txBody>
      </p:sp>
      <p:sp>
        <p:nvSpPr>
          <p:cNvPr id="4" name="Slayt Numarası Yer Tutucusu 3"/>
          <p:cNvSpPr>
            <a:spLocks noGrp="1"/>
          </p:cNvSpPr>
          <p:nvPr>
            <p:ph type="sldNum" sz="quarter" idx="5"/>
          </p:nvPr>
        </p:nvSpPr>
        <p:spPr/>
        <p:txBody>
          <a:bodyPr/>
          <a:lstStyle/>
          <a:p>
            <a:fld id="{07D97115-B8C4-41EF-A58D-D0AB1AE56EA3}" type="slidenum">
              <a:rPr lang="tr-TR" smtClean="0"/>
              <a:t>8</a:t>
            </a:fld>
            <a:endParaRPr lang="tr-TR"/>
          </a:p>
        </p:txBody>
      </p:sp>
    </p:spTree>
    <p:extLst>
      <p:ext uri="{BB962C8B-B14F-4D97-AF65-F5344CB8AC3E}">
        <p14:creationId xmlns:p14="http://schemas.microsoft.com/office/powerpoint/2010/main" val="301757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Pazara Göre Toptancılar: Toplayıcı Toptancılar, Satıcı Toptancılar.</a:t>
            </a:r>
          </a:p>
          <a:p>
            <a:endParaRPr lang="tr-TR" dirty="0"/>
          </a:p>
          <a:p>
            <a:r>
              <a:rPr lang="tr-TR" dirty="0"/>
              <a:t>Mal Bileşimine Göre Toptancılar: Genel Toptancılar Özel Toptancılar, Uzmanlaşmış Toptancılardır.</a:t>
            </a:r>
          </a:p>
          <a:p>
            <a:endParaRPr lang="tr-TR" dirty="0"/>
          </a:p>
          <a:p>
            <a:r>
              <a:rPr lang="tr-TR" dirty="0"/>
              <a:t>Dağıtım Tekniği veya Satış Hizmetine Göre Toptancılar: Sabit Toptancılar, Bölgesel Toptancılar, Gezgin Toptancılar. </a:t>
            </a:r>
          </a:p>
          <a:p>
            <a:endParaRPr lang="tr-TR"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Diğer Toptancı Türleri: Transit Toptancılar, Öde Götür Toptancılarıdır. </a:t>
            </a:r>
          </a:p>
          <a:p>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9</a:t>
            </a:fld>
            <a:endParaRPr lang="tr-TR"/>
          </a:p>
        </p:txBody>
      </p:sp>
    </p:spTree>
    <p:extLst>
      <p:ext uri="{BB962C8B-B14F-4D97-AF65-F5344CB8AC3E}">
        <p14:creationId xmlns:p14="http://schemas.microsoft.com/office/powerpoint/2010/main" val="2552772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Perakendeci kuruluşlar da, "mal bileşimi ve işletme büyüklüğüne" göre; (çeşitli mamuller satan; uzmanlaşmış; özel; büyük ya da bölümlü mağazalar), </a:t>
            </a:r>
          </a:p>
          <a:p>
            <a:endParaRPr lang="tr-TR" dirty="0"/>
          </a:p>
          <a:p>
            <a:r>
              <a:rPr lang="tr-TR" dirty="0"/>
              <a:t>"sunulan satış hizmetine" göre; (tezgahtar bulunduran; kendi kendine alış veriş; </a:t>
            </a:r>
            <a:r>
              <a:rPr lang="tr-TR" dirty="0" err="1"/>
              <a:t>otomatlı</a:t>
            </a:r>
            <a:r>
              <a:rPr lang="tr-TR" dirty="0"/>
              <a:t>; sipariş temeliyle çalışan mağazalar), </a:t>
            </a:r>
          </a:p>
          <a:p>
            <a:endParaRPr lang="tr-TR" dirty="0"/>
          </a:p>
          <a:p>
            <a:r>
              <a:rPr lang="tr-TR" dirty="0"/>
              <a:t>"kuruluş yerine" göre ;(sabit; gezginci perakendeci), </a:t>
            </a:r>
          </a:p>
          <a:p>
            <a:endParaRPr lang="tr-TR" dirty="0"/>
          </a:p>
          <a:p>
            <a:r>
              <a:rPr lang="tr-TR" dirty="0"/>
              <a:t>"fiyat ilkesi ve mal bileşimine" göre; (indirimli mağaza; tüketici pazarı), </a:t>
            </a:r>
          </a:p>
          <a:p>
            <a:endParaRPr lang="tr-TR" dirty="0"/>
          </a:p>
          <a:p>
            <a:r>
              <a:rPr lang="tr-TR" dirty="0"/>
              <a:t>"merkezileşme ilkesine" göre; (çok şubeli zincir mağaza; alışveriş merkezi) ve </a:t>
            </a:r>
          </a:p>
          <a:p>
            <a:endParaRPr lang="tr-TR" dirty="0"/>
          </a:p>
          <a:p>
            <a:r>
              <a:rPr lang="tr-TR" dirty="0"/>
              <a:t>"kuruluş amacına" göre; (ticari; kooperatif mağaza) sınıflandırılmaktadır(22). </a:t>
            </a:r>
          </a:p>
          <a:p>
            <a:endParaRPr lang="tr-TR" dirty="0"/>
          </a:p>
        </p:txBody>
      </p:sp>
      <p:sp>
        <p:nvSpPr>
          <p:cNvPr id="4" name="Slayt Numarası Yer Tutucusu 3"/>
          <p:cNvSpPr>
            <a:spLocks noGrp="1"/>
          </p:cNvSpPr>
          <p:nvPr>
            <p:ph type="sldNum" sz="quarter" idx="5"/>
          </p:nvPr>
        </p:nvSpPr>
        <p:spPr/>
        <p:txBody>
          <a:bodyPr/>
          <a:lstStyle/>
          <a:p>
            <a:fld id="{07D97115-B8C4-41EF-A58D-D0AB1AE56EA3}" type="slidenum">
              <a:rPr lang="tr-TR" smtClean="0"/>
              <a:t>10</a:t>
            </a:fld>
            <a:endParaRPr lang="tr-TR"/>
          </a:p>
        </p:txBody>
      </p:sp>
    </p:spTree>
    <p:extLst>
      <p:ext uri="{BB962C8B-B14F-4D97-AF65-F5344CB8AC3E}">
        <p14:creationId xmlns:p14="http://schemas.microsoft.com/office/powerpoint/2010/main" val="2655365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Bütünü parçalamak</a:t>
            </a:r>
            <a:r>
              <a:rPr lang="tr-TR" dirty="0"/>
              <a:t>; Pazarlama aracılarının başlıca işlevlerinden biri, bir çok üretici mallarında, alıcılar için uygun bir </a:t>
            </a:r>
            <a:r>
              <a:rPr lang="tr-TR" dirty="0" err="1"/>
              <a:t>türlendirmeye</a:t>
            </a:r>
            <a:r>
              <a:rPr lang="tr-TR" dirty="0"/>
              <a:t> gitmek ve müşterinin gereksinim niceliğini karşılamak amacıyla yığın halindeki malları küçük parçalara ayırmaktır. </a:t>
            </a:r>
          </a:p>
          <a:p>
            <a:endParaRPr lang="tr-TR" dirty="0"/>
          </a:p>
          <a:p>
            <a:r>
              <a:rPr lang="tr-TR" b="1" dirty="0"/>
              <a:t>Parçaları bütünleştirmek</a:t>
            </a:r>
            <a:r>
              <a:rPr lang="tr-TR" dirty="0"/>
              <a:t>; Doğrudan dağıtımı tercih eden bir çok üreticinin, yığın dağıtımsal etkinliğe ulaşmak amacıyla, öteki üreticilerin bütünleyici malları için aracı durumuna gelmeleri zorunlu olmuştur. Aracılar ise, bir üreticiye ait bir malı, bir çok öteki malların yanında satabilme kolaylığına sahiptir. Bu şekilde üreticinin var olan dağıtım örgütlerinden yararlanmaları çok daha akılcı olmaktadır. </a:t>
            </a:r>
          </a:p>
          <a:p>
            <a:endParaRPr lang="tr-TR" dirty="0"/>
          </a:p>
          <a:p>
            <a:r>
              <a:rPr lang="tr-TR" b="1" dirty="0"/>
              <a:t>Muamele sayısını azaltmak</a:t>
            </a:r>
            <a:r>
              <a:rPr lang="tr-TR" dirty="0"/>
              <a:t>; Şekil(2)'de de görüldüğü gibi, aracı kullanmak el değiştirme veya ilişki sayısını azalttığı için, bu konularda maliyetlerin düşmesi sağlanmaktadır. </a:t>
            </a:r>
          </a:p>
          <a:p>
            <a:endParaRPr lang="tr-TR" dirty="0"/>
          </a:p>
          <a:p>
            <a:r>
              <a:rPr lang="tr-TR" b="1" dirty="0"/>
              <a:t>Taşıma ve depolama</a:t>
            </a:r>
            <a:r>
              <a:rPr lang="tr-TR" dirty="0"/>
              <a:t>; Çoğu üreticilerin doğrudan doğruya son tüketiciye yönelen bir dağıtım kanalı sistemi kuracak mali gücü yoktur. Taşıma, depolama vb. fonksiyonları yüklenmenin maliyetleri ve yaratacağı risk hayli güçlük yaratır ve belki de binlerce satıcı işletmenin yerini alacak bir örgütlenmeyi gerektirecektir. Dünyanın büyük şirketleri için dahi bu örgütlenmenin fayda-maliyet analizi genellikle bu yönde bir pazarlama yatırımı yerine kendi alanlarına yatırımlarına devam etmelerini daha karlı çıkarmaktadır. </a:t>
            </a:r>
          </a:p>
          <a:p>
            <a:endParaRPr lang="tr-TR" dirty="0"/>
          </a:p>
          <a:p>
            <a:r>
              <a:rPr lang="tr-TR" b="1" dirty="0"/>
              <a:t>Risk Alma</a:t>
            </a:r>
            <a:r>
              <a:rPr lang="tr-TR" dirty="0"/>
              <a:t>; Özellikle Tüccar Aracılar satılmasına yardımcı olduğu mamulün mülkiyetini üzerine geçirdiği için sahipliğin getirdiği bütün riskleri taşır. Örneğin; perakendeci birçok zamanlar mamulü toptancıdan kredi ile satın alır ve üretici bu kredinin sorumluluğunu taşımaz, ayrıca kredi veren bir toptancının varlığı, dağıtım kanalı içerisindeki satışların artmasına da yardımcı olur. </a:t>
            </a:r>
          </a:p>
          <a:p>
            <a:endParaRPr lang="tr-TR" dirty="0"/>
          </a:p>
          <a:p>
            <a:r>
              <a:rPr lang="tr-TR" b="1" dirty="0"/>
              <a:t>Bilgi ve haber işleme</a:t>
            </a:r>
            <a:r>
              <a:rPr lang="tr-TR" dirty="0"/>
              <a:t>; Alıcıların ve satıcıların araştırılmasına, mal ve hizmetlerin pazar gereklerine uydurulmasına, bu yönde tüketici tercihlerinin ve rakip davranışlarının belirlenmesine, pazar fiyatlarının tespitine vb. konulara yardımcı olacak bilgiler açısından aracılar birer toplu bilgi kaynaklarıdır</a:t>
            </a:r>
          </a:p>
        </p:txBody>
      </p:sp>
      <p:sp>
        <p:nvSpPr>
          <p:cNvPr id="4" name="Slayt Numarası Yer Tutucusu 3"/>
          <p:cNvSpPr>
            <a:spLocks noGrp="1"/>
          </p:cNvSpPr>
          <p:nvPr>
            <p:ph type="sldNum" sz="quarter" idx="5"/>
          </p:nvPr>
        </p:nvSpPr>
        <p:spPr/>
        <p:txBody>
          <a:bodyPr/>
          <a:lstStyle/>
          <a:p>
            <a:fld id="{07D97115-B8C4-41EF-A58D-D0AB1AE56EA3}" type="slidenum">
              <a:rPr lang="tr-TR" smtClean="0"/>
              <a:t>11</a:t>
            </a:fld>
            <a:endParaRPr lang="tr-TR"/>
          </a:p>
        </p:txBody>
      </p:sp>
    </p:spTree>
    <p:extLst>
      <p:ext uri="{BB962C8B-B14F-4D97-AF65-F5344CB8AC3E}">
        <p14:creationId xmlns:p14="http://schemas.microsoft.com/office/powerpoint/2010/main" val="755779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701C38-4C1F-279E-0C8E-6DF5C996A8A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9AD9E3D-ACA4-48B5-8079-68005A8C9A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3F852F7-76EB-C622-D16F-C7622F624749}"/>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5" name="Alt Bilgi Yer Tutucusu 4">
            <a:extLst>
              <a:ext uri="{FF2B5EF4-FFF2-40B4-BE49-F238E27FC236}">
                <a16:creationId xmlns:a16="http://schemas.microsoft.com/office/drawing/2014/main" id="{5C39F806-07ED-2429-0BE8-512491868F7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3142DF-8904-F482-3251-7A4AD98BCB6D}"/>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1531327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F5C2B2-6C16-86D5-5731-0F8320376EC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6E3556E-0707-8DE3-1556-1E35795FAA3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5AB318-B809-0E85-03C3-8221B5F5B564}"/>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5" name="Alt Bilgi Yer Tutucusu 4">
            <a:extLst>
              <a:ext uri="{FF2B5EF4-FFF2-40B4-BE49-F238E27FC236}">
                <a16:creationId xmlns:a16="http://schemas.microsoft.com/office/drawing/2014/main" id="{6D4BC86D-4931-A13B-2412-8801076E33D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A262DE1-1CA9-0C68-3F3D-DFA280CEA771}"/>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811838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E5BA548-C6E7-DEDA-B331-3BE45BD2C9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8406D6D-A0CA-E9F3-34A9-601922A8E11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8A629C3-5444-958E-F55D-223E92C5C70D}"/>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5" name="Alt Bilgi Yer Tutucusu 4">
            <a:extLst>
              <a:ext uri="{FF2B5EF4-FFF2-40B4-BE49-F238E27FC236}">
                <a16:creationId xmlns:a16="http://schemas.microsoft.com/office/drawing/2014/main" id="{BF1CBE0F-EFB5-DD8F-7612-6D5CC6A630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7E2F4D-B0AB-7E3A-30A5-C3820192E9EE}"/>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333904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00B2A0-C26B-2CBA-F1D8-49459F00378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2B46015-878F-A23B-0517-B7FA21A2460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5092323-E56B-3E5C-D0D7-4CEB0E6F9753}"/>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5" name="Alt Bilgi Yer Tutucusu 4">
            <a:extLst>
              <a:ext uri="{FF2B5EF4-FFF2-40B4-BE49-F238E27FC236}">
                <a16:creationId xmlns:a16="http://schemas.microsoft.com/office/drawing/2014/main" id="{9BD6F81E-E9A5-F80D-1516-B927D6F5028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642BFE-83F1-3167-AC0C-781DE310E36B}"/>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2303179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9A2FD1-A243-33CC-27AD-34A56B37A69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BDD1B03-B75A-2CD2-E023-4BD84D97D1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66A7885-7FB3-65B4-5CC5-FA9E2DC41CAE}"/>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5" name="Alt Bilgi Yer Tutucusu 4">
            <a:extLst>
              <a:ext uri="{FF2B5EF4-FFF2-40B4-BE49-F238E27FC236}">
                <a16:creationId xmlns:a16="http://schemas.microsoft.com/office/drawing/2014/main" id="{E1563EE8-E13A-5433-F65B-A6E3803B90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E9A92D-4CC2-98CC-53B7-D9EC801BBF5B}"/>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401282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31F2AC-B8C8-9B25-6014-4CDB8EA6255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699A646-0854-9649-B3E4-79BE4771827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DAE1753-02A8-11E1-BA6A-3A510B6B20D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126122B-EF21-C8F4-5961-A4C8E94EC3B9}"/>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6" name="Alt Bilgi Yer Tutucusu 5">
            <a:extLst>
              <a:ext uri="{FF2B5EF4-FFF2-40B4-BE49-F238E27FC236}">
                <a16:creationId xmlns:a16="http://schemas.microsoft.com/office/drawing/2014/main" id="{8ED7BD00-3B19-FD8B-7895-7A89E5EE076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580C6B8-5344-33D3-98C0-A3D732550853}"/>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3869718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3ACE8D-B1FF-AD0D-2E66-CA3DB524F35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C1E713B-1369-77F6-2709-56C1DC80A1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759F5CF-980C-A063-4AA0-B2579AE073F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0498E04-9DE1-1D93-E90E-EE75C78FFE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293643D-9603-A740-0E02-CB2714C4667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070BEB0-DCAF-305A-63D4-A099D86F08CB}"/>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8" name="Alt Bilgi Yer Tutucusu 7">
            <a:extLst>
              <a:ext uri="{FF2B5EF4-FFF2-40B4-BE49-F238E27FC236}">
                <a16:creationId xmlns:a16="http://schemas.microsoft.com/office/drawing/2014/main" id="{9DC88FF8-BCE7-C045-C6A6-5AFE8CB7478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06504B3-E8FE-BDF1-6F3F-FD3FDBF3491E}"/>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1765491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EFEA09-ABE6-2BBF-63DD-38765B13E1D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1564C46-CB21-F1DD-5C78-017EF9E200AA}"/>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4" name="Alt Bilgi Yer Tutucusu 3">
            <a:extLst>
              <a:ext uri="{FF2B5EF4-FFF2-40B4-BE49-F238E27FC236}">
                <a16:creationId xmlns:a16="http://schemas.microsoft.com/office/drawing/2014/main" id="{939FC0F1-0F05-6132-1DB6-70B2BD4EB46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223CC84-20F5-6FCD-EA03-C8F3609FF029}"/>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2604428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2CDBC49-2AD2-B06A-193F-483C6C8BDF43}"/>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3" name="Alt Bilgi Yer Tutucusu 2">
            <a:extLst>
              <a:ext uri="{FF2B5EF4-FFF2-40B4-BE49-F238E27FC236}">
                <a16:creationId xmlns:a16="http://schemas.microsoft.com/office/drawing/2014/main" id="{7F3AD573-BC26-E157-0D65-1D93CB42397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CEDF303-B292-F7FF-BF01-5A67CC6DBF30}"/>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224368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01E263-4A1D-8948-B57B-0BFF6727EB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AE02F5D-EFC6-8A28-8A2C-7C6B3C5698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76684D9-AF84-DE39-2F23-D8281B8B81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030AD24-DBC0-05B1-6FE6-4E078632B3F9}"/>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6" name="Alt Bilgi Yer Tutucusu 5">
            <a:extLst>
              <a:ext uri="{FF2B5EF4-FFF2-40B4-BE49-F238E27FC236}">
                <a16:creationId xmlns:a16="http://schemas.microsoft.com/office/drawing/2014/main" id="{1DFAB6E1-5166-2788-82F8-19C8602F885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E22FB7-E258-C0DD-8524-05B298F7CE10}"/>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206203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D3FB65-99C6-B510-6008-8C532FFFF99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308518C-F4CF-FE1F-CBE1-4BF13BCB85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AFE37CE-DEFD-2754-634E-3E59648003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83A367B-F9AB-F5FB-311D-8698357A4122}"/>
              </a:ext>
            </a:extLst>
          </p:cNvPr>
          <p:cNvSpPr>
            <a:spLocks noGrp="1"/>
          </p:cNvSpPr>
          <p:nvPr>
            <p:ph type="dt" sz="half" idx="10"/>
          </p:nvPr>
        </p:nvSpPr>
        <p:spPr/>
        <p:txBody>
          <a:bodyPr/>
          <a:lstStyle/>
          <a:p>
            <a:fld id="{F4FE35C5-93F4-4804-941E-8F0609F19822}" type="datetimeFigureOut">
              <a:rPr lang="tr-TR" smtClean="0"/>
              <a:t>19.02.2023</a:t>
            </a:fld>
            <a:endParaRPr lang="tr-TR"/>
          </a:p>
        </p:txBody>
      </p:sp>
      <p:sp>
        <p:nvSpPr>
          <p:cNvPr id="6" name="Alt Bilgi Yer Tutucusu 5">
            <a:extLst>
              <a:ext uri="{FF2B5EF4-FFF2-40B4-BE49-F238E27FC236}">
                <a16:creationId xmlns:a16="http://schemas.microsoft.com/office/drawing/2014/main" id="{7A82B4DD-CD5A-63D8-5967-253F863570A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EF340E4-026B-FB50-51DE-09BE9AE55DD1}"/>
              </a:ext>
            </a:extLst>
          </p:cNvPr>
          <p:cNvSpPr>
            <a:spLocks noGrp="1"/>
          </p:cNvSpPr>
          <p:nvPr>
            <p:ph type="sldNum" sz="quarter" idx="12"/>
          </p:nvPr>
        </p:nvSpPr>
        <p:spPr/>
        <p:txBody>
          <a:bodyPr/>
          <a:lstStyle/>
          <a:p>
            <a:fld id="{ACAF4F4B-F340-4537-B94F-BE7F6EEBCC35}" type="slidenum">
              <a:rPr lang="tr-TR" smtClean="0"/>
              <a:t>‹#›</a:t>
            </a:fld>
            <a:endParaRPr lang="tr-TR"/>
          </a:p>
        </p:txBody>
      </p:sp>
    </p:spTree>
    <p:extLst>
      <p:ext uri="{BB962C8B-B14F-4D97-AF65-F5344CB8AC3E}">
        <p14:creationId xmlns:p14="http://schemas.microsoft.com/office/powerpoint/2010/main" val="72995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0745C58-A260-06A4-7F46-705993729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7FF12F3-075E-B4FD-B784-62D68F6A05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E32BB6B-C7F6-24B7-136B-39D5373BE5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E35C5-93F4-4804-941E-8F0609F19822}" type="datetimeFigureOut">
              <a:rPr lang="tr-TR" smtClean="0"/>
              <a:t>19.02.2023</a:t>
            </a:fld>
            <a:endParaRPr lang="tr-TR"/>
          </a:p>
        </p:txBody>
      </p:sp>
      <p:sp>
        <p:nvSpPr>
          <p:cNvPr id="5" name="Alt Bilgi Yer Tutucusu 4">
            <a:extLst>
              <a:ext uri="{FF2B5EF4-FFF2-40B4-BE49-F238E27FC236}">
                <a16:creationId xmlns:a16="http://schemas.microsoft.com/office/drawing/2014/main" id="{21238CEF-1581-0F56-DA31-D5624F7A11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5EC075D-ACF5-42D0-2A07-B9B26D88CE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AF4F4B-F340-4537-B94F-BE7F6EEBCC35}" type="slidenum">
              <a:rPr lang="tr-TR" smtClean="0"/>
              <a:t>‹#›</a:t>
            </a:fld>
            <a:endParaRPr lang="tr-TR"/>
          </a:p>
        </p:txBody>
      </p:sp>
    </p:spTree>
    <p:extLst>
      <p:ext uri="{BB962C8B-B14F-4D97-AF65-F5344CB8AC3E}">
        <p14:creationId xmlns:p14="http://schemas.microsoft.com/office/powerpoint/2010/main" val="719156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0CAB5D-0B5A-0A21-B0E4-97B4D3126BC5}"/>
              </a:ext>
            </a:extLst>
          </p:cNvPr>
          <p:cNvSpPr>
            <a:spLocks noGrp="1"/>
          </p:cNvSpPr>
          <p:nvPr>
            <p:ph type="ctrTitle"/>
          </p:nvPr>
        </p:nvSpPr>
        <p:spPr/>
        <p:txBody>
          <a:bodyPr/>
          <a:lstStyle/>
          <a:p>
            <a:r>
              <a:rPr lang="tr-TR" dirty="0"/>
              <a:t>Dağıtım Kanalları ve Üyeleri</a:t>
            </a:r>
          </a:p>
        </p:txBody>
      </p:sp>
      <p:sp>
        <p:nvSpPr>
          <p:cNvPr id="3" name="Alt Başlık 2">
            <a:extLst>
              <a:ext uri="{FF2B5EF4-FFF2-40B4-BE49-F238E27FC236}">
                <a16:creationId xmlns:a16="http://schemas.microsoft.com/office/drawing/2014/main" id="{4D0B9372-5FE7-27EB-AE17-7CD8AE568FC6}"/>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9096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89554D-A954-1F27-7E5C-46571C0CADE9}"/>
              </a:ext>
            </a:extLst>
          </p:cNvPr>
          <p:cNvSpPr>
            <a:spLocks noGrp="1"/>
          </p:cNvSpPr>
          <p:nvPr>
            <p:ph type="title"/>
          </p:nvPr>
        </p:nvSpPr>
        <p:spPr/>
        <p:txBody>
          <a:bodyPr/>
          <a:lstStyle/>
          <a:p>
            <a:pPr algn="ctr"/>
            <a:r>
              <a:rPr lang="tr-TR" b="1" dirty="0"/>
              <a:t>Perakendeci</a:t>
            </a:r>
          </a:p>
        </p:txBody>
      </p:sp>
      <p:sp>
        <p:nvSpPr>
          <p:cNvPr id="3" name="İçerik Yer Tutucusu 2">
            <a:extLst>
              <a:ext uri="{FF2B5EF4-FFF2-40B4-BE49-F238E27FC236}">
                <a16:creationId xmlns:a16="http://schemas.microsoft.com/office/drawing/2014/main" id="{98F2BC2D-CFBD-599D-8967-EE41041EF4C7}"/>
              </a:ext>
            </a:extLst>
          </p:cNvPr>
          <p:cNvSpPr>
            <a:spLocks noGrp="1"/>
          </p:cNvSpPr>
          <p:nvPr>
            <p:ph idx="1"/>
          </p:nvPr>
        </p:nvSpPr>
        <p:spPr/>
        <p:txBody>
          <a:bodyPr/>
          <a:lstStyle/>
          <a:p>
            <a:pPr algn="just"/>
            <a:r>
              <a:rPr lang="tr-TR" dirty="0"/>
              <a:t>Amerikan Pazarlama Derneği Tanımlamalar Kurulunca yapılmış bir tanıma göre, perakendeci kuruluşlar, ticarete (alım-satım ilişkisine) kendi ad ve hesabına katılarak, son tüketici veya temsilcilerine, belli bir zaman aralığındaki gereksinmelerine yetecek miktarlardaki mal ve hizmetlerin doğrudan satışını yapan satış birimidir.</a:t>
            </a:r>
          </a:p>
        </p:txBody>
      </p:sp>
    </p:spTree>
    <p:extLst>
      <p:ext uri="{BB962C8B-B14F-4D97-AF65-F5344CB8AC3E}">
        <p14:creationId xmlns:p14="http://schemas.microsoft.com/office/powerpoint/2010/main" val="3976835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3FA3A0-8EB4-E4D5-5DD0-7D921941C1AB}"/>
              </a:ext>
            </a:extLst>
          </p:cNvPr>
          <p:cNvSpPr>
            <a:spLocks noGrp="1"/>
          </p:cNvSpPr>
          <p:nvPr>
            <p:ph type="title"/>
          </p:nvPr>
        </p:nvSpPr>
        <p:spPr/>
        <p:txBody>
          <a:bodyPr/>
          <a:lstStyle/>
          <a:p>
            <a:r>
              <a:rPr lang="tr-TR" b="1" dirty="0"/>
              <a:t>Dağıtım Kanallarında Aracıların Fonksiyonları</a:t>
            </a:r>
          </a:p>
        </p:txBody>
      </p:sp>
      <p:sp>
        <p:nvSpPr>
          <p:cNvPr id="3" name="İçerik Yer Tutucusu 2">
            <a:extLst>
              <a:ext uri="{FF2B5EF4-FFF2-40B4-BE49-F238E27FC236}">
                <a16:creationId xmlns:a16="http://schemas.microsoft.com/office/drawing/2014/main" id="{2B50EB92-4617-6EDE-A1C0-92CCBA63E916}"/>
              </a:ext>
            </a:extLst>
          </p:cNvPr>
          <p:cNvSpPr>
            <a:spLocks noGrp="1"/>
          </p:cNvSpPr>
          <p:nvPr>
            <p:ph idx="1"/>
          </p:nvPr>
        </p:nvSpPr>
        <p:spPr/>
        <p:txBody>
          <a:bodyPr/>
          <a:lstStyle/>
          <a:p>
            <a:r>
              <a:rPr lang="tr-TR" dirty="0"/>
              <a:t>Bütünü Parçalamak</a:t>
            </a:r>
          </a:p>
          <a:p>
            <a:r>
              <a:rPr lang="tr-TR" dirty="0"/>
              <a:t>Parçaları Bütünleştirmek</a:t>
            </a:r>
          </a:p>
          <a:p>
            <a:r>
              <a:rPr lang="tr-TR" dirty="0"/>
              <a:t>Muamele Sayısını Azaltmak</a:t>
            </a:r>
          </a:p>
          <a:p>
            <a:r>
              <a:rPr lang="tr-TR" dirty="0"/>
              <a:t>Taşıma ve Depolama</a:t>
            </a:r>
          </a:p>
          <a:p>
            <a:r>
              <a:rPr lang="tr-TR" dirty="0"/>
              <a:t>Risk Almak</a:t>
            </a:r>
          </a:p>
          <a:p>
            <a:r>
              <a:rPr lang="tr-TR" dirty="0"/>
              <a:t>Bilgi ve Haber İşlemek. </a:t>
            </a:r>
          </a:p>
        </p:txBody>
      </p:sp>
    </p:spTree>
    <p:extLst>
      <p:ext uri="{BB962C8B-B14F-4D97-AF65-F5344CB8AC3E}">
        <p14:creationId xmlns:p14="http://schemas.microsoft.com/office/powerpoint/2010/main" val="408757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A2C55-18C1-B02F-F22E-301758A0FE39}"/>
              </a:ext>
            </a:extLst>
          </p:cNvPr>
          <p:cNvSpPr>
            <a:spLocks noGrp="1"/>
          </p:cNvSpPr>
          <p:nvPr>
            <p:ph type="title"/>
          </p:nvPr>
        </p:nvSpPr>
        <p:spPr/>
        <p:txBody>
          <a:bodyPr/>
          <a:lstStyle/>
          <a:p>
            <a:pPr algn="ctr"/>
            <a:r>
              <a:rPr lang="tr-TR" b="1" dirty="0"/>
              <a:t>Dağıtım Kanalları Türleri</a:t>
            </a:r>
          </a:p>
        </p:txBody>
      </p:sp>
      <p:sp>
        <p:nvSpPr>
          <p:cNvPr id="3" name="İçerik Yer Tutucusu 2">
            <a:extLst>
              <a:ext uri="{FF2B5EF4-FFF2-40B4-BE49-F238E27FC236}">
                <a16:creationId xmlns:a16="http://schemas.microsoft.com/office/drawing/2014/main" id="{2A881883-DFA6-E359-A760-4D9A14F06271}"/>
              </a:ext>
            </a:extLst>
          </p:cNvPr>
          <p:cNvSpPr>
            <a:spLocks noGrp="1"/>
          </p:cNvSpPr>
          <p:nvPr>
            <p:ph idx="1"/>
          </p:nvPr>
        </p:nvSpPr>
        <p:spPr/>
        <p:txBody>
          <a:bodyPr>
            <a:normAutofit lnSpcReduction="10000"/>
          </a:bodyPr>
          <a:lstStyle/>
          <a:p>
            <a:r>
              <a:rPr lang="tr-TR" dirty="0"/>
              <a:t>Klasik Pazarlama Kanalları</a:t>
            </a:r>
          </a:p>
          <a:p>
            <a:r>
              <a:rPr lang="tr-TR" dirty="0"/>
              <a:t>Yatay Pazarlama Sistemleri</a:t>
            </a:r>
          </a:p>
          <a:p>
            <a:r>
              <a:rPr lang="tr-TR" dirty="0"/>
              <a:t>Dikey Pazarlama Sistemleri</a:t>
            </a:r>
          </a:p>
          <a:p>
            <a:pPr lvl="1"/>
            <a:r>
              <a:rPr lang="tr-TR" dirty="0"/>
              <a:t>Hukuken Birleşmiş Dikey Pazarlama Sistemleri</a:t>
            </a:r>
          </a:p>
          <a:p>
            <a:pPr lvl="1"/>
            <a:r>
              <a:rPr lang="tr-TR" dirty="0"/>
              <a:t>Yönetilen Dikey Pazarlama Sistemleri</a:t>
            </a:r>
          </a:p>
          <a:p>
            <a:pPr lvl="1"/>
            <a:r>
              <a:rPr lang="tr-TR" dirty="0"/>
              <a:t>Sözleşmeli Dikey Pazarlama Sistemleri</a:t>
            </a:r>
          </a:p>
          <a:p>
            <a:pPr lvl="2"/>
            <a:r>
              <a:rPr lang="tr-TR" dirty="0"/>
              <a:t>Toptancıların Kurduğu Gönüllü Kooperatifler</a:t>
            </a:r>
          </a:p>
          <a:p>
            <a:pPr lvl="2"/>
            <a:r>
              <a:rPr lang="tr-TR" dirty="0"/>
              <a:t> Perakendecilerin Kurduğu Gönüllü Kooperatifler</a:t>
            </a:r>
          </a:p>
          <a:p>
            <a:pPr lvl="2"/>
            <a:r>
              <a:rPr lang="tr-TR" dirty="0"/>
              <a:t>Bayilik Örgütleri</a:t>
            </a:r>
          </a:p>
          <a:p>
            <a:pPr lvl="3"/>
            <a:r>
              <a:rPr lang="tr-TR" dirty="0"/>
              <a:t>Üreticinin Perakendeci Düzeyinde Kurduğu Bayilik Örgütü</a:t>
            </a:r>
          </a:p>
          <a:p>
            <a:pPr lvl="3"/>
            <a:r>
              <a:rPr lang="tr-TR" dirty="0"/>
              <a:t>Üreticinin Toptancı Düzeyinde Kurduğu Bayilik Örgütü </a:t>
            </a:r>
          </a:p>
          <a:p>
            <a:pPr lvl="3"/>
            <a:r>
              <a:rPr lang="tr-TR" dirty="0"/>
              <a:t>Hizmet Şirketlerinin Perakendeci Düzeyinde Kurduğu Bayilik Örgütü</a:t>
            </a:r>
          </a:p>
        </p:txBody>
      </p:sp>
    </p:spTree>
    <p:extLst>
      <p:ext uri="{BB962C8B-B14F-4D97-AF65-F5344CB8AC3E}">
        <p14:creationId xmlns:p14="http://schemas.microsoft.com/office/powerpoint/2010/main" val="1021613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C9DEF9-82ED-FCDA-6477-09F02D7BABAF}"/>
              </a:ext>
            </a:extLst>
          </p:cNvPr>
          <p:cNvSpPr>
            <a:spLocks noGrp="1"/>
          </p:cNvSpPr>
          <p:nvPr>
            <p:ph type="title"/>
          </p:nvPr>
        </p:nvSpPr>
        <p:spPr/>
        <p:txBody>
          <a:bodyPr/>
          <a:lstStyle/>
          <a:p>
            <a:pPr algn="ctr"/>
            <a:r>
              <a:rPr lang="tr-TR" b="1" dirty="0"/>
              <a:t>Dikey Bütünleşme ve DPS</a:t>
            </a:r>
          </a:p>
        </p:txBody>
      </p:sp>
      <p:sp>
        <p:nvSpPr>
          <p:cNvPr id="3" name="İçerik Yer Tutucusu 2">
            <a:extLst>
              <a:ext uri="{FF2B5EF4-FFF2-40B4-BE49-F238E27FC236}">
                <a16:creationId xmlns:a16="http://schemas.microsoft.com/office/drawing/2014/main" id="{A4CE6A1C-D494-203F-ED68-8DC4831A216C}"/>
              </a:ext>
            </a:extLst>
          </p:cNvPr>
          <p:cNvSpPr>
            <a:spLocks noGrp="1"/>
          </p:cNvSpPr>
          <p:nvPr>
            <p:ph idx="1"/>
          </p:nvPr>
        </p:nvSpPr>
        <p:spPr/>
        <p:txBody>
          <a:bodyPr/>
          <a:lstStyle/>
          <a:p>
            <a:pPr algn="just"/>
            <a:r>
              <a:rPr lang="tr-TR" dirty="0"/>
              <a:t>Dikey bütünleşme; dağıtım kanalının belli bir düzeyindeki üyenin faaliyetlerine kendinden önce veya sonra gelen faaliyetleri de eklemesi veya onlara kendi koşullarını empoze ederek ya da sözleşmeler yoluyla yönetim ve/veya denetimi eline almış olması durumudur.</a:t>
            </a:r>
          </a:p>
        </p:txBody>
      </p:sp>
    </p:spTree>
    <p:extLst>
      <p:ext uri="{BB962C8B-B14F-4D97-AF65-F5344CB8AC3E}">
        <p14:creationId xmlns:p14="http://schemas.microsoft.com/office/powerpoint/2010/main" val="3770881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8B7B0E-9E7F-456E-9DB3-43F473AD4C9E}"/>
              </a:ext>
            </a:extLst>
          </p:cNvPr>
          <p:cNvSpPr>
            <a:spLocks noGrp="1"/>
          </p:cNvSpPr>
          <p:nvPr>
            <p:ph type="title"/>
          </p:nvPr>
        </p:nvSpPr>
        <p:spPr/>
        <p:txBody>
          <a:bodyPr/>
          <a:lstStyle/>
          <a:p>
            <a:pPr algn="ctr"/>
            <a:r>
              <a:rPr lang="tr-TR" b="1" dirty="0"/>
              <a:t>Yatay Bütünleşme</a:t>
            </a:r>
          </a:p>
        </p:txBody>
      </p:sp>
      <p:sp>
        <p:nvSpPr>
          <p:cNvPr id="3" name="İçerik Yer Tutucusu 2">
            <a:extLst>
              <a:ext uri="{FF2B5EF4-FFF2-40B4-BE49-F238E27FC236}">
                <a16:creationId xmlns:a16="http://schemas.microsoft.com/office/drawing/2014/main" id="{BBC9F644-F0B7-2BAE-6AC5-FA06CF7CC763}"/>
              </a:ext>
            </a:extLst>
          </p:cNvPr>
          <p:cNvSpPr>
            <a:spLocks noGrp="1"/>
          </p:cNvSpPr>
          <p:nvPr>
            <p:ph idx="1"/>
          </p:nvPr>
        </p:nvSpPr>
        <p:spPr/>
        <p:txBody>
          <a:bodyPr/>
          <a:lstStyle/>
          <a:p>
            <a:pPr algn="just"/>
            <a:r>
              <a:rPr lang="tr-TR" dirty="0"/>
              <a:t>Yatay bütünleşme; aynı düzeydeki iki veya daha fazla kanal üyesinin birleşmesi ile oluşur. Bir kanal üyesinin aynı düzeyde bulunan ve aynı, benzer ya da değişik mal ve hizmetlerin üretimini ve/veya dağıtımını yapan diğer üyeleri kendi denetimi ve/veya yönetimi altına alması veya üyelerin kendiliklerinden birleşmeleri durumudur.</a:t>
            </a:r>
          </a:p>
        </p:txBody>
      </p:sp>
    </p:spTree>
    <p:extLst>
      <p:ext uri="{BB962C8B-B14F-4D97-AF65-F5344CB8AC3E}">
        <p14:creationId xmlns:p14="http://schemas.microsoft.com/office/powerpoint/2010/main" val="1462186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17B5EC-81DF-BD3B-F1D7-0B9DC7B028B0}"/>
              </a:ext>
            </a:extLst>
          </p:cNvPr>
          <p:cNvSpPr>
            <a:spLocks noGrp="1"/>
          </p:cNvSpPr>
          <p:nvPr>
            <p:ph type="title"/>
          </p:nvPr>
        </p:nvSpPr>
        <p:spPr/>
        <p:txBody>
          <a:bodyPr/>
          <a:lstStyle/>
          <a:p>
            <a:pPr algn="ctr"/>
            <a:r>
              <a:rPr lang="tr-TR" b="1" dirty="0"/>
              <a:t>Dağıtım Kanalları</a:t>
            </a:r>
          </a:p>
        </p:txBody>
      </p:sp>
      <p:sp>
        <p:nvSpPr>
          <p:cNvPr id="3" name="İçerik Yer Tutucusu 2">
            <a:extLst>
              <a:ext uri="{FF2B5EF4-FFF2-40B4-BE49-F238E27FC236}">
                <a16:creationId xmlns:a16="http://schemas.microsoft.com/office/drawing/2014/main" id="{4D31005B-4D2F-7F5F-F1A8-776C2C891168}"/>
              </a:ext>
            </a:extLst>
          </p:cNvPr>
          <p:cNvSpPr>
            <a:spLocks noGrp="1"/>
          </p:cNvSpPr>
          <p:nvPr>
            <p:ph idx="1"/>
          </p:nvPr>
        </p:nvSpPr>
        <p:spPr>
          <a:xfrm>
            <a:off x="3560618" y="1825625"/>
            <a:ext cx="7793182" cy="4351338"/>
          </a:xfrm>
        </p:spPr>
        <p:txBody>
          <a:bodyPr/>
          <a:lstStyle/>
          <a:p>
            <a:pPr algn="just"/>
            <a:r>
              <a:rPr lang="tr-TR" dirty="0"/>
              <a:t>Geniş anlamda dağıtım</a:t>
            </a:r>
          </a:p>
          <a:p>
            <a:pPr algn="just"/>
            <a:r>
              <a:rPr lang="tr-TR" dirty="0"/>
              <a:t>Dar anlamda dağıtım</a:t>
            </a:r>
          </a:p>
          <a:p>
            <a:endParaRPr lang="tr-TR" dirty="0"/>
          </a:p>
          <a:p>
            <a:endParaRPr lang="tr-TR" dirty="0"/>
          </a:p>
        </p:txBody>
      </p:sp>
    </p:spTree>
    <p:extLst>
      <p:ext uri="{BB962C8B-B14F-4D97-AF65-F5344CB8AC3E}">
        <p14:creationId xmlns:p14="http://schemas.microsoft.com/office/powerpoint/2010/main" val="1999496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6D523E-F689-B6DF-EA45-C9DECA07BEC0}"/>
              </a:ext>
            </a:extLst>
          </p:cNvPr>
          <p:cNvSpPr>
            <a:spLocks noGrp="1"/>
          </p:cNvSpPr>
          <p:nvPr>
            <p:ph type="title"/>
          </p:nvPr>
        </p:nvSpPr>
        <p:spPr/>
        <p:txBody>
          <a:bodyPr/>
          <a:lstStyle/>
          <a:p>
            <a:pPr algn="ctr"/>
            <a:r>
              <a:rPr lang="tr-TR" b="1" dirty="0"/>
              <a:t>Dağıtım Kanalları</a:t>
            </a:r>
            <a:endParaRPr lang="tr-TR" dirty="0"/>
          </a:p>
        </p:txBody>
      </p:sp>
      <p:sp>
        <p:nvSpPr>
          <p:cNvPr id="3" name="İçerik Yer Tutucusu 2">
            <a:extLst>
              <a:ext uri="{FF2B5EF4-FFF2-40B4-BE49-F238E27FC236}">
                <a16:creationId xmlns:a16="http://schemas.microsoft.com/office/drawing/2014/main" id="{6768EC18-1C3C-5722-13A2-2F6758A450D2}"/>
              </a:ext>
            </a:extLst>
          </p:cNvPr>
          <p:cNvSpPr>
            <a:spLocks noGrp="1"/>
          </p:cNvSpPr>
          <p:nvPr>
            <p:ph idx="1"/>
          </p:nvPr>
        </p:nvSpPr>
        <p:spPr/>
        <p:txBody>
          <a:bodyPr/>
          <a:lstStyle/>
          <a:p>
            <a:pPr algn="just"/>
            <a:endParaRPr lang="tr-TR" dirty="0"/>
          </a:p>
        </p:txBody>
      </p:sp>
    </p:spTree>
    <p:extLst>
      <p:ext uri="{BB962C8B-B14F-4D97-AF65-F5344CB8AC3E}">
        <p14:creationId xmlns:p14="http://schemas.microsoft.com/office/powerpoint/2010/main" val="2682995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2CF244-5B57-4BF6-6AD1-D3B2FB4D7942}"/>
              </a:ext>
            </a:extLst>
          </p:cNvPr>
          <p:cNvSpPr>
            <a:spLocks noGrp="1"/>
          </p:cNvSpPr>
          <p:nvPr>
            <p:ph type="title"/>
          </p:nvPr>
        </p:nvSpPr>
        <p:spPr/>
        <p:txBody>
          <a:bodyPr/>
          <a:lstStyle/>
          <a:p>
            <a:pPr algn="ctr"/>
            <a:r>
              <a:rPr lang="tr-TR" b="1" dirty="0"/>
              <a:t>Dağıtım Kanallarının Fonksiyonları</a:t>
            </a:r>
          </a:p>
        </p:txBody>
      </p:sp>
      <p:sp>
        <p:nvSpPr>
          <p:cNvPr id="3" name="İçerik Yer Tutucusu 2">
            <a:extLst>
              <a:ext uri="{FF2B5EF4-FFF2-40B4-BE49-F238E27FC236}">
                <a16:creationId xmlns:a16="http://schemas.microsoft.com/office/drawing/2014/main" id="{7798F3CE-1236-2BE0-F4DE-DC6E08B56A52}"/>
              </a:ext>
            </a:extLst>
          </p:cNvPr>
          <p:cNvSpPr>
            <a:spLocks noGrp="1"/>
          </p:cNvSpPr>
          <p:nvPr>
            <p:ph idx="1"/>
          </p:nvPr>
        </p:nvSpPr>
        <p:spPr/>
        <p:txBody>
          <a:bodyPr/>
          <a:lstStyle/>
          <a:p>
            <a:r>
              <a:rPr lang="tr-TR" dirty="0"/>
              <a:t>Toplama </a:t>
            </a:r>
          </a:p>
          <a:p>
            <a:r>
              <a:rPr lang="tr-TR" dirty="0"/>
              <a:t>Dönüştürme</a:t>
            </a:r>
          </a:p>
          <a:p>
            <a:r>
              <a:rPr lang="tr-TR" dirty="0"/>
              <a:t>Dağıtma</a:t>
            </a:r>
          </a:p>
          <a:p>
            <a:endParaRPr lang="tr-TR" dirty="0"/>
          </a:p>
          <a:p>
            <a:endParaRPr lang="tr-TR" dirty="0"/>
          </a:p>
        </p:txBody>
      </p:sp>
    </p:spTree>
    <p:extLst>
      <p:ext uri="{BB962C8B-B14F-4D97-AF65-F5344CB8AC3E}">
        <p14:creationId xmlns:p14="http://schemas.microsoft.com/office/powerpoint/2010/main" val="765054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68EE15-BFA1-0ACE-A695-CC897101576E}"/>
              </a:ext>
            </a:extLst>
          </p:cNvPr>
          <p:cNvSpPr>
            <a:spLocks noGrp="1"/>
          </p:cNvSpPr>
          <p:nvPr>
            <p:ph type="title"/>
          </p:nvPr>
        </p:nvSpPr>
        <p:spPr/>
        <p:txBody>
          <a:bodyPr/>
          <a:lstStyle/>
          <a:p>
            <a:pPr algn="ctr"/>
            <a:r>
              <a:rPr lang="tr-TR" b="1" dirty="0"/>
              <a:t>Dağıtım Kanalları</a:t>
            </a:r>
            <a:endParaRPr lang="tr-TR" dirty="0"/>
          </a:p>
        </p:txBody>
      </p:sp>
      <p:sp>
        <p:nvSpPr>
          <p:cNvPr id="3" name="İçerik Yer Tutucusu 2">
            <a:extLst>
              <a:ext uri="{FF2B5EF4-FFF2-40B4-BE49-F238E27FC236}">
                <a16:creationId xmlns:a16="http://schemas.microsoft.com/office/drawing/2014/main" id="{0448A8BB-861A-C547-8E14-9EF43795B43F}"/>
              </a:ext>
            </a:extLst>
          </p:cNvPr>
          <p:cNvSpPr>
            <a:spLocks noGrp="1"/>
          </p:cNvSpPr>
          <p:nvPr>
            <p:ph idx="1"/>
          </p:nvPr>
        </p:nvSpPr>
        <p:spPr/>
        <p:txBody>
          <a:bodyPr/>
          <a:lstStyle/>
          <a:p>
            <a:pPr algn="just"/>
            <a:r>
              <a:rPr lang="tr-TR" dirty="0"/>
              <a:t>Dağıtım kanalını; üretim ile tüketim arasında, burada ifade edilen içerikteki toplama, dönüştürme ve dağıtma fonksiyonlarının tamamını veya bir kısmını birbirleriyle toplumsal ve ekonomik ilişkiler kurarak gerçekleştiren kurumlar dizisi olarak ifade edebiliriz.</a:t>
            </a:r>
          </a:p>
        </p:txBody>
      </p:sp>
    </p:spTree>
    <p:extLst>
      <p:ext uri="{BB962C8B-B14F-4D97-AF65-F5344CB8AC3E}">
        <p14:creationId xmlns:p14="http://schemas.microsoft.com/office/powerpoint/2010/main" val="3168633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2D452E-96DB-6EB9-6438-EE1399DF66BD}"/>
              </a:ext>
            </a:extLst>
          </p:cNvPr>
          <p:cNvSpPr>
            <a:spLocks noGrp="1"/>
          </p:cNvSpPr>
          <p:nvPr>
            <p:ph type="title"/>
          </p:nvPr>
        </p:nvSpPr>
        <p:spPr/>
        <p:txBody>
          <a:bodyPr/>
          <a:lstStyle/>
          <a:p>
            <a:pPr algn="ctr"/>
            <a:r>
              <a:rPr lang="tr-TR" b="1" dirty="0"/>
              <a:t>Dağıtım Kanallarında Aracılar</a:t>
            </a:r>
          </a:p>
        </p:txBody>
      </p:sp>
      <p:sp>
        <p:nvSpPr>
          <p:cNvPr id="3" name="İçerik Yer Tutucusu 2">
            <a:extLst>
              <a:ext uri="{FF2B5EF4-FFF2-40B4-BE49-F238E27FC236}">
                <a16:creationId xmlns:a16="http://schemas.microsoft.com/office/drawing/2014/main" id="{8D0A0289-309E-5EE5-EA23-1DDBC28AC36B}"/>
              </a:ext>
            </a:extLst>
          </p:cNvPr>
          <p:cNvSpPr>
            <a:spLocks noGrp="1"/>
          </p:cNvSpPr>
          <p:nvPr>
            <p:ph idx="1"/>
          </p:nvPr>
        </p:nvSpPr>
        <p:spPr/>
        <p:txBody>
          <a:bodyPr/>
          <a:lstStyle/>
          <a:p>
            <a:r>
              <a:rPr lang="tr-TR" dirty="0"/>
              <a:t>Tüccar Aracılar</a:t>
            </a:r>
          </a:p>
          <a:p>
            <a:pPr lvl="1"/>
            <a:r>
              <a:rPr lang="tr-TR" dirty="0"/>
              <a:t>Toptancılar</a:t>
            </a:r>
          </a:p>
          <a:p>
            <a:pPr lvl="1"/>
            <a:r>
              <a:rPr lang="tr-TR" dirty="0"/>
              <a:t>Perakendeciler</a:t>
            </a:r>
          </a:p>
          <a:p>
            <a:r>
              <a:rPr lang="tr-TR" dirty="0"/>
              <a:t>Yardımcı Aracılar</a:t>
            </a:r>
          </a:p>
          <a:p>
            <a:pPr lvl="1"/>
            <a:r>
              <a:rPr lang="tr-TR" dirty="0"/>
              <a:t>Acenteler</a:t>
            </a:r>
          </a:p>
          <a:p>
            <a:pPr lvl="1"/>
            <a:r>
              <a:rPr lang="tr-TR" dirty="0"/>
              <a:t>Komisyoncular</a:t>
            </a:r>
          </a:p>
          <a:p>
            <a:pPr lvl="1"/>
            <a:r>
              <a:rPr lang="tr-TR" dirty="0"/>
              <a:t>Simsarlar</a:t>
            </a:r>
          </a:p>
        </p:txBody>
      </p:sp>
    </p:spTree>
    <p:extLst>
      <p:ext uri="{BB962C8B-B14F-4D97-AF65-F5344CB8AC3E}">
        <p14:creationId xmlns:p14="http://schemas.microsoft.com/office/powerpoint/2010/main" val="1012586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A524CD-4E3B-7268-4F16-CE8508BFDFE5}"/>
              </a:ext>
            </a:extLst>
          </p:cNvPr>
          <p:cNvSpPr>
            <a:spLocks noGrp="1"/>
          </p:cNvSpPr>
          <p:nvPr>
            <p:ph type="title"/>
          </p:nvPr>
        </p:nvSpPr>
        <p:spPr/>
        <p:txBody>
          <a:bodyPr/>
          <a:lstStyle/>
          <a:p>
            <a:pPr algn="ctr"/>
            <a:r>
              <a:rPr lang="tr-TR" b="1" dirty="0"/>
              <a:t>Dağıtım Kanallarının Türleri</a:t>
            </a:r>
          </a:p>
        </p:txBody>
      </p:sp>
      <p:sp>
        <p:nvSpPr>
          <p:cNvPr id="3" name="İçerik Yer Tutucusu 2">
            <a:extLst>
              <a:ext uri="{FF2B5EF4-FFF2-40B4-BE49-F238E27FC236}">
                <a16:creationId xmlns:a16="http://schemas.microsoft.com/office/drawing/2014/main" id="{B36107A4-5F16-2BF1-0733-C7AD8589804E}"/>
              </a:ext>
            </a:extLst>
          </p:cNvPr>
          <p:cNvSpPr>
            <a:spLocks noGrp="1"/>
          </p:cNvSpPr>
          <p:nvPr>
            <p:ph idx="1"/>
          </p:nvPr>
        </p:nvSpPr>
        <p:spPr/>
        <p:txBody>
          <a:bodyPr/>
          <a:lstStyle/>
          <a:p>
            <a:r>
              <a:rPr lang="tr-TR" dirty="0"/>
              <a:t>Bir Aşamalı Dağıtım Kanalları</a:t>
            </a:r>
          </a:p>
          <a:p>
            <a:r>
              <a:rPr lang="tr-TR" dirty="0"/>
              <a:t>İki Aşamalı Dağıtım Kanalları</a:t>
            </a:r>
          </a:p>
          <a:p>
            <a:r>
              <a:rPr lang="tr-TR" dirty="0"/>
              <a:t>Üç Aşamalı Dağıtım Kanalları</a:t>
            </a:r>
          </a:p>
          <a:p>
            <a:r>
              <a:rPr lang="tr-TR" dirty="0"/>
              <a:t>Dört Aşamalı Dağıtım Kanalları</a:t>
            </a:r>
          </a:p>
        </p:txBody>
      </p:sp>
    </p:spTree>
    <p:extLst>
      <p:ext uri="{BB962C8B-B14F-4D97-AF65-F5344CB8AC3E}">
        <p14:creationId xmlns:p14="http://schemas.microsoft.com/office/powerpoint/2010/main" val="3711994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9FC7C5-B012-171D-1651-86EC91507EF0}"/>
              </a:ext>
            </a:extLst>
          </p:cNvPr>
          <p:cNvSpPr>
            <a:spLocks noGrp="1"/>
          </p:cNvSpPr>
          <p:nvPr>
            <p:ph type="title"/>
          </p:nvPr>
        </p:nvSpPr>
        <p:spPr/>
        <p:txBody>
          <a:bodyPr/>
          <a:lstStyle/>
          <a:p>
            <a:pPr algn="ctr"/>
            <a:r>
              <a:rPr lang="tr-TR" b="1" dirty="0"/>
              <a:t>Toptancı</a:t>
            </a:r>
          </a:p>
        </p:txBody>
      </p:sp>
      <p:sp>
        <p:nvSpPr>
          <p:cNvPr id="3" name="İçerik Yer Tutucusu 2">
            <a:extLst>
              <a:ext uri="{FF2B5EF4-FFF2-40B4-BE49-F238E27FC236}">
                <a16:creationId xmlns:a16="http://schemas.microsoft.com/office/drawing/2014/main" id="{82F22991-3030-1072-A1C9-E4ECD35C2D3B}"/>
              </a:ext>
            </a:extLst>
          </p:cNvPr>
          <p:cNvSpPr>
            <a:spLocks noGrp="1"/>
          </p:cNvSpPr>
          <p:nvPr>
            <p:ph idx="1"/>
          </p:nvPr>
        </p:nvSpPr>
        <p:spPr/>
        <p:txBody>
          <a:bodyPr/>
          <a:lstStyle/>
          <a:p>
            <a:pPr algn="just"/>
            <a:r>
              <a:rPr lang="tr-TR" dirty="0"/>
              <a:t>Amerikan Pazarlama derneği Tanımlamalar Kurulunca yapılmış bir tanıma göre "Toptancı; mal alıp perakendeciler ve öteki tüccarlar ve/veya endüstriyel, kurumsal ve ticari kullanıcılara yeniden satmakla birlikte en son tüketicilere büyük miktarlarda mal satmayan bir iş birimidir’’. </a:t>
            </a:r>
          </a:p>
        </p:txBody>
      </p:sp>
    </p:spTree>
    <p:extLst>
      <p:ext uri="{BB962C8B-B14F-4D97-AF65-F5344CB8AC3E}">
        <p14:creationId xmlns:p14="http://schemas.microsoft.com/office/powerpoint/2010/main" val="592388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2C28FC-E06D-FFAF-49E8-AC6281218403}"/>
              </a:ext>
            </a:extLst>
          </p:cNvPr>
          <p:cNvSpPr>
            <a:spLocks noGrp="1"/>
          </p:cNvSpPr>
          <p:nvPr>
            <p:ph type="title"/>
          </p:nvPr>
        </p:nvSpPr>
        <p:spPr/>
        <p:txBody>
          <a:bodyPr/>
          <a:lstStyle/>
          <a:p>
            <a:pPr algn="ctr"/>
            <a:r>
              <a:rPr lang="tr-TR" b="1" dirty="0"/>
              <a:t>Toptancı</a:t>
            </a:r>
            <a:endParaRPr lang="tr-TR" dirty="0"/>
          </a:p>
        </p:txBody>
      </p:sp>
      <p:sp>
        <p:nvSpPr>
          <p:cNvPr id="3" name="İçerik Yer Tutucusu 2">
            <a:extLst>
              <a:ext uri="{FF2B5EF4-FFF2-40B4-BE49-F238E27FC236}">
                <a16:creationId xmlns:a16="http://schemas.microsoft.com/office/drawing/2014/main" id="{E494710C-7999-D802-6B91-DF8A48C96F0A}"/>
              </a:ext>
            </a:extLst>
          </p:cNvPr>
          <p:cNvSpPr>
            <a:spLocks noGrp="1"/>
          </p:cNvSpPr>
          <p:nvPr>
            <p:ph idx="1"/>
          </p:nvPr>
        </p:nvSpPr>
        <p:spPr>
          <a:xfrm>
            <a:off x="2646218" y="1825625"/>
            <a:ext cx="8707581" cy="4351338"/>
          </a:xfrm>
        </p:spPr>
        <p:txBody>
          <a:bodyPr/>
          <a:lstStyle/>
          <a:p>
            <a:r>
              <a:rPr lang="tr-TR" dirty="0"/>
              <a:t>Pazara Göre Toptancılar</a:t>
            </a:r>
          </a:p>
          <a:p>
            <a:r>
              <a:rPr lang="tr-TR" dirty="0"/>
              <a:t>Mal Bileşimine Göre Toptancılar</a:t>
            </a:r>
          </a:p>
          <a:p>
            <a:r>
              <a:rPr lang="tr-TR" dirty="0"/>
              <a:t>Dağıtım Tekniği veya Satış Hizmetine Göre Toptancılar</a:t>
            </a:r>
          </a:p>
          <a:p>
            <a:r>
              <a:rPr lang="tr-TR" dirty="0"/>
              <a:t>Diğer Toptancı Türleri</a:t>
            </a:r>
          </a:p>
        </p:txBody>
      </p:sp>
    </p:spTree>
    <p:extLst>
      <p:ext uri="{BB962C8B-B14F-4D97-AF65-F5344CB8AC3E}">
        <p14:creationId xmlns:p14="http://schemas.microsoft.com/office/powerpoint/2010/main" val="24280613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2119</Words>
  <Application>Microsoft Office PowerPoint</Application>
  <PresentationFormat>Geniş ekran</PresentationFormat>
  <Paragraphs>148</Paragraphs>
  <Slides>14</Slides>
  <Notes>12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Dağıtım Kanalları ve Üyeleri</vt:lpstr>
      <vt:lpstr>Dağıtım Kanalları</vt:lpstr>
      <vt:lpstr>Dağıtım Kanalları</vt:lpstr>
      <vt:lpstr>Dağıtım Kanallarının Fonksiyonları</vt:lpstr>
      <vt:lpstr>Dağıtım Kanalları</vt:lpstr>
      <vt:lpstr>Dağıtım Kanallarında Aracılar</vt:lpstr>
      <vt:lpstr>Dağıtım Kanallarının Türleri</vt:lpstr>
      <vt:lpstr>Toptancı</vt:lpstr>
      <vt:lpstr>Toptancı</vt:lpstr>
      <vt:lpstr>Perakendeci</vt:lpstr>
      <vt:lpstr>Dağıtım Kanallarında Aracıların Fonksiyonları</vt:lpstr>
      <vt:lpstr>Dağıtım Kanalları Türleri</vt:lpstr>
      <vt:lpstr>Dikey Bütünleşme ve DPS</vt:lpstr>
      <vt:lpstr>Yatay Bütünleşme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Dağıtım Kanalları ve Üyeleri</dc:title>
  <dc:creator>BEDRETTİN TÜRKER PALAMUTÇUOĞLU</dc:creator>
  <cp:lastModifiedBy>BEDRETTİN TÜRKER PALAMUTÇUOĞLU</cp:lastModifiedBy>
  <cp:revision>44</cp:revision>
  <dcterms:created xsi:type="dcterms:W3CDTF">2023-02-19T16:56:38Z</dcterms:created>
  <dcterms:modified xsi:type="dcterms:W3CDTF">2023-02-19T18:06:54Z</dcterms:modified>
</cp:coreProperties>
</file>