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0" r:id="rId16"/>
    <p:sldId id="272" r:id="rId17"/>
    <p:sldId id="273" r:id="rId18"/>
    <p:sldId id="274" r:id="rId19"/>
    <p:sldId id="275" r:id="rId20"/>
    <p:sldId id="276" r:id="rId21"/>
    <p:sldId id="277" r:id="rId22"/>
    <p:sldId id="279" r:id="rId23"/>
    <p:sldId id="280" r:id="rId24"/>
    <p:sldId id="281" r:id="rId25"/>
    <p:sldId id="282" r:id="rId26"/>
    <p:sldId id="283" r:id="rId27"/>
    <p:sldId id="284" r:id="rId28"/>
    <p:sldId id="285" r:id="rId29"/>
    <p:sldId id="286"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3"/>
    <p:restoredTop sz="93677"/>
  </p:normalViewPr>
  <p:slideViewPr>
    <p:cSldViewPr snapToGrid="0" snapToObjects="1">
      <p:cViewPr>
        <p:scale>
          <a:sx n="75" d="100"/>
          <a:sy n="75" d="100"/>
        </p:scale>
        <p:origin x="-516"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D9D280-EB86-FE4C-8E5A-C5DDBCF59C09}"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2DB48A-4EFB-2546-9231-E31979FCA4E1}" type="slidenum">
              <a:rPr lang="tr-TR" smtClean="0"/>
              <a:t>‹#›</a:t>
            </a:fld>
            <a:endParaRPr lang="tr-TR"/>
          </a:p>
        </p:txBody>
      </p:sp>
    </p:spTree>
    <p:extLst>
      <p:ext uri="{BB962C8B-B14F-4D97-AF65-F5344CB8AC3E}">
        <p14:creationId xmlns:p14="http://schemas.microsoft.com/office/powerpoint/2010/main" val="2080652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12/28/2017</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4875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33600" y="2438401"/>
            <a:ext cx="7772400" cy="1470025"/>
          </a:xfrm>
        </p:spPr>
        <p:style>
          <a:lnRef idx="0">
            <a:schemeClr val="accent2"/>
          </a:lnRef>
          <a:fillRef idx="3">
            <a:schemeClr val="accent2"/>
          </a:fillRef>
          <a:effectRef idx="3">
            <a:schemeClr val="accent2"/>
          </a:effectRef>
          <a:fontRef idx="minor">
            <a:schemeClr val="lt1"/>
          </a:fontRef>
        </p:style>
        <p:txBody>
          <a:bodyPr/>
          <a:lstStyle/>
          <a:p>
            <a:r>
              <a:rPr lang="tr-TR" b="1" dirty="0" smtClean="0"/>
              <a:t>ÖRGÜTSEL İLETİŞİM</a:t>
            </a:r>
            <a:endParaRPr lang="tr-TR" b="1" dirty="0"/>
          </a:p>
        </p:txBody>
      </p:sp>
      <p:sp>
        <p:nvSpPr>
          <p:cNvPr id="3" name="Rectangle 2"/>
          <p:cNvSpPr/>
          <p:nvPr/>
        </p:nvSpPr>
        <p:spPr>
          <a:xfrm>
            <a:off x="5231904" y="4429132"/>
            <a:ext cx="4643470" cy="64294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sz="2400" dirty="0">
                <a:solidFill>
                  <a:prstClr val="white"/>
                </a:solidFill>
              </a:rPr>
              <a:t>Yrd. Doç. Dr. Lale ORAL ATAÇ</a:t>
            </a:r>
          </a:p>
        </p:txBody>
      </p:sp>
    </p:spTree>
    <p:extLst>
      <p:ext uri="{BB962C8B-B14F-4D97-AF65-F5344CB8AC3E}">
        <p14:creationId xmlns:p14="http://schemas.microsoft.com/office/powerpoint/2010/main" val="700557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lstStyle/>
          <a:p>
            <a:pPr marL="514350" indent="-514350">
              <a:buFont typeface="+mj-lt"/>
              <a:buAutoNum type="arabicPeriod" startAt="3"/>
            </a:pPr>
            <a:r>
              <a:rPr lang="tr-TR" b="1" u="sng" dirty="0" smtClean="0">
                <a:solidFill>
                  <a:srgbClr val="FF0000"/>
                </a:solidFill>
              </a:rPr>
              <a:t>Mesaj:</a:t>
            </a:r>
            <a:r>
              <a:rPr lang="tr-TR" b="1" dirty="0" smtClean="0">
                <a:solidFill>
                  <a:srgbClr val="FF0000"/>
                </a:solidFill>
              </a:rPr>
              <a:t> </a:t>
            </a:r>
            <a:r>
              <a:rPr lang="tr-TR" dirty="0" smtClean="0"/>
              <a:t>Mesaj, semboller topluluğudur. Gönderici, alıcıya ulaştırmak istediği düşüncelerini bu semboller vasıtasıyla gönderir. Sembolleri alan da bunlara anlam verir. Eğer alıcının verdiği anlam ile göndericinin aynı sembole verdiği anlam aynı ise ortada etkin bir iletişim vardır. </a:t>
            </a:r>
            <a:endParaRPr lang="tr-TR" dirty="0"/>
          </a:p>
        </p:txBody>
      </p:sp>
    </p:spTree>
    <p:extLst>
      <p:ext uri="{BB962C8B-B14F-4D97-AF65-F5344CB8AC3E}">
        <p14:creationId xmlns:p14="http://schemas.microsoft.com/office/powerpoint/2010/main" val="1245572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normAutofit fontScale="77500" lnSpcReduction="20000"/>
          </a:bodyPr>
          <a:lstStyle/>
          <a:p>
            <a:pPr marL="514350" indent="-514350">
              <a:buFont typeface="+mj-lt"/>
              <a:buAutoNum type="arabicPeriod" startAt="4"/>
            </a:pPr>
            <a:r>
              <a:rPr lang="tr-TR" b="1" u="sng" dirty="0" smtClean="0">
                <a:solidFill>
                  <a:srgbClr val="FF0000"/>
                </a:solidFill>
              </a:rPr>
              <a:t>İletişim kanalı: </a:t>
            </a:r>
            <a:r>
              <a:rPr lang="tr-TR" dirty="0" smtClean="0"/>
              <a:t>Mesajın göndericiden alıcıya doğru aktığı yolu ifade eder. </a:t>
            </a:r>
          </a:p>
          <a:p>
            <a:r>
              <a:rPr lang="tr-TR" dirty="0" smtClean="0">
                <a:solidFill>
                  <a:srgbClr val="FF0000"/>
                </a:solidFill>
              </a:rPr>
              <a:t>İletişim kanalları </a:t>
            </a:r>
            <a:r>
              <a:rPr lang="tr-TR" dirty="0" err="1" smtClean="0">
                <a:solidFill>
                  <a:srgbClr val="FF0000"/>
                </a:solidFill>
              </a:rPr>
              <a:t>formal</a:t>
            </a:r>
            <a:r>
              <a:rPr lang="tr-TR" dirty="0" smtClean="0">
                <a:solidFill>
                  <a:srgbClr val="FF0000"/>
                </a:solidFill>
              </a:rPr>
              <a:t>(resmi) veya </a:t>
            </a:r>
            <a:r>
              <a:rPr lang="tr-TR" dirty="0" err="1" smtClean="0">
                <a:solidFill>
                  <a:srgbClr val="FF0000"/>
                </a:solidFill>
              </a:rPr>
              <a:t>informal</a:t>
            </a:r>
            <a:r>
              <a:rPr lang="tr-TR" dirty="0" smtClean="0">
                <a:solidFill>
                  <a:srgbClr val="FF0000"/>
                </a:solidFill>
              </a:rPr>
              <a:t>(gayri resmi) olabilir. </a:t>
            </a:r>
          </a:p>
          <a:p>
            <a:r>
              <a:rPr lang="tr-TR" dirty="0" err="1" smtClean="0"/>
              <a:t>Formal</a:t>
            </a:r>
            <a:r>
              <a:rPr lang="tr-TR" dirty="0" smtClean="0"/>
              <a:t> iletişim kanalı ile kast edilen, şekli, zamanı, yeri, kapsamı ve mekanizması belli ve tarif edilmiş yollardan mesaj alınıp verilmesidir.  </a:t>
            </a:r>
            <a:r>
              <a:rPr lang="tr-TR" dirty="0" err="1" smtClean="0"/>
              <a:t>Formal</a:t>
            </a:r>
            <a:r>
              <a:rPr lang="tr-TR" dirty="0" smtClean="0"/>
              <a:t> iletişim kanallarına örnek olarak; işletme içi yazışmalar, prosedürler, ilan tahtası, öneri sistemi, koordinasyon toplantıları, raporlama sistemi, emir-komuta sistemi, bilgisayara dayalı iletişim (elektronik posta gibi), performans değerlendirme toplantıları, vb. uygulamalar verilebilir. </a:t>
            </a:r>
          </a:p>
          <a:p>
            <a:r>
              <a:rPr lang="tr-TR" dirty="0" err="1" smtClean="0"/>
              <a:t>İnformal</a:t>
            </a:r>
            <a:r>
              <a:rPr lang="tr-TR" dirty="0" smtClean="0"/>
              <a:t> iletişim kanalları ise, özellikleri tarif edilmemiş, kendiliğinden oluşan ve iletişimi sağlayan yollar olarak tanımlanabilir. Bunlara örnek olarak; işletme içindeki </a:t>
            </a:r>
            <a:r>
              <a:rPr lang="tr-TR" dirty="0" err="1" smtClean="0"/>
              <a:t>informal</a:t>
            </a:r>
            <a:r>
              <a:rPr lang="tr-TR" dirty="0" smtClean="0"/>
              <a:t> gruplaşmalar, işletme dışındaki sosyal birliktelikler, işin özelliği nedeniyle farklı departmanlardan kimselerle kurulan ilişkiler, </a:t>
            </a:r>
            <a:r>
              <a:rPr lang="tr-TR" dirty="0" err="1" smtClean="0"/>
              <a:t>informal</a:t>
            </a:r>
            <a:r>
              <a:rPr lang="tr-TR" dirty="0" smtClean="0"/>
              <a:t> bire bir görüşmeler, dedikodu, söylenti vb. verilebilir. </a:t>
            </a:r>
            <a:endParaRPr lang="tr-TR" dirty="0"/>
          </a:p>
        </p:txBody>
      </p:sp>
    </p:spTree>
    <p:extLst>
      <p:ext uri="{BB962C8B-B14F-4D97-AF65-F5344CB8AC3E}">
        <p14:creationId xmlns:p14="http://schemas.microsoft.com/office/powerpoint/2010/main" val="22630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normAutofit fontScale="85000" lnSpcReduction="10000"/>
          </a:bodyPr>
          <a:lstStyle/>
          <a:p>
            <a:pPr marL="514350" indent="-514350">
              <a:buFont typeface="+mj-lt"/>
              <a:buAutoNum type="arabicPeriod" startAt="5"/>
            </a:pPr>
            <a:r>
              <a:rPr lang="tr-TR" b="1" u="sng" dirty="0" smtClean="0">
                <a:solidFill>
                  <a:srgbClr val="FF0000"/>
                </a:solidFill>
              </a:rPr>
              <a:t>Çevre koşulları:</a:t>
            </a:r>
            <a:r>
              <a:rPr lang="tr-TR" b="1" dirty="0" smtClean="0">
                <a:solidFill>
                  <a:srgbClr val="FF0000"/>
                </a:solidFill>
              </a:rPr>
              <a:t> </a:t>
            </a:r>
            <a:r>
              <a:rPr lang="tr-TR" dirty="0" smtClean="0"/>
              <a:t>Mesajın, iletişim kanalı içinden akışını etkileyen koşullardır. Örneğin gürültü bir çevre koşuludur. Gürültülü bir ortada sözlü iletişim olanakları azdır. Hatta cep telefonlarından zaman zaman duyulan “kapsama alanı dışında” ifadesi de bir çevre unsuru sayılabilir.</a:t>
            </a:r>
          </a:p>
          <a:p>
            <a:r>
              <a:rPr lang="tr-TR" dirty="0" smtClean="0"/>
              <a:t>Çevre koşulları, mesajı bozma özelliği taşıması dolayısıyla önem taşımaktadır. Sosyal ortam da bir çevre koşuludur. Bir çalışana, diğer arkadaşları önünde verilecek bir olumsuz geri bildirim büyük oranda o çalışanda bir kızgınlık ve motivasyon düşüklüğü yaratacaktır. Yani iletişimin gerçekleştiği sosyal ortam, algılamayı etkilemek suretiyle, iletişimi amacından başka yöne çekebilmekte, yani bozmaktadır.</a:t>
            </a:r>
            <a:endParaRPr lang="tr-TR" dirty="0"/>
          </a:p>
        </p:txBody>
      </p:sp>
    </p:spTree>
    <p:extLst>
      <p:ext uri="{BB962C8B-B14F-4D97-AF65-F5344CB8AC3E}">
        <p14:creationId xmlns:p14="http://schemas.microsoft.com/office/powerpoint/2010/main" val="1650743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lstStyle/>
          <a:p>
            <a:pPr marL="514350" indent="-514350">
              <a:buFont typeface="+mj-lt"/>
              <a:buAutoNum type="arabicPeriod" startAt="6"/>
            </a:pPr>
            <a:r>
              <a:rPr lang="tr-TR" b="1" u="sng" dirty="0" smtClean="0">
                <a:solidFill>
                  <a:srgbClr val="FF0000"/>
                </a:solidFill>
              </a:rPr>
              <a:t>Alıcı: </a:t>
            </a:r>
            <a:r>
              <a:rPr lang="tr-TR" dirty="0" smtClean="0"/>
              <a:t>İletişim sürecinin etkinliği, alıcı ile göndericinin aynı sembollere aynı anlamı vermeleri ile sağlanabilir. Bunun için alıcının her şeyden önce iyi bir dinleyici (aktif dinleyici) olması gerekmektedir. Duyma kulak ile ilgilidir, dinleme ise zihinle ilgilidir.</a:t>
            </a:r>
            <a:endParaRPr lang="tr-TR" dirty="0"/>
          </a:p>
        </p:txBody>
      </p:sp>
    </p:spTree>
    <p:extLst>
      <p:ext uri="{BB962C8B-B14F-4D97-AF65-F5344CB8AC3E}">
        <p14:creationId xmlns:p14="http://schemas.microsoft.com/office/powerpoint/2010/main" val="1986126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Etkin dinleyici olma ilkeleri</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marL="514350" indent="-514350">
              <a:buFont typeface="+mj-lt"/>
              <a:buAutoNum type="arabicPeriod"/>
            </a:pPr>
            <a:r>
              <a:rPr lang="tr-TR" dirty="0" smtClean="0"/>
              <a:t>Konuşma: Konuşurken dinlemek mümkün değildir.</a:t>
            </a:r>
          </a:p>
          <a:p>
            <a:pPr marL="514350" indent="-514350">
              <a:buFont typeface="+mj-lt"/>
              <a:buAutoNum type="arabicPeriod"/>
            </a:pPr>
            <a:r>
              <a:rPr lang="tr-TR" dirty="0" smtClean="0"/>
              <a:t>Konuşan kişiye rahat bir ortam hazırla: Böylece serbestçe konuşma imkanına kavuşacaktır.</a:t>
            </a:r>
          </a:p>
          <a:p>
            <a:pPr marL="514350" indent="-514350">
              <a:buFont typeface="+mj-lt"/>
              <a:buAutoNum type="arabicPeriod"/>
            </a:pPr>
            <a:r>
              <a:rPr lang="tr-TR" dirty="0" smtClean="0"/>
              <a:t>Konuşan kişiye kendisini dinlemek istediğini göster: O konuşurken başka şeylerle ilgilenme.</a:t>
            </a:r>
          </a:p>
          <a:p>
            <a:pPr marL="514350" indent="-514350">
              <a:buFont typeface="+mj-lt"/>
              <a:buAutoNum type="arabicPeriod"/>
            </a:pPr>
            <a:r>
              <a:rPr lang="tr-TR" dirty="0" smtClean="0"/>
              <a:t>İletişimi bozan faktörleri uzaklaştır</a:t>
            </a:r>
          </a:p>
          <a:p>
            <a:pPr marL="514350" indent="-514350">
              <a:buFont typeface="+mj-lt"/>
              <a:buAutoNum type="arabicPeriod"/>
            </a:pPr>
            <a:r>
              <a:rPr lang="tr-TR" dirty="0" smtClean="0"/>
              <a:t>Konuşan kişiye empati göster</a:t>
            </a:r>
          </a:p>
          <a:p>
            <a:pPr marL="514350" indent="-514350">
              <a:buFont typeface="+mj-lt"/>
              <a:buAutoNum type="arabicPeriod"/>
            </a:pPr>
            <a:r>
              <a:rPr lang="tr-TR" dirty="0" smtClean="0"/>
              <a:t>Sabırlı ol: Konuşmasını kesme, zaman ver ve kapıya doğru yönelme.</a:t>
            </a:r>
          </a:p>
          <a:p>
            <a:pPr marL="514350" indent="-514350">
              <a:buFont typeface="+mj-lt"/>
              <a:buAutoNum type="arabicPeriod"/>
            </a:pPr>
            <a:r>
              <a:rPr lang="tr-TR" dirty="0" smtClean="0"/>
              <a:t>Kendine hakim ol: Sinirlenme. Sinirlenmek, seni yanlış anlamaya açık hale getirecektir.</a:t>
            </a:r>
          </a:p>
          <a:p>
            <a:pPr marL="514350" indent="-514350">
              <a:buFont typeface="+mj-lt"/>
              <a:buAutoNum type="arabicPeriod"/>
            </a:pPr>
            <a:r>
              <a:rPr lang="tr-TR" dirty="0" smtClean="0"/>
              <a:t>Eleştiri ve karşı delil ileri sürmede yavaş ol: Aksi halde karşı taraf da savunmacı olacaktır.</a:t>
            </a:r>
          </a:p>
          <a:p>
            <a:pPr marL="514350" indent="-514350">
              <a:buFont typeface="+mj-lt"/>
              <a:buAutoNum type="arabicPeriod"/>
            </a:pPr>
            <a:r>
              <a:rPr lang="tr-TR" dirty="0" smtClean="0"/>
              <a:t>Soru sor: Bu konuşmacıyı teşvik edecek, senin ilgili olduğunu gösterecek ve pek çok hususun açıklığa kavuşmasını sağlayacaktır.</a:t>
            </a:r>
          </a:p>
          <a:p>
            <a:pPr marL="514350" indent="-514350">
              <a:buFont typeface="+mj-lt"/>
              <a:buAutoNum type="arabicPeriod"/>
            </a:pPr>
            <a:r>
              <a:rPr lang="tr-TR" dirty="0" smtClean="0"/>
              <a:t>Konuşma: Dinle!</a:t>
            </a:r>
            <a:endParaRPr lang="tr-TR" dirty="0"/>
          </a:p>
        </p:txBody>
      </p:sp>
    </p:spTree>
    <p:extLst>
      <p:ext uri="{BB962C8B-B14F-4D97-AF65-F5344CB8AC3E}">
        <p14:creationId xmlns:p14="http://schemas.microsoft.com/office/powerpoint/2010/main" val="561730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lstStyle/>
          <a:p>
            <a:pPr marL="514350" indent="-514350">
              <a:buFont typeface="+mj-lt"/>
              <a:buAutoNum type="arabicPeriod" startAt="7"/>
            </a:pPr>
            <a:r>
              <a:rPr lang="tr-TR" b="1" u="sng" dirty="0" smtClean="0">
                <a:solidFill>
                  <a:srgbClr val="FF0000"/>
                </a:solidFill>
              </a:rPr>
              <a:t>Geriye bilgi akışı:</a:t>
            </a:r>
            <a:r>
              <a:rPr lang="tr-TR" b="1" dirty="0" smtClean="0">
                <a:solidFill>
                  <a:srgbClr val="FF0000"/>
                </a:solidFill>
              </a:rPr>
              <a:t> </a:t>
            </a:r>
            <a:r>
              <a:rPr lang="tr-TR" dirty="0" smtClean="0"/>
              <a:t>Alıcının, göndericinin mesajına bir çeşit cevabıdır.  Bu cevap sayesinde gönderici, mesajının tam olarak anlaşılıp anlaşılmadığını öğrenir.</a:t>
            </a:r>
          </a:p>
          <a:p>
            <a:r>
              <a:rPr lang="tr-TR" dirty="0" smtClean="0"/>
              <a:t>Geriye bilgi akışı olmayan iletişim “tek yönlü </a:t>
            </a:r>
            <a:r>
              <a:rPr lang="tr-TR" dirty="0" err="1" smtClean="0"/>
              <a:t>iletişim”dir</a:t>
            </a:r>
            <a:r>
              <a:rPr lang="tr-TR" dirty="0" smtClean="0"/>
              <a:t>. Feedback sayesinde iletişim, “çift yönlü iletişim” olur. </a:t>
            </a:r>
            <a:endParaRPr lang="tr-TR" dirty="0"/>
          </a:p>
        </p:txBody>
      </p:sp>
    </p:spTree>
    <p:extLst>
      <p:ext uri="{BB962C8B-B14F-4D97-AF65-F5344CB8AC3E}">
        <p14:creationId xmlns:p14="http://schemas.microsoft.com/office/powerpoint/2010/main" val="1264849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787787356"/>
              </p:ext>
            </p:extLst>
          </p:nvPr>
        </p:nvGraphicFramePr>
        <p:xfrm>
          <a:off x="311285" y="233457"/>
          <a:ext cx="11673192" cy="6454773"/>
        </p:xfrm>
        <a:graphic>
          <a:graphicData uri="http://schemas.openxmlformats.org/drawingml/2006/table">
            <a:tbl>
              <a:tblPr firstRow="1" bandRow="1">
                <a:tableStyleId>{5C22544A-7EE6-4342-B048-85BDC9FD1C3A}</a:tableStyleId>
              </a:tblPr>
              <a:tblGrid>
                <a:gridCol w="5836596"/>
                <a:gridCol w="5836596"/>
              </a:tblGrid>
              <a:tr h="503103">
                <a:tc>
                  <a:txBody>
                    <a:bodyPr/>
                    <a:lstStyle/>
                    <a:p>
                      <a:r>
                        <a:rPr lang="tr-TR" sz="2800" dirty="0" smtClean="0">
                          <a:solidFill>
                            <a:schemeClr val="tx1"/>
                          </a:solidFill>
                        </a:rPr>
                        <a:t>Etkin Geri Besleme</a:t>
                      </a:r>
                      <a:endParaRPr lang="tr-TR" sz="2800" dirty="0">
                        <a:solidFill>
                          <a:schemeClr val="tx1"/>
                        </a:solidFill>
                      </a:endParaRPr>
                    </a:p>
                  </a:txBody>
                  <a:tcPr/>
                </a:tc>
                <a:tc>
                  <a:txBody>
                    <a:bodyPr/>
                    <a:lstStyle/>
                    <a:p>
                      <a:r>
                        <a:rPr lang="tr-TR" sz="2800" dirty="0" smtClean="0">
                          <a:solidFill>
                            <a:schemeClr val="tx1"/>
                          </a:solidFill>
                        </a:rPr>
                        <a:t>Etkin Olmayan Geri Besleme</a:t>
                      </a:r>
                      <a:endParaRPr lang="tr-TR" sz="2800" dirty="0">
                        <a:solidFill>
                          <a:schemeClr val="tx1"/>
                        </a:solidFill>
                      </a:endParaRPr>
                    </a:p>
                  </a:txBody>
                  <a:tcPr/>
                </a:tc>
              </a:tr>
              <a:tr h="503103">
                <a:tc>
                  <a:txBody>
                    <a:bodyPr/>
                    <a:lstStyle/>
                    <a:p>
                      <a:r>
                        <a:rPr lang="tr-TR" sz="2400" b="1" dirty="0" smtClean="0"/>
                        <a:t>1. </a:t>
                      </a:r>
                      <a:r>
                        <a:rPr lang="tr-TR" sz="2400" dirty="0" smtClean="0"/>
                        <a:t>Kişiye yardımcı olmayı amaçlar.</a:t>
                      </a:r>
                      <a:endParaRPr lang="tr-TR" sz="2400" dirty="0"/>
                    </a:p>
                  </a:txBody>
                  <a:tcPr/>
                </a:tc>
                <a:tc>
                  <a:txBody>
                    <a:bodyPr/>
                    <a:lstStyle/>
                    <a:p>
                      <a:r>
                        <a:rPr lang="tr-TR" sz="2400" b="1" dirty="0" smtClean="0"/>
                        <a:t>1. </a:t>
                      </a:r>
                      <a:r>
                        <a:rPr lang="tr-TR" sz="2400" dirty="0" smtClean="0"/>
                        <a:t>Kişiyi küçük düşürme ön plandadır.</a:t>
                      </a:r>
                      <a:endParaRPr lang="tr-TR" sz="2400" dirty="0"/>
                    </a:p>
                  </a:txBody>
                  <a:tcPr/>
                </a:tc>
              </a:tr>
              <a:tr h="503103">
                <a:tc>
                  <a:txBody>
                    <a:bodyPr/>
                    <a:lstStyle/>
                    <a:p>
                      <a:r>
                        <a:rPr lang="tr-TR" sz="2400" b="1" dirty="0" smtClean="0"/>
                        <a:t>2. </a:t>
                      </a:r>
                      <a:r>
                        <a:rPr lang="tr-TR" sz="2400" dirty="0" smtClean="0"/>
                        <a:t>Belirli ve ayrıntılıdır.</a:t>
                      </a:r>
                    </a:p>
                  </a:txBody>
                  <a:tcPr/>
                </a:tc>
                <a:tc>
                  <a:txBody>
                    <a:bodyPr/>
                    <a:lstStyle/>
                    <a:p>
                      <a:r>
                        <a:rPr lang="tr-TR" sz="2400" b="1" dirty="0" smtClean="0"/>
                        <a:t>2. </a:t>
                      </a:r>
                      <a:r>
                        <a:rPr lang="tr-TR" sz="2400" dirty="0" smtClean="0"/>
                        <a:t>Geneldir.</a:t>
                      </a:r>
                      <a:endParaRPr lang="tr-TR" sz="2400" dirty="0"/>
                    </a:p>
                  </a:txBody>
                  <a:tcPr/>
                </a:tc>
              </a:tr>
              <a:tr h="503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2400" b="1" dirty="0" smtClean="0"/>
                        <a:t>3. </a:t>
                      </a:r>
                      <a:r>
                        <a:rPr lang="tr-TR" sz="2400" dirty="0" smtClean="0"/>
                        <a:t>Açıklayıcıdır,</a:t>
                      </a:r>
                      <a:r>
                        <a:rPr lang="tr-TR" sz="2400" baseline="0" dirty="0" smtClean="0"/>
                        <a:t> bilgiyi paylaşır.</a:t>
                      </a:r>
                      <a:endParaRPr lang="tr-TR" sz="2400" dirty="0" smtClean="0"/>
                    </a:p>
                  </a:txBody>
                  <a:tcPr/>
                </a:tc>
                <a:tc>
                  <a:txBody>
                    <a:bodyPr/>
                    <a:lstStyle/>
                    <a:p>
                      <a:r>
                        <a:rPr lang="tr-TR" sz="2400" b="1" dirty="0" smtClean="0"/>
                        <a:t>3. </a:t>
                      </a:r>
                      <a:r>
                        <a:rPr lang="tr-TR" sz="2400" dirty="0" smtClean="0"/>
                        <a:t>Öneri (tavsiye) vericidir.</a:t>
                      </a:r>
                      <a:endParaRPr lang="tr-TR" sz="2400" dirty="0"/>
                    </a:p>
                  </a:txBody>
                  <a:tcPr/>
                </a:tc>
              </a:tr>
              <a:tr h="503103">
                <a:tc>
                  <a:txBody>
                    <a:bodyPr/>
                    <a:lstStyle/>
                    <a:p>
                      <a:r>
                        <a:rPr lang="tr-TR" sz="2400" b="1" dirty="0" smtClean="0"/>
                        <a:t>4. </a:t>
                      </a:r>
                      <a:r>
                        <a:rPr lang="tr-TR" sz="2400" dirty="0" smtClean="0"/>
                        <a:t>Faydalı ve konu</a:t>
                      </a:r>
                      <a:r>
                        <a:rPr lang="tr-TR" sz="2400" baseline="0" dirty="0" smtClean="0"/>
                        <a:t> ile ilgilidir.</a:t>
                      </a:r>
                      <a:endParaRPr lang="tr-TR" sz="2400" dirty="0"/>
                    </a:p>
                  </a:txBody>
                  <a:tcPr/>
                </a:tc>
                <a:tc>
                  <a:txBody>
                    <a:bodyPr/>
                    <a:lstStyle/>
                    <a:p>
                      <a:r>
                        <a:rPr lang="tr-TR" sz="2400" b="1" dirty="0" smtClean="0"/>
                        <a:t>4. </a:t>
                      </a:r>
                      <a:r>
                        <a:rPr lang="tr-TR" sz="2400" dirty="0" smtClean="0"/>
                        <a:t>İlgisizdir.</a:t>
                      </a:r>
                      <a:endParaRPr lang="tr-TR" sz="2400" dirty="0"/>
                    </a:p>
                  </a:txBody>
                  <a:tcPr/>
                </a:tc>
              </a:tr>
              <a:tr h="503103">
                <a:tc>
                  <a:txBody>
                    <a:bodyPr/>
                    <a:lstStyle/>
                    <a:p>
                      <a:r>
                        <a:rPr lang="tr-TR" sz="2400" b="1" dirty="0" smtClean="0"/>
                        <a:t>5. </a:t>
                      </a:r>
                      <a:r>
                        <a:rPr lang="tr-TR" sz="2400" dirty="0" smtClean="0"/>
                        <a:t>Zamanında gelir.</a:t>
                      </a:r>
                      <a:endParaRPr lang="tr-TR" sz="2400" dirty="0"/>
                    </a:p>
                  </a:txBody>
                  <a:tcPr/>
                </a:tc>
                <a:tc>
                  <a:txBody>
                    <a:bodyPr/>
                    <a:lstStyle/>
                    <a:p>
                      <a:r>
                        <a:rPr lang="tr-TR" sz="2400" b="1" dirty="0" smtClean="0"/>
                        <a:t>5.</a:t>
                      </a:r>
                      <a:r>
                        <a:rPr lang="tr-TR" sz="2400" dirty="0" smtClean="0"/>
                        <a:t> Zamansızdır.</a:t>
                      </a:r>
                      <a:endParaRPr lang="tr-TR" sz="2400" dirty="0"/>
                    </a:p>
                  </a:txBody>
                  <a:tcPr/>
                </a:tc>
              </a:tr>
              <a:tr h="905583">
                <a:tc>
                  <a:txBody>
                    <a:bodyPr/>
                    <a:lstStyle/>
                    <a:p>
                      <a:r>
                        <a:rPr lang="tr-TR" sz="2400" b="1" dirty="0" smtClean="0"/>
                        <a:t>6.</a:t>
                      </a:r>
                      <a:r>
                        <a:rPr lang="tr-TR" sz="2400" dirty="0" smtClean="0"/>
                        <a:t> Kişi böyle bir bilgiyi bekler. Olumlu tutuma yöneltir.</a:t>
                      </a:r>
                      <a:endParaRPr lang="tr-TR" sz="2400" dirty="0"/>
                    </a:p>
                  </a:txBody>
                  <a:tcPr/>
                </a:tc>
                <a:tc>
                  <a:txBody>
                    <a:bodyPr/>
                    <a:lstStyle/>
                    <a:p>
                      <a:r>
                        <a:rPr lang="tr-TR" sz="2400" b="1" dirty="0" smtClean="0"/>
                        <a:t>6. </a:t>
                      </a:r>
                      <a:r>
                        <a:rPr lang="tr-TR" sz="2400" dirty="0" smtClean="0"/>
                        <a:t>Kişiyi,</a:t>
                      </a:r>
                      <a:r>
                        <a:rPr lang="tr-TR" sz="2400" baseline="0" dirty="0" smtClean="0"/>
                        <a:t> savunmaya yöneltir.</a:t>
                      </a:r>
                      <a:endParaRPr lang="tr-TR" sz="2400" dirty="0"/>
                    </a:p>
                  </a:txBody>
                  <a:tcPr/>
                </a:tc>
              </a:tr>
              <a:tr h="503103">
                <a:tc>
                  <a:txBody>
                    <a:bodyPr/>
                    <a:lstStyle/>
                    <a:p>
                      <a:r>
                        <a:rPr lang="tr-TR" sz="2400" b="1" dirty="0" smtClean="0"/>
                        <a:t>7.</a:t>
                      </a:r>
                      <a:r>
                        <a:rPr lang="tr-TR" sz="2400" dirty="0" smtClean="0"/>
                        <a:t> Açık ve seçiktir.</a:t>
                      </a:r>
                      <a:endParaRPr lang="tr-TR" sz="2400" dirty="0"/>
                    </a:p>
                  </a:txBody>
                  <a:tcPr/>
                </a:tc>
                <a:tc>
                  <a:txBody>
                    <a:bodyPr/>
                    <a:lstStyle/>
                    <a:p>
                      <a:r>
                        <a:rPr lang="tr-TR" sz="2400" b="1" dirty="0" smtClean="0"/>
                        <a:t>7.</a:t>
                      </a:r>
                      <a:r>
                        <a:rPr lang="tr-TR" sz="2400" baseline="0" dirty="0" smtClean="0"/>
                        <a:t> Anlaşılması güçtür.</a:t>
                      </a:r>
                      <a:endParaRPr lang="tr-TR" sz="2400" dirty="0"/>
                    </a:p>
                  </a:txBody>
                  <a:tcPr/>
                </a:tc>
              </a:tr>
              <a:tr h="503103">
                <a:tc>
                  <a:txBody>
                    <a:bodyPr/>
                    <a:lstStyle/>
                    <a:p>
                      <a:r>
                        <a:rPr lang="tr-TR" sz="2400" b="1" dirty="0" smtClean="0"/>
                        <a:t>8. </a:t>
                      </a:r>
                      <a:r>
                        <a:rPr lang="tr-TR" sz="2400" dirty="0" smtClean="0"/>
                        <a:t>Geçerlidir.</a:t>
                      </a:r>
                      <a:endParaRPr lang="tr-TR" sz="2400" dirty="0"/>
                    </a:p>
                  </a:txBody>
                  <a:tcPr/>
                </a:tc>
                <a:tc>
                  <a:txBody>
                    <a:bodyPr/>
                    <a:lstStyle/>
                    <a:p>
                      <a:r>
                        <a:rPr lang="tr-TR" sz="2400" b="1" dirty="0" smtClean="0"/>
                        <a:t>8.</a:t>
                      </a:r>
                      <a:r>
                        <a:rPr lang="tr-TR" sz="2400" dirty="0" smtClean="0"/>
                        <a:t> Geçerlilikten yoksundur.</a:t>
                      </a:r>
                      <a:endParaRPr lang="tr-TR" sz="2400" dirty="0"/>
                    </a:p>
                  </a:txBody>
                  <a:tcPr/>
                </a:tc>
              </a:tr>
              <a:tr h="503103">
                <a:tc>
                  <a:txBody>
                    <a:bodyPr/>
                    <a:lstStyle/>
                    <a:p>
                      <a:r>
                        <a:rPr lang="tr-TR" sz="2400" b="1" dirty="0" smtClean="0"/>
                        <a:t>9.</a:t>
                      </a:r>
                      <a:r>
                        <a:rPr lang="tr-TR" sz="2400" dirty="0" smtClean="0"/>
                        <a:t> Konuyu vurgular.</a:t>
                      </a:r>
                      <a:endParaRPr lang="tr-TR" sz="2400" dirty="0"/>
                    </a:p>
                  </a:txBody>
                  <a:tcPr/>
                </a:tc>
                <a:tc>
                  <a:txBody>
                    <a:bodyPr/>
                    <a:lstStyle/>
                    <a:p>
                      <a:r>
                        <a:rPr lang="tr-TR" sz="2400" b="1" dirty="0" smtClean="0"/>
                        <a:t>9.</a:t>
                      </a:r>
                      <a:r>
                        <a:rPr lang="tr-TR" sz="2400" dirty="0" smtClean="0"/>
                        <a:t> Kişiyi ve kişiliği vurgular.</a:t>
                      </a:r>
                      <a:endParaRPr lang="tr-TR" sz="2400" dirty="0"/>
                    </a:p>
                  </a:txBody>
                  <a:tcPr/>
                </a:tc>
              </a:tr>
              <a:tr h="503103">
                <a:tc>
                  <a:txBody>
                    <a:bodyPr/>
                    <a:lstStyle/>
                    <a:p>
                      <a:r>
                        <a:rPr lang="tr-TR" sz="2400" b="1" dirty="0" smtClean="0"/>
                        <a:t>10. </a:t>
                      </a:r>
                      <a:r>
                        <a:rPr lang="tr-TR" sz="2400" dirty="0" smtClean="0"/>
                        <a:t>Davranış üzerinde durur. </a:t>
                      </a:r>
                      <a:endParaRPr lang="tr-TR" sz="2400" dirty="0"/>
                    </a:p>
                  </a:txBody>
                  <a:tcPr/>
                </a:tc>
                <a:tc>
                  <a:txBody>
                    <a:bodyPr/>
                    <a:lstStyle/>
                    <a:p>
                      <a:r>
                        <a:rPr lang="tr-TR" sz="2400" b="1" dirty="0" smtClean="0"/>
                        <a:t>10. </a:t>
                      </a:r>
                      <a:r>
                        <a:rPr lang="tr-TR" sz="2400" dirty="0" smtClean="0"/>
                        <a:t>Davranışın</a:t>
                      </a:r>
                      <a:r>
                        <a:rPr lang="tr-TR" sz="2400" baseline="0" dirty="0" smtClean="0"/>
                        <a:t> nedeni üzerinde durur.</a:t>
                      </a:r>
                      <a:endParaRPr lang="tr-TR" sz="2400" dirty="0"/>
                    </a:p>
                  </a:txBody>
                  <a:tcPr/>
                </a:tc>
              </a:tr>
              <a:tr h="503103">
                <a:tc>
                  <a:txBody>
                    <a:bodyPr/>
                    <a:lstStyle/>
                    <a:p>
                      <a:r>
                        <a:rPr lang="tr-TR" sz="2400" b="1" dirty="0" smtClean="0"/>
                        <a:t>11. </a:t>
                      </a:r>
                      <a:r>
                        <a:rPr lang="tr-TR" sz="2400" b="0" dirty="0" smtClean="0"/>
                        <a:t>Gözlem</a:t>
                      </a:r>
                      <a:r>
                        <a:rPr lang="tr-TR" sz="2400" b="0" baseline="0" dirty="0" smtClean="0"/>
                        <a:t> ağırlıklıdır.</a:t>
                      </a:r>
                      <a:endParaRPr lang="tr-TR" sz="2400" dirty="0"/>
                    </a:p>
                  </a:txBody>
                  <a:tcPr/>
                </a:tc>
                <a:tc>
                  <a:txBody>
                    <a:bodyPr/>
                    <a:lstStyle/>
                    <a:p>
                      <a:r>
                        <a:rPr lang="tr-TR" sz="2400" b="1" dirty="0" smtClean="0"/>
                        <a:t>11.</a:t>
                      </a:r>
                      <a:r>
                        <a:rPr lang="tr-TR" sz="2400" dirty="0" smtClean="0"/>
                        <a:t> Tahmin ve yorum ağırlıklıdır.</a:t>
                      </a:r>
                      <a:endParaRPr lang="tr-TR" sz="2400" dirty="0"/>
                    </a:p>
                  </a:txBody>
                  <a:tcPr/>
                </a:tc>
              </a:tr>
            </a:tbl>
          </a:graphicData>
        </a:graphic>
      </p:graphicFrame>
    </p:spTree>
    <p:extLst>
      <p:ext uri="{BB962C8B-B14F-4D97-AF65-F5344CB8AC3E}">
        <p14:creationId xmlns:p14="http://schemas.microsoft.com/office/powerpoint/2010/main" val="1501295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Etkin İletişimi Engelleyen Faktörler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Kişisel faktörler</a:t>
            </a:r>
          </a:p>
          <a:p>
            <a:r>
              <a:rPr lang="tr-TR" dirty="0" smtClean="0"/>
              <a:t>Fiziksel faktörler</a:t>
            </a:r>
          </a:p>
          <a:p>
            <a:r>
              <a:rPr lang="tr-TR" dirty="0" smtClean="0"/>
              <a:t>Semantik faktörler</a:t>
            </a:r>
          </a:p>
          <a:p>
            <a:r>
              <a:rPr lang="tr-TR" dirty="0" smtClean="0"/>
              <a:t>Zaman baskısı</a:t>
            </a:r>
          </a:p>
          <a:p>
            <a:r>
              <a:rPr lang="tr-TR" dirty="0" smtClean="0"/>
              <a:t>Algılamada seçicilik</a:t>
            </a:r>
            <a:endParaRPr lang="tr-TR" dirty="0"/>
          </a:p>
        </p:txBody>
      </p:sp>
    </p:spTree>
    <p:extLst>
      <p:ext uri="{BB962C8B-B14F-4D97-AF65-F5344CB8AC3E}">
        <p14:creationId xmlns:p14="http://schemas.microsoft.com/office/powerpoint/2010/main" val="807923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817123"/>
            <a:ext cx="10972800" cy="5309041"/>
          </a:xfrm>
        </p:spPr>
        <p:txBody>
          <a:bodyPr>
            <a:normAutofit fontScale="92500" lnSpcReduction="10000"/>
          </a:bodyPr>
          <a:lstStyle/>
          <a:p>
            <a:r>
              <a:rPr lang="tr-TR" dirty="0" smtClean="0"/>
              <a:t>ABD’de yöneticiler üzerinde yapılan bir araştırmanın sonuçlarına göre, iletişim noksanlığına sebep olan en önemli nedenler şunlardır:</a:t>
            </a:r>
          </a:p>
          <a:p>
            <a:pPr lvl="1"/>
            <a:r>
              <a:rPr lang="tr-TR" dirty="0" smtClean="0">
                <a:solidFill>
                  <a:srgbClr val="FF0000"/>
                </a:solidFill>
              </a:rPr>
              <a:t>Bilmem gereken bazı şeylerden haberdar edilmeyişim</a:t>
            </a:r>
          </a:p>
          <a:p>
            <a:pPr lvl="1"/>
            <a:r>
              <a:rPr lang="tr-TR" dirty="0" smtClean="0">
                <a:solidFill>
                  <a:srgbClr val="FF0000"/>
                </a:solidFill>
              </a:rPr>
              <a:t>Eksik bilgi verilmesi</a:t>
            </a:r>
          </a:p>
          <a:p>
            <a:pPr lvl="1"/>
            <a:r>
              <a:rPr lang="tr-TR" dirty="0" smtClean="0">
                <a:solidFill>
                  <a:srgbClr val="FF0000"/>
                </a:solidFill>
              </a:rPr>
              <a:t>Geç bilgi verilmesi</a:t>
            </a:r>
          </a:p>
          <a:p>
            <a:pPr lvl="1"/>
            <a:r>
              <a:rPr lang="tr-TR" dirty="0" smtClean="0">
                <a:solidFill>
                  <a:srgbClr val="FF0000"/>
                </a:solidFill>
              </a:rPr>
              <a:t>Yanlış metotla bilgi verilmesi (yazılı haberleşme yerine sözlü haberleşme gibi)</a:t>
            </a:r>
          </a:p>
          <a:p>
            <a:pPr lvl="1"/>
            <a:r>
              <a:rPr lang="tr-TR" dirty="0" smtClean="0">
                <a:solidFill>
                  <a:srgbClr val="FF0000"/>
                </a:solidFill>
              </a:rPr>
              <a:t>Hiyerarşik sıralamada beni atlamış olmaları</a:t>
            </a:r>
          </a:p>
          <a:p>
            <a:pPr lvl="1"/>
            <a:r>
              <a:rPr lang="tr-TR" dirty="0" smtClean="0">
                <a:solidFill>
                  <a:srgbClr val="FF0000"/>
                </a:solidFill>
              </a:rPr>
              <a:t>Yanlış bilgi verilmesi</a:t>
            </a:r>
          </a:p>
          <a:p>
            <a:pPr lvl="1"/>
            <a:r>
              <a:rPr lang="tr-TR" dirty="0" smtClean="0">
                <a:solidFill>
                  <a:srgbClr val="FF0000"/>
                </a:solidFill>
              </a:rPr>
              <a:t>Alay edici, hedef alan, hislere dayanan haberleşme</a:t>
            </a:r>
          </a:p>
          <a:p>
            <a:pPr lvl="1"/>
            <a:r>
              <a:rPr lang="tr-TR" dirty="0" smtClean="0">
                <a:solidFill>
                  <a:srgbClr val="FF0000"/>
                </a:solidFill>
              </a:rPr>
              <a:t>Başkalarının önünde eleştirilmem</a:t>
            </a:r>
          </a:p>
          <a:p>
            <a:pPr lvl="1"/>
            <a:r>
              <a:rPr lang="tr-TR" dirty="0" smtClean="0">
                <a:solidFill>
                  <a:srgbClr val="FF0000"/>
                </a:solidFill>
              </a:rPr>
              <a:t>İletişim ile gönderilen mesajları destekleyici davranışların gösterilmemesi</a:t>
            </a:r>
            <a:endParaRPr lang="tr-TR" dirty="0">
              <a:solidFill>
                <a:srgbClr val="FF0000"/>
              </a:solidFill>
            </a:endParaRPr>
          </a:p>
        </p:txBody>
      </p:sp>
    </p:spTree>
    <p:extLst>
      <p:ext uri="{BB962C8B-B14F-4D97-AF65-F5344CB8AC3E}">
        <p14:creationId xmlns:p14="http://schemas.microsoft.com/office/powerpoint/2010/main" val="1621160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A4AC5506-6312-4701-8D3C-40187889A94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9719" y="1675227"/>
            <a:ext cx="8832561" cy="4394199"/>
          </a:xfrm>
          <a:prstGeom prst="rect">
            <a:avLst/>
          </a:prstGeom>
        </p:spPr>
      </p:pic>
      <p:sp>
        <p:nvSpPr>
          <p:cNvPr id="2" name="Başlık 1"/>
          <p:cNvSpPr>
            <a:spLocks noGrp="1"/>
          </p:cNvSpPr>
          <p:nvPr>
            <p:ph type="title"/>
          </p:nvPr>
        </p:nvSpPr>
        <p:spPr>
          <a:xfrm>
            <a:off x="556532" y="643467"/>
            <a:ext cx="11210925" cy="744836"/>
          </a:xfrm>
        </p:spPr>
        <p:txBody>
          <a:bodyPr vert="horz" lIns="91440" tIns="45720" rIns="91440" bIns="45720" rtlCol="0" anchor="ctr">
            <a:normAutofit/>
          </a:bodyPr>
          <a:lstStyle/>
          <a:p>
            <a:pPr>
              <a:lnSpc>
                <a:spcPct val="90000"/>
              </a:lnSpc>
            </a:pPr>
            <a:r>
              <a:rPr lang="en-US" sz="3200" kern="1200">
                <a:solidFill>
                  <a:schemeClr val="bg1"/>
                </a:solidFill>
                <a:latin typeface="+mj-lt"/>
                <a:ea typeface="+mj-ea"/>
                <a:cs typeface="+mj-cs"/>
              </a:rPr>
              <a:t>Örgütsel İletişim Şekilleri</a:t>
            </a:r>
          </a:p>
        </p:txBody>
      </p:sp>
    </p:spTree>
    <p:extLst>
      <p:ext uri="{BB962C8B-B14F-4D97-AF65-F5344CB8AC3E}">
        <p14:creationId xmlns:p14="http://schemas.microsoft.com/office/powerpoint/2010/main" val="4034667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680937"/>
            <a:ext cx="10972800" cy="5445228"/>
          </a:xfrm>
        </p:spPr>
        <p:txBody>
          <a:bodyPr/>
          <a:lstStyle/>
          <a:p>
            <a:pPr marL="0" indent="0">
              <a:buNone/>
            </a:pPr>
            <a:r>
              <a:rPr lang="tr-TR" dirty="0" smtClean="0"/>
              <a:t>Yöneticilerin başarısı ve örgütlerin etkinliği üzerinde rol oynayan en önemli süreçlerden biri iletişim sürecidir. </a:t>
            </a:r>
          </a:p>
          <a:p>
            <a:pPr marL="0" indent="0">
              <a:buNone/>
            </a:pPr>
            <a:endParaRPr lang="tr-TR" dirty="0" smtClean="0"/>
          </a:p>
          <a:p>
            <a:pPr marL="0" indent="0" algn="r">
              <a:buNone/>
            </a:pPr>
            <a:r>
              <a:rPr lang="tr-TR" dirty="0" smtClean="0">
                <a:solidFill>
                  <a:srgbClr val="FF0000"/>
                </a:solidFill>
              </a:rPr>
              <a:t>Çeşitli kademelerdeki yöneticiler üzerinde yapılan bir araştırma, yöneticilerin zamanlarının %75 ila %95’ini iletişime ayırdıklarını belirlemiştir. Telefon görüşmeleri, toplantılar, mesajlar, elektronik postalar vb. faaliyetler iletişim sürecinin örnekleridir. </a:t>
            </a:r>
          </a:p>
          <a:p>
            <a:pPr marL="0" indent="0">
              <a:buNone/>
            </a:pPr>
            <a:endParaRPr lang="tr-TR" dirty="0" smtClean="0"/>
          </a:p>
          <a:p>
            <a:pPr marL="0" indent="0">
              <a:buNone/>
            </a:pPr>
            <a:r>
              <a:rPr lang="tr-TR" dirty="0" smtClean="0"/>
              <a:t>Kan dolaşım sisteminin insan vücudunda oynadığı rol ve önemi ne ise iletişimin örgütlerdeki rolü ve önemi aynıdır.</a:t>
            </a:r>
            <a:endParaRPr lang="tr-TR" dirty="0"/>
          </a:p>
        </p:txBody>
      </p:sp>
    </p:spTree>
    <p:extLst>
      <p:ext uri="{BB962C8B-B14F-4D97-AF65-F5344CB8AC3E}">
        <p14:creationId xmlns:p14="http://schemas.microsoft.com/office/powerpoint/2010/main" val="2055167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Örgütsel iletişim şekilleri</a:t>
            </a:r>
            <a:endParaRPr lang="tr-TR" dirty="0">
              <a:solidFill>
                <a:srgbClr val="FF0000"/>
              </a:solidFill>
            </a:endParaRPr>
          </a:p>
        </p:txBody>
      </p:sp>
      <p:sp>
        <p:nvSpPr>
          <p:cNvPr id="3" name="İçerik Yer Tutucusu 2"/>
          <p:cNvSpPr>
            <a:spLocks noGrp="1"/>
          </p:cNvSpPr>
          <p:nvPr>
            <p:ph idx="1"/>
          </p:nvPr>
        </p:nvSpPr>
        <p:spPr/>
        <p:txBody>
          <a:bodyPr/>
          <a:lstStyle/>
          <a:p>
            <a:r>
              <a:rPr lang="tr-TR" b="1" dirty="0" smtClean="0"/>
              <a:t>Klasik yaklaşım </a:t>
            </a:r>
            <a:r>
              <a:rPr lang="tr-TR" dirty="0" smtClean="0"/>
              <a:t>açısından bakıldığında, örgütler doğrusal iletişim aşışlarından oluşan birer şebeke olarak incelenebilirler. Böyle bir şebekede mesajlar yukarıdan aşağıya ve aşağıdan yukarıya doğru akar. Emir ve talimatlar hiyerarşik bir sıra içerisinde yukarıdan aşağıya akmakta; raporlar, istekler ve bilgi vermelerle ilgili mesajlar aşağıdan yukarıya akmaktadır. Böylece örgütsel iletişimin ilk şekli </a:t>
            </a:r>
            <a:r>
              <a:rPr lang="tr-TR" b="1" dirty="0" smtClean="0"/>
              <a:t>dikey iletişim </a:t>
            </a:r>
            <a:r>
              <a:rPr lang="tr-TR" dirty="0" smtClean="0"/>
              <a:t>olarak belirmektedir.</a:t>
            </a:r>
            <a:endParaRPr lang="tr-TR" dirty="0"/>
          </a:p>
        </p:txBody>
      </p:sp>
    </p:spTree>
    <p:extLst>
      <p:ext uri="{BB962C8B-B14F-4D97-AF65-F5344CB8AC3E}">
        <p14:creationId xmlns:p14="http://schemas.microsoft.com/office/powerpoint/2010/main" val="1326302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Örgütsel iletişim şekilleri</a:t>
            </a:r>
            <a:endParaRPr lang="tr-TR" dirty="0"/>
          </a:p>
        </p:txBody>
      </p:sp>
      <p:sp>
        <p:nvSpPr>
          <p:cNvPr id="3" name="İçerik Yer Tutucusu 2"/>
          <p:cNvSpPr>
            <a:spLocks noGrp="1"/>
          </p:cNvSpPr>
          <p:nvPr>
            <p:ph idx="1"/>
          </p:nvPr>
        </p:nvSpPr>
        <p:spPr/>
        <p:txBody>
          <a:bodyPr/>
          <a:lstStyle/>
          <a:p>
            <a:r>
              <a:rPr lang="tr-TR" b="1" dirty="0" smtClean="0"/>
              <a:t>Neo-klasik ve modern yaklaşımları</a:t>
            </a:r>
            <a:r>
              <a:rPr lang="tr-TR" dirty="0" smtClean="0"/>
              <a:t>n sonucu olarak örgütlerde yatay ve çapraz iletişim önem kazanmıştır. </a:t>
            </a:r>
            <a:r>
              <a:rPr lang="tr-TR" b="1" dirty="0" smtClean="0"/>
              <a:t>Yatay iletişim</a:t>
            </a:r>
            <a:r>
              <a:rPr lang="tr-TR" dirty="0" smtClean="0"/>
              <a:t>de, aynı kademedeki çeşitli örgüt birimleri, bağlı oldukları ortak üste kadar gitmeden, kendi aralarında yatay olarak iletişim kurmaktadır. </a:t>
            </a:r>
            <a:r>
              <a:rPr lang="tr-TR" b="1" dirty="0" smtClean="0"/>
              <a:t>Çapraz iletişim</a:t>
            </a:r>
            <a:r>
              <a:rPr lang="tr-TR" dirty="0" smtClean="0"/>
              <a:t>de ise değişik kademeler ve birimler arasındaki iletişim söz konusudur. </a:t>
            </a:r>
            <a:endParaRPr lang="tr-TR" dirty="0"/>
          </a:p>
        </p:txBody>
      </p:sp>
    </p:spTree>
    <p:extLst>
      <p:ext uri="{BB962C8B-B14F-4D97-AF65-F5344CB8AC3E}">
        <p14:creationId xmlns:p14="http://schemas.microsoft.com/office/powerpoint/2010/main" val="637291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Gruplarda iletişim ilişkileri</a:t>
            </a:r>
            <a:endParaRPr lang="tr-TR" dirty="0">
              <a:solidFill>
                <a:srgbClr val="FF0000"/>
              </a:solidFill>
            </a:endParaRPr>
          </a:p>
        </p:txBody>
      </p:sp>
      <p:pic>
        <p:nvPicPr>
          <p:cNvPr id="4"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1417638"/>
            <a:ext cx="9027268" cy="4160259"/>
          </a:xfrm>
        </p:spPr>
      </p:pic>
    </p:spTree>
    <p:extLst>
      <p:ext uri="{BB962C8B-B14F-4D97-AF65-F5344CB8AC3E}">
        <p14:creationId xmlns:p14="http://schemas.microsoft.com/office/powerpoint/2010/main" val="8986635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Gruplarda iletişim ilişkileri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37882053"/>
              </p:ext>
            </p:extLst>
          </p:nvPr>
        </p:nvGraphicFramePr>
        <p:xfrm>
          <a:off x="609600" y="1600200"/>
          <a:ext cx="10972800" cy="2966720"/>
        </p:xfrm>
        <a:graphic>
          <a:graphicData uri="http://schemas.openxmlformats.org/drawingml/2006/table">
            <a:tbl>
              <a:tblPr firstRow="1" bandRow="1">
                <a:tableStyleId>{5C22544A-7EE6-4342-B048-85BDC9FD1C3A}</a:tableStyleId>
              </a:tblPr>
              <a:tblGrid>
                <a:gridCol w="2963333"/>
                <a:gridCol w="1625600"/>
                <a:gridCol w="1439334"/>
                <a:gridCol w="1794933"/>
                <a:gridCol w="1507067"/>
                <a:gridCol w="1642533"/>
              </a:tblGrid>
              <a:tr h="370840">
                <a:tc>
                  <a:txBody>
                    <a:bodyPr/>
                    <a:lstStyle/>
                    <a:p>
                      <a:endParaRPr lang="tr-TR" dirty="0"/>
                    </a:p>
                  </a:txBody>
                  <a:tcPr/>
                </a:tc>
                <a:tc>
                  <a:txBody>
                    <a:bodyPr/>
                    <a:lstStyle/>
                    <a:p>
                      <a:r>
                        <a:rPr lang="tr-TR" dirty="0" smtClean="0"/>
                        <a:t>Merkezi</a:t>
                      </a:r>
                      <a:endParaRPr lang="tr-TR" dirty="0"/>
                    </a:p>
                  </a:txBody>
                  <a:tcPr/>
                </a:tc>
                <a:tc>
                  <a:txBody>
                    <a:bodyPr/>
                    <a:lstStyle/>
                    <a:p>
                      <a:r>
                        <a:rPr lang="tr-TR" dirty="0" smtClean="0"/>
                        <a:t>Y</a:t>
                      </a:r>
                      <a:endParaRPr lang="tr-TR" dirty="0"/>
                    </a:p>
                  </a:txBody>
                  <a:tcPr/>
                </a:tc>
                <a:tc>
                  <a:txBody>
                    <a:bodyPr/>
                    <a:lstStyle/>
                    <a:p>
                      <a:r>
                        <a:rPr lang="tr-TR" dirty="0" smtClean="0"/>
                        <a:t>Zincir</a:t>
                      </a:r>
                      <a:endParaRPr lang="tr-TR" dirty="0"/>
                    </a:p>
                  </a:txBody>
                  <a:tcPr/>
                </a:tc>
                <a:tc>
                  <a:txBody>
                    <a:bodyPr/>
                    <a:lstStyle/>
                    <a:p>
                      <a:r>
                        <a:rPr lang="tr-TR" dirty="0" smtClean="0"/>
                        <a:t>Dairesel</a:t>
                      </a:r>
                      <a:endParaRPr lang="tr-TR" dirty="0"/>
                    </a:p>
                  </a:txBody>
                  <a:tcPr/>
                </a:tc>
                <a:tc>
                  <a:txBody>
                    <a:bodyPr/>
                    <a:lstStyle/>
                    <a:p>
                      <a:r>
                        <a:rPr lang="tr-TR" dirty="0" smtClean="0"/>
                        <a:t>Serbest</a:t>
                      </a:r>
                      <a:endParaRPr lang="tr-TR" dirty="0"/>
                    </a:p>
                  </a:txBody>
                  <a:tcPr/>
                </a:tc>
              </a:tr>
              <a:tr h="370840">
                <a:tc>
                  <a:txBody>
                    <a:bodyPr/>
                    <a:lstStyle/>
                    <a:p>
                      <a:r>
                        <a:rPr lang="tr-TR" b="1" dirty="0" smtClean="0"/>
                        <a:t>Merkezileşme derecesi</a:t>
                      </a:r>
                      <a:endParaRPr lang="tr-TR" b="1" dirty="0"/>
                    </a:p>
                  </a:txBody>
                  <a:tcPr/>
                </a:tc>
                <a:tc>
                  <a:txBody>
                    <a:bodyPr/>
                    <a:lstStyle/>
                    <a:p>
                      <a:r>
                        <a:rPr lang="tr-TR" dirty="0" smtClean="0"/>
                        <a:t>Çok yüksek</a:t>
                      </a:r>
                      <a:endParaRPr lang="tr-TR" dirty="0"/>
                    </a:p>
                  </a:txBody>
                  <a:tcPr/>
                </a:tc>
                <a:tc>
                  <a:txBody>
                    <a:bodyPr/>
                    <a:lstStyle/>
                    <a:p>
                      <a:r>
                        <a:rPr lang="tr-TR" dirty="0" smtClean="0"/>
                        <a:t>Yüksek</a:t>
                      </a:r>
                      <a:endParaRPr lang="tr-TR" dirty="0"/>
                    </a:p>
                  </a:txBody>
                  <a:tcPr/>
                </a:tc>
                <a:tc>
                  <a:txBody>
                    <a:bodyPr/>
                    <a:lstStyle/>
                    <a:p>
                      <a:r>
                        <a:rPr lang="tr-TR" dirty="0" smtClean="0"/>
                        <a:t>Orta</a:t>
                      </a:r>
                      <a:endParaRPr lang="tr-TR" dirty="0"/>
                    </a:p>
                  </a:txBody>
                  <a:tcPr/>
                </a:tc>
                <a:tc>
                  <a:txBody>
                    <a:bodyPr/>
                    <a:lstStyle/>
                    <a:p>
                      <a:r>
                        <a:rPr lang="tr-TR" dirty="0" smtClean="0"/>
                        <a:t>Az</a:t>
                      </a:r>
                      <a:endParaRPr lang="tr-TR" dirty="0"/>
                    </a:p>
                  </a:txBody>
                  <a:tcPr/>
                </a:tc>
                <a:tc>
                  <a:txBody>
                    <a:bodyPr/>
                    <a:lstStyle/>
                    <a:p>
                      <a:r>
                        <a:rPr lang="tr-TR" dirty="0" smtClean="0"/>
                        <a:t>Çok</a:t>
                      </a:r>
                      <a:r>
                        <a:rPr lang="tr-TR" baseline="0" dirty="0" smtClean="0"/>
                        <a:t> az</a:t>
                      </a:r>
                      <a:endParaRPr lang="tr-TR" dirty="0"/>
                    </a:p>
                  </a:txBody>
                  <a:tcPr/>
                </a:tc>
              </a:tr>
              <a:tr h="370840">
                <a:tc>
                  <a:txBody>
                    <a:bodyPr/>
                    <a:lstStyle/>
                    <a:p>
                      <a:r>
                        <a:rPr lang="tr-TR" b="1" dirty="0" smtClean="0"/>
                        <a:t>Haberleşme kanalı sayısı</a:t>
                      </a:r>
                      <a:endParaRPr lang="tr-TR" b="1" dirty="0"/>
                    </a:p>
                  </a:txBody>
                  <a:tcPr/>
                </a:tc>
                <a:tc>
                  <a:txBody>
                    <a:bodyPr/>
                    <a:lstStyle/>
                    <a:p>
                      <a:r>
                        <a:rPr lang="tr-TR" dirty="0" smtClean="0"/>
                        <a:t>Çok az</a:t>
                      </a:r>
                      <a:endParaRPr lang="tr-TR" dirty="0"/>
                    </a:p>
                  </a:txBody>
                  <a:tcPr/>
                </a:tc>
                <a:tc>
                  <a:txBody>
                    <a:bodyPr/>
                    <a:lstStyle/>
                    <a:p>
                      <a:r>
                        <a:rPr lang="tr-TR" dirty="0" smtClean="0"/>
                        <a:t>Az</a:t>
                      </a:r>
                      <a:endParaRPr lang="tr-TR" dirty="0"/>
                    </a:p>
                  </a:txBody>
                  <a:tcPr/>
                </a:tc>
                <a:tc>
                  <a:txBody>
                    <a:bodyPr/>
                    <a:lstStyle/>
                    <a:p>
                      <a:r>
                        <a:rPr lang="tr-TR" smtClean="0"/>
                        <a:t>Orta</a:t>
                      </a:r>
                      <a:endParaRPr lang="tr-TR" dirty="0"/>
                    </a:p>
                  </a:txBody>
                  <a:tcPr/>
                </a:tc>
                <a:tc>
                  <a:txBody>
                    <a:bodyPr/>
                    <a:lstStyle/>
                    <a:p>
                      <a:r>
                        <a:rPr lang="tr-TR" dirty="0" smtClean="0"/>
                        <a:t>Orta</a:t>
                      </a:r>
                      <a:endParaRPr lang="tr-TR" dirty="0"/>
                    </a:p>
                  </a:txBody>
                  <a:tcPr/>
                </a:tc>
                <a:tc>
                  <a:txBody>
                    <a:bodyPr/>
                    <a:lstStyle/>
                    <a:p>
                      <a:r>
                        <a:rPr lang="tr-TR" dirty="0" smtClean="0"/>
                        <a:t>Çok yüksek</a:t>
                      </a:r>
                      <a:endParaRPr lang="tr-TR" dirty="0"/>
                    </a:p>
                  </a:txBody>
                  <a:tcPr/>
                </a:tc>
              </a:tr>
              <a:tr h="370840">
                <a:tc>
                  <a:txBody>
                    <a:bodyPr/>
                    <a:lstStyle/>
                    <a:p>
                      <a:r>
                        <a:rPr lang="tr-TR" b="1" dirty="0" smtClean="0"/>
                        <a:t>Liderlik</a:t>
                      </a:r>
                      <a:r>
                        <a:rPr lang="tr-TR" b="1" baseline="0" dirty="0" smtClean="0"/>
                        <a:t> tatmini</a:t>
                      </a:r>
                      <a:endParaRPr lang="tr-TR" b="1" dirty="0"/>
                    </a:p>
                  </a:txBody>
                  <a:tcPr/>
                </a:tc>
                <a:tc>
                  <a:txBody>
                    <a:bodyPr/>
                    <a:lstStyle/>
                    <a:p>
                      <a:r>
                        <a:rPr lang="tr-TR" dirty="0" smtClean="0"/>
                        <a:t>Çok yüksek</a:t>
                      </a:r>
                      <a:endParaRPr lang="tr-TR" dirty="0"/>
                    </a:p>
                  </a:txBody>
                  <a:tcPr/>
                </a:tc>
                <a:tc>
                  <a:txBody>
                    <a:bodyPr/>
                    <a:lstStyle/>
                    <a:p>
                      <a:r>
                        <a:rPr lang="tr-TR" dirty="0" smtClean="0"/>
                        <a:t>Yüksek</a:t>
                      </a:r>
                      <a:endParaRPr lang="tr-TR" dirty="0"/>
                    </a:p>
                  </a:txBody>
                  <a:tcPr/>
                </a:tc>
                <a:tc>
                  <a:txBody>
                    <a:bodyPr/>
                    <a:lstStyle/>
                    <a:p>
                      <a:r>
                        <a:rPr lang="tr-TR" smtClean="0"/>
                        <a:t>Orta</a:t>
                      </a:r>
                      <a:endParaRPr lang="tr-TR" dirty="0"/>
                    </a:p>
                  </a:txBody>
                  <a:tcPr/>
                </a:tc>
                <a:tc>
                  <a:txBody>
                    <a:bodyPr/>
                    <a:lstStyle/>
                    <a:p>
                      <a:r>
                        <a:rPr lang="tr-TR" dirty="0" smtClean="0"/>
                        <a:t>Az</a:t>
                      </a:r>
                      <a:endParaRPr lang="tr-TR" dirty="0"/>
                    </a:p>
                  </a:txBody>
                  <a:tcPr/>
                </a:tc>
                <a:tc>
                  <a:txBody>
                    <a:bodyPr/>
                    <a:lstStyle/>
                    <a:p>
                      <a:r>
                        <a:rPr lang="tr-TR" dirty="0" smtClean="0"/>
                        <a:t>Çok az</a:t>
                      </a:r>
                      <a:endParaRPr lang="tr-TR" dirty="0"/>
                    </a:p>
                  </a:txBody>
                  <a:tcPr/>
                </a:tc>
              </a:tr>
              <a:tr h="370840">
                <a:tc>
                  <a:txBody>
                    <a:bodyPr/>
                    <a:lstStyle/>
                    <a:p>
                      <a:r>
                        <a:rPr lang="tr-TR" b="1" dirty="0" smtClean="0"/>
                        <a:t>Grup tatmini</a:t>
                      </a:r>
                      <a:endParaRPr lang="tr-TR" b="1" dirty="0"/>
                    </a:p>
                  </a:txBody>
                  <a:tcPr/>
                </a:tc>
                <a:tc>
                  <a:txBody>
                    <a:bodyPr/>
                    <a:lstStyle/>
                    <a:p>
                      <a:r>
                        <a:rPr lang="tr-TR" dirty="0" smtClean="0"/>
                        <a:t>Az</a:t>
                      </a:r>
                      <a:endParaRPr lang="tr-TR" dirty="0"/>
                    </a:p>
                  </a:txBody>
                  <a:tcPr/>
                </a:tc>
                <a:tc>
                  <a:txBody>
                    <a:bodyPr/>
                    <a:lstStyle/>
                    <a:p>
                      <a:r>
                        <a:rPr lang="tr-TR" dirty="0" smtClean="0"/>
                        <a:t>Az</a:t>
                      </a:r>
                      <a:endParaRPr lang="tr-TR" dirty="0"/>
                    </a:p>
                  </a:txBody>
                  <a:tcPr/>
                </a:tc>
                <a:tc>
                  <a:txBody>
                    <a:bodyPr/>
                    <a:lstStyle/>
                    <a:p>
                      <a:r>
                        <a:rPr lang="tr-TR" smtClean="0"/>
                        <a:t>Orta</a:t>
                      </a:r>
                      <a:endParaRPr lang="tr-TR" dirty="0"/>
                    </a:p>
                  </a:txBody>
                  <a:tcPr/>
                </a:tc>
                <a:tc>
                  <a:txBody>
                    <a:bodyPr/>
                    <a:lstStyle/>
                    <a:p>
                      <a:r>
                        <a:rPr lang="tr-TR" dirty="0" smtClean="0"/>
                        <a:t>Orta</a:t>
                      </a:r>
                      <a:endParaRPr lang="tr-TR" dirty="0"/>
                    </a:p>
                  </a:txBody>
                  <a:tcPr/>
                </a:tc>
                <a:tc>
                  <a:txBody>
                    <a:bodyPr/>
                    <a:lstStyle/>
                    <a:p>
                      <a:r>
                        <a:rPr lang="tr-TR" dirty="0" smtClean="0"/>
                        <a:t>Yüksek</a:t>
                      </a:r>
                      <a:endParaRPr lang="tr-TR" dirty="0"/>
                    </a:p>
                  </a:txBody>
                  <a:tcPr/>
                </a:tc>
              </a:tr>
              <a:tr h="370840">
                <a:tc>
                  <a:txBody>
                    <a:bodyPr/>
                    <a:lstStyle/>
                    <a:p>
                      <a:r>
                        <a:rPr lang="tr-TR" b="1" dirty="0" smtClean="0"/>
                        <a:t>Kişisel tatmin</a:t>
                      </a:r>
                      <a:endParaRPr lang="tr-TR" b="1" dirty="0"/>
                    </a:p>
                  </a:txBody>
                  <a:tcPr/>
                </a:tc>
                <a:tc>
                  <a:txBody>
                    <a:bodyPr/>
                    <a:lstStyle/>
                    <a:p>
                      <a:r>
                        <a:rPr lang="tr-TR" dirty="0" smtClean="0"/>
                        <a:t>Yüksek</a:t>
                      </a:r>
                      <a:endParaRPr lang="tr-TR" dirty="0"/>
                    </a:p>
                  </a:txBody>
                  <a:tcPr/>
                </a:tc>
                <a:tc>
                  <a:txBody>
                    <a:bodyPr/>
                    <a:lstStyle/>
                    <a:p>
                      <a:r>
                        <a:rPr lang="tr-TR" dirty="0" smtClean="0"/>
                        <a:t>Yüksek</a:t>
                      </a:r>
                      <a:endParaRPr lang="tr-TR" dirty="0"/>
                    </a:p>
                  </a:txBody>
                  <a:tcPr/>
                </a:tc>
                <a:tc>
                  <a:txBody>
                    <a:bodyPr/>
                    <a:lstStyle/>
                    <a:p>
                      <a:r>
                        <a:rPr lang="tr-TR" smtClean="0"/>
                        <a:t>Orta</a:t>
                      </a:r>
                      <a:endParaRPr lang="tr-TR" dirty="0"/>
                    </a:p>
                  </a:txBody>
                  <a:tcPr/>
                </a:tc>
                <a:tc>
                  <a:txBody>
                    <a:bodyPr/>
                    <a:lstStyle/>
                    <a:p>
                      <a:r>
                        <a:rPr lang="tr-TR" dirty="0" smtClean="0"/>
                        <a:t>Az</a:t>
                      </a:r>
                      <a:endParaRPr lang="tr-TR" dirty="0"/>
                    </a:p>
                  </a:txBody>
                  <a:tcPr/>
                </a:tc>
                <a:tc>
                  <a:txBody>
                    <a:bodyPr/>
                    <a:lstStyle/>
                    <a:p>
                      <a:r>
                        <a:rPr lang="tr-TR" dirty="0" smtClean="0"/>
                        <a:t>Çok az</a:t>
                      </a:r>
                      <a:endParaRPr lang="tr-TR" dirty="0"/>
                    </a:p>
                  </a:txBody>
                  <a:tcPr/>
                </a:tc>
              </a:tr>
              <a:tr h="370840">
                <a:tc>
                  <a:txBody>
                    <a:bodyPr/>
                    <a:lstStyle/>
                    <a:p>
                      <a:r>
                        <a:rPr lang="tr-TR" b="1" dirty="0" smtClean="0"/>
                        <a:t>Hız</a:t>
                      </a:r>
                      <a:endParaRPr lang="tr-TR" b="1" dirty="0"/>
                    </a:p>
                  </a:txBody>
                  <a:tcPr/>
                </a:tc>
                <a:tc>
                  <a:txBody>
                    <a:bodyPr/>
                    <a:lstStyle/>
                    <a:p>
                      <a:r>
                        <a:rPr lang="tr-TR" dirty="0" smtClean="0"/>
                        <a:t>Çok yüksek</a:t>
                      </a:r>
                      <a:endParaRPr lang="tr-TR" dirty="0"/>
                    </a:p>
                  </a:txBody>
                  <a:tcPr/>
                </a:tc>
                <a:tc>
                  <a:txBody>
                    <a:bodyPr/>
                    <a:lstStyle/>
                    <a:p>
                      <a:r>
                        <a:rPr lang="tr-TR" dirty="0" smtClean="0"/>
                        <a:t>Yüksek</a:t>
                      </a:r>
                      <a:endParaRPr lang="tr-TR" dirty="0"/>
                    </a:p>
                  </a:txBody>
                  <a:tcPr/>
                </a:tc>
                <a:tc>
                  <a:txBody>
                    <a:bodyPr/>
                    <a:lstStyle/>
                    <a:p>
                      <a:r>
                        <a:rPr lang="tr-TR" smtClean="0"/>
                        <a:t>Orta</a:t>
                      </a:r>
                      <a:endParaRPr lang="tr-TR" dirty="0"/>
                    </a:p>
                  </a:txBody>
                  <a:tcPr/>
                </a:tc>
                <a:tc>
                  <a:txBody>
                    <a:bodyPr/>
                    <a:lstStyle/>
                    <a:p>
                      <a:r>
                        <a:rPr lang="tr-TR" dirty="0" smtClean="0"/>
                        <a:t>Az</a:t>
                      </a:r>
                    </a:p>
                  </a:txBody>
                  <a:tcPr/>
                </a:tc>
                <a:tc>
                  <a:txBody>
                    <a:bodyPr/>
                    <a:lstStyle/>
                    <a:p>
                      <a:r>
                        <a:rPr lang="tr-TR" dirty="0" smtClean="0"/>
                        <a:t>Az</a:t>
                      </a:r>
                      <a:endParaRPr lang="tr-TR" dirty="0"/>
                    </a:p>
                  </a:txBody>
                  <a:tcPr/>
                </a:tc>
              </a:tr>
              <a:tr h="370840">
                <a:tc>
                  <a:txBody>
                    <a:bodyPr/>
                    <a:lstStyle/>
                    <a:p>
                      <a:r>
                        <a:rPr lang="tr-TR" b="1" dirty="0" smtClean="0"/>
                        <a:t>Doğruluk</a:t>
                      </a:r>
                      <a:endParaRPr lang="tr-TR" b="1" dirty="0"/>
                    </a:p>
                  </a:txBody>
                  <a:tcPr/>
                </a:tc>
                <a:tc>
                  <a:txBody>
                    <a:bodyPr/>
                    <a:lstStyle/>
                    <a:p>
                      <a:r>
                        <a:rPr lang="tr-TR" dirty="0" smtClean="0"/>
                        <a:t>Yüksek</a:t>
                      </a:r>
                      <a:endParaRPr lang="tr-TR" dirty="0"/>
                    </a:p>
                  </a:txBody>
                  <a:tcPr/>
                </a:tc>
                <a:tc>
                  <a:txBody>
                    <a:bodyPr/>
                    <a:lstStyle/>
                    <a:p>
                      <a:r>
                        <a:rPr lang="tr-TR" dirty="0" smtClean="0"/>
                        <a:t>Yüksek</a:t>
                      </a:r>
                      <a:endParaRPr lang="tr-TR" dirty="0"/>
                    </a:p>
                  </a:txBody>
                  <a:tcPr/>
                </a:tc>
                <a:tc>
                  <a:txBody>
                    <a:bodyPr/>
                    <a:lstStyle/>
                    <a:p>
                      <a:r>
                        <a:rPr lang="tr-TR" dirty="0" smtClean="0"/>
                        <a:t>Orta</a:t>
                      </a:r>
                      <a:endParaRPr lang="tr-TR" dirty="0"/>
                    </a:p>
                  </a:txBody>
                  <a:tcPr/>
                </a:tc>
                <a:tc>
                  <a:txBody>
                    <a:bodyPr/>
                    <a:lstStyle/>
                    <a:p>
                      <a:r>
                        <a:rPr lang="tr-TR" dirty="0" smtClean="0"/>
                        <a:t>Az</a:t>
                      </a:r>
                      <a:endParaRPr lang="tr-TR" dirty="0"/>
                    </a:p>
                  </a:txBody>
                  <a:tcPr/>
                </a:tc>
                <a:tc>
                  <a:txBody>
                    <a:bodyPr/>
                    <a:lstStyle/>
                    <a:p>
                      <a:r>
                        <a:rPr lang="tr-TR" dirty="0" smtClean="0"/>
                        <a:t>Az</a:t>
                      </a:r>
                      <a:endParaRPr lang="tr-TR" dirty="0"/>
                    </a:p>
                  </a:txBody>
                  <a:tcPr/>
                </a:tc>
              </a:tr>
            </a:tbl>
          </a:graphicData>
        </a:graphic>
      </p:graphicFrame>
    </p:spTree>
    <p:extLst>
      <p:ext uri="{BB962C8B-B14F-4D97-AF65-F5344CB8AC3E}">
        <p14:creationId xmlns:p14="http://schemas.microsoft.com/office/powerpoint/2010/main" val="1047946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Gruplarda iletişim ilişkileri</a:t>
            </a:r>
            <a:endParaRPr lang="tr-TR" dirty="0"/>
          </a:p>
        </p:txBody>
      </p:sp>
      <p:sp>
        <p:nvSpPr>
          <p:cNvPr id="3" name="İçerik Yer Tutucusu 2"/>
          <p:cNvSpPr>
            <a:spLocks noGrp="1"/>
          </p:cNvSpPr>
          <p:nvPr>
            <p:ph idx="1"/>
          </p:nvPr>
        </p:nvSpPr>
        <p:spPr/>
        <p:txBody>
          <a:bodyPr/>
          <a:lstStyle/>
          <a:p>
            <a:r>
              <a:rPr lang="tr-TR" dirty="0" smtClean="0"/>
              <a:t>Bu modellerin etkililiği büyük ölçüde, grubun yapacağı işin çapraşıklık (karmaşık) ve belirsizlik derecesine bağlıdır. Eğer grup belirlilik şartları altında çalışıyor ve iş de basit ve rutin bir nitelik taşıyorsa, muhtemelen merkezi model veya Y modeli etkili olacaktır. Oysa çapraşık nitelikli ve belirsizliği fazla olan işlerde ise muhtemelen serbest model daha uygun olacaktır. </a:t>
            </a:r>
            <a:endParaRPr lang="tr-TR" dirty="0"/>
          </a:p>
        </p:txBody>
      </p:sp>
    </p:spTree>
    <p:extLst>
      <p:ext uri="{BB962C8B-B14F-4D97-AF65-F5344CB8AC3E}">
        <p14:creationId xmlns:p14="http://schemas.microsoft.com/office/powerpoint/2010/main" val="453695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Örgütlerde iletişimin iyileştirilmesi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Sonucu izleme</a:t>
            </a:r>
          </a:p>
          <a:p>
            <a:r>
              <a:rPr lang="tr-TR" dirty="0" smtClean="0"/>
              <a:t>Haber akışının yönetimi</a:t>
            </a:r>
          </a:p>
          <a:p>
            <a:r>
              <a:rPr lang="tr-TR" dirty="0" smtClean="0"/>
              <a:t>Empati</a:t>
            </a:r>
          </a:p>
          <a:p>
            <a:r>
              <a:rPr lang="tr-TR" dirty="0" smtClean="0"/>
              <a:t>Tekrar</a:t>
            </a:r>
          </a:p>
          <a:p>
            <a:r>
              <a:rPr lang="tr-TR" dirty="0" smtClean="0"/>
              <a:t>Kullanılan dilin sadeleştirilmesi</a:t>
            </a:r>
          </a:p>
          <a:p>
            <a:r>
              <a:rPr lang="tr-TR" dirty="0" smtClean="0"/>
              <a:t>İletişim kanallarının artırılması</a:t>
            </a:r>
          </a:p>
          <a:p>
            <a:r>
              <a:rPr lang="tr-TR" dirty="0" smtClean="0"/>
              <a:t>İletişim teknolojisinin ve bilgisayar kullanımının artırılması</a:t>
            </a:r>
            <a:endParaRPr lang="tr-TR" dirty="0"/>
          </a:p>
        </p:txBody>
      </p:sp>
    </p:spTree>
    <p:extLst>
      <p:ext uri="{BB962C8B-B14F-4D97-AF65-F5344CB8AC3E}">
        <p14:creationId xmlns:p14="http://schemas.microsoft.com/office/powerpoint/2010/main" val="706100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33600" y="2438401"/>
            <a:ext cx="7772400" cy="1470025"/>
          </a:xfrm>
        </p:spPr>
        <p:style>
          <a:lnRef idx="0">
            <a:schemeClr val="accent2"/>
          </a:lnRef>
          <a:fillRef idx="3">
            <a:schemeClr val="accent2"/>
          </a:fillRef>
          <a:effectRef idx="3">
            <a:schemeClr val="accent2"/>
          </a:effectRef>
          <a:fontRef idx="minor">
            <a:schemeClr val="lt1"/>
          </a:fontRef>
        </p:style>
        <p:txBody>
          <a:bodyPr/>
          <a:lstStyle/>
          <a:p>
            <a:r>
              <a:rPr lang="tr-TR" b="1" dirty="0" smtClean="0"/>
              <a:t>EMPATİ</a:t>
            </a:r>
            <a:endParaRPr lang="tr-TR" b="1" dirty="0"/>
          </a:p>
        </p:txBody>
      </p:sp>
    </p:spTree>
    <p:extLst>
      <p:ext uri="{BB962C8B-B14F-4D97-AF65-F5344CB8AC3E}">
        <p14:creationId xmlns:p14="http://schemas.microsoft.com/office/powerpoint/2010/main" val="8118670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Empati nedir?</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marL="0" indent="0" algn="ctr">
              <a:buNone/>
            </a:pPr>
            <a:r>
              <a:rPr lang="tr-TR" dirty="0" smtClean="0">
                <a:solidFill>
                  <a:srgbClr val="FF0000"/>
                </a:solidFill>
              </a:rPr>
              <a:t>“bir insanın</a:t>
            </a:r>
            <a:r>
              <a:rPr lang="tr-TR" dirty="0">
                <a:solidFill>
                  <a:srgbClr val="FF0000"/>
                </a:solidFill>
              </a:rPr>
              <a:t>, kendisini </a:t>
            </a:r>
            <a:r>
              <a:rPr lang="tr-TR" dirty="0" smtClean="0">
                <a:solidFill>
                  <a:srgbClr val="FF0000"/>
                </a:solidFill>
              </a:rPr>
              <a:t>karşısındaki insanın </a:t>
            </a:r>
            <a:r>
              <a:rPr lang="tr-TR" dirty="0">
                <a:solidFill>
                  <a:srgbClr val="FF0000"/>
                </a:solidFill>
              </a:rPr>
              <a:t>yerine koyarak onun </a:t>
            </a:r>
            <a:r>
              <a:rPr lang="tr-TR" dirty="0" smtClean="0">
                <a:solidFill>
                  <a:srgbClr val="FF0000"/>
                </a:solidFill>
              </a:rPr>
              <a:t>duygularını </a:t>
            </a:r>
            <a:r>
              <a:rPr lang="tr-TR" dirty="0">
                <a:solidFill>
                  <a:srgbClr val="FF0000"/>
                </a:solidFill>
              </a:rPr>
              <a:t>ve </a:t>
            </a:r>
            <a:r>
              <a:rPr lang="tr-TR" dirty="0" smtClean="0">
                <a:solidFill>
                  <a:srgbClr val="FF0000"/>
                </a:solidFill>
              </a:rPr>
              <a:t>düşüncelerini doğru </a:t>
            </a:r>
            <a:r>
              <a:rPr lang="tr-TR" dirty="0">
                <a:solidFill>
                  <a:srgbClr val="FF0000"/>
                </a:solidFill>
              </a:rPr>
              <a:t>olarak </a:t>
            </a:r>
            <a:r>
              <a:rPr lang="tr-TR" dirty="0" smtClean="0">
                <a:solidFill>
                  <a:srgbClr val="FF0000"/>
                </a:solidFill>
              </a:rPr>
              <a:t>anlaması ” </a:t>
            </a:r>
          </a:p>
          <a:p>
            <a:r>
              <a:rPr lang="tr-TR" dirty="0" smtClean="0"/>
              <a:t>Yukarıdaki tanımdan </a:t>
            </a:r>
            <a:r>
              <a:rPr lang="tr-TR" dirty="0"/>
              <a:t>da </a:t>
            </a:r>
            <a:r>
              <a:rPr lang="tr-TR" dirty="0" smtClean="0"/>
              <a:t>anlaşıldığı </a:t>
            </a:r>
            <a:r>
              <a:rPr lang="tr-TR" dirty="0"/>
              <a:t>üzere, bireyin </a:t>
            </a:r>
            <a:r>
              <a:rPr lang="tr-TR" dirty="0" smtClean="0"/>
              <a:t>başka </a:t>
            </a:r>
            <a:r>
              <a:rPr lang="tr-TR" dirty="0"/>
              <a:t>bir bireyle empati kurma sürecinde </a:t>
            </a:r>
            <a:r>
              <a:rPr lang="tr-TR" dirty="0" smtClean="0"/>
              <a:t>yapması </a:t>
            </a:r>
            <a:r>
              <a:rPr lang="tr-TR" dirty="0"/>
              <a:t>gereken </a:t>
            </a:r>
            <a:r>
              <a:rPr lang="tr-TR" dirty="0" smtClean="0"/>
              <a:t>şey:</a:t>
            </a:r>
          </a:p>
          <a:p>
            <a:pPr marL="971550" lvl="1" indent="-514350">
              <a:buFont typeface="+mj-lt"/>
              <a:buAutoNum type="arabicPeriod"/>
            </a:pPr>
            <a:r>
              <a:rPr lang="tr-TR" dirty="0"/>
              <a:t>K</a:t>
            </a:r>
            <a:r>
              <a:rPr lang="tr-TR" dirty="0" smtClean="0"/>
              <a:t>endisini </a:t>
            </a:r>
            <a:r>
              <a:rPr lang="tr-TR" dirty="0"/>
              <a:t>onun yerine koymak; </a:t>
            </a:r>
            <a:r>
              <a:rPr lang="tr-TR" dirty="0" smtClean="0"/>
              <a:t>iletişime </a:t>
            </a:r>
            <a:r>
              <a:rPr lang="tr-TR" dirty="0"/>
              <a:t>konu olan olaya onun dünya </a:t>
            </a:r>
            <a:r>
              <a:rPr lang="tr-TR" dirty="0" smtClean="0"/>
              <a:t>görüşüyle</a:t>
            </a:r>
            <a:r>
              <a:rPr lang="tr-TR" dirty="0"/>
              <a:t>, onun </a:t>
            </a:r>
            <a:r>
              <a:rPr lang="tr-TR" dirty="0" smtClean="0"/>
              <a:t>bakış açısıyla yaklaşmaktır</a:t>
            </a:r>
            <a:r>
              <a:rPr lang="tr-TR" dirty="0"/>
              <a:t>. </a:t>
            </a:r>
            <a:endParaRPr lang="tr-TR" dirty="0" smtClean="0"/>
          </a:p>
          <a:p>
            <a:pPr marL="971550" lvl="1" indent="-514350">
              <a:buFont typeface="+mj-lt"/>
              <a:buAutoNum type="arabicPeriod"/>
            </a:pPr>
            <a:r>
              <a:rPr lang="tr-TR" dirty="0" smtClean="0"/>
              <a:t>İkinci </a:t>
            </a:r>
            <a:r>
              <a:rPr lang="tr-TR" dirty="0"/>
              <a:t>olarak, </a:t>
            </a:r>
            <a:r>
              <a:rPr lang="tr-TR" dirty="0" smtClean="0"/>
              <a:t>karşısındakini yargılamak </a:t>
            </a:r>
            <a:r>
              <a:rPr lang="tr-TR" dirty="0"/>
              <a:t>yerine onun </a:t>
            </a:r>
            <a:r>
              <a:rPr lang="tr-TR" dirty="0" smtClean="0"/>
              <a:t>duygularını </a:t>
            </a:r>
            <a:r>
              <a:rPr lang="tr-TR" dirty="0"/>
              <a:t>ve </a:t>
            </a:r>
            <a:r>
              <a:rPr lang="tr-TR" dirty="0" smtClean="0"/>
              <a:t>düşüncelerini doğru </a:t>
            </a:r>
            <a:r>
              <a:rPr lang="tr-TR" dirty="0"/>
              <a:t>bir </a:t>
            </a:r>
            <a:r>
              <a:rPr lang="tr-TR" dirty="0" smtClean="0"/>
              <a:t>şekilde </a:t>
            </a:r>
            <a:r>
              <a:rPr lang="tr-TR" dirty="0"/>
              <a:t>anlamaya </a:t>
            </a:r>
            <a:r>
              <a:rPr lang="tr-TR" dirty="0" smtClean="0"/>
              <a:t>çalışması </a:t>
            </a:r>
            <a:r>
              <a:rPr lang="tr-TR" dirty="0"/>
              <a:t>gerekmektedir. </a:t>
            </a:r>
            <a:endParaRPr lang="tr-TR" dirty="0" smtClean="0"/>
          </a:p>
          <a:p>
            <a:pPr marL="971550" lvl="1" indent="-514350">
              <a:buFont typeface="+mj-lt"/>
              <a:buAutoNum type="arabicPeriod"/>
            </a:pPr>
            <a:r>
              <a:rPr lang="tr-TR" dirty="0" smtClean="0"/>
              <a:t>Bu </a:t>
            </a:r>
            <a:r>
              <a:rPr lang="tr-TR" dirty="0"/>
              <a:t>iki </a:t>
            </a:r>
            <a:r>
              <a:rPr lang="tr-TR" dirty="0" smtClean="0"/>
              <a:t>adımın dışında</a:t>
            </a:r>
            <a:r>
              <a:rPr lang="tr-TR" dirty="0"/>
              <a:t>, bireyin </a:t>
            </a:r>
            <a:r>
              <a:rPr lang="tr-TR" dirty="0" smtClean="0"/>
              <a:t>karşısındaki kişiyle </a:t>
            </a:r>
            <a:r>
              <a:rPr lang="tr-TR" dirty="0"/>
              <a:t>empati </a:t>
            </a:r>
            <a:r>
              <a:rPr lang="tr-TR" dirty="0" smtClean="0"/>
              <a:t>kurmuş sayılabilmesi </a:t>
            </a:r>
            <a:r>
              <a:rPr lang="tr-TR" dirty="0"/>
              <a:t>için </a:t>
            </a:r>
            <a:r>
              <a:rPr lang="tr-TR" dirty="0" smtClean="0"/>
              <a:t>yapması </a:t>
            </a:r>
            <a:r>
              <a:rPr lang="tr-TR" dirty="0"/>
              <a:t>gereken üçüncü </a:t>
            </a:r>
            <a:r>
              <a:rPr lang="tr-TR" dirty="0" smtClean="0"/>
              <a:t>şey</a:t>
            </a:r>
            <a:r>
              <a:rPr lang="tr-TR" dirty="0"/>
              <a:t>, onun </a:t>
            </a:r>
            <a:r>
              <a:rPr lang="tr-TR" dirty="0" smtClean="0"/>
              <a:t>düşüncelerini anladığını </a:t>
            </a:r>
            <a:r>
              <a:rPr lang="tr-TR" dirty="0"/>
              <a:t>ve hissettiklerini </a:t>
            </a:r>
            <a:r>
              <a:rPr lang="tr-TR" dirty="0" smtClean="0"/>
              <a:t>hissedebildiğini karşı </a:t>
            </a:r>
            <a:r>
              <a:rPr lang="tr-TR" dirty="0"/>
              <a:t>tarafa belli </a:t>
            </a:r>
            <a:r>
              <a:rPr lang="tr-TR" dirty="0" smtClean="0"/>
              <a:t>etmesidir. </a:t>
            </a:r>
            <a:endParaRPr lang="tr-TR" dirty="0"/>
          </a:p>
          <a:p>
            <a:endParaRPr lang="tr-TR" dirty="0"/>
          </a:p>
        </p:txBody>
      </p:sp>
    </p:spTree>
    <p:extLst>
      <p:ext uri="{BB962C8B-B14F-4D97-AF65-F5344CB8AC3E}">
        <p14:creationId xmlns:p14="http://schemas.microsoft.com/office/powerpoint/2010/main" val="1760202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Empati basamakları</a:t>
            </a:r>
            <a:endParaRPr lang="tr-TR"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r>
              <a:rPr lang="tr-TR" dirty="0" smtClean="0"/>
              <a:t>Doğaları gereği</a:t>
            </a:r>
            <a:r>
              <a:rPr lang="tr-TR" dirty="0"/>
              <a:t>, bütün insanlar </a:t>
            </a:r>
            <a:r>
              <a:rPr lang="tr-TR" dirty="0" smtClean="0"/>
              <a:t>karşısındakini </a:t>
            </a:r>
            <a:r>
              <a:rPr lang="tr-TR" dirty="0"/>
              <a:t>anlama konusunda </a:t>
            </a:r>
            <a:r>
              <a:rPr lang="tr-TR" dirty="0" smtClean="0"/>
              <a:t>eşit </a:t>
            </a:r>
            <a:r>
              <a:rPr lang="tr-TR" dirty="0"/>
              <a:t>düzeyde </a:t>
            </a:r>
            <a:r>
              <a:rPr lang="tr-TR" dirty="0" smtClean="0"/>
              <a:t>başarılı </a:t>
            </a:r>
            <a:r>
              <a:rPr lang="tr-TR" dirty="0"/>
              <a:t>olamayabilirler. </a:t>
            </a:r>
            <a:r>
              <a:rPr lang="tr-TR" dirty="0" smtClean="0"/>
              <a:t>Kişilerin başkalarıyla </a:t>
            </a:r>
            <a:r>
              <a:rPr lang="tr-TR" dirty="0"/>
              <a:t>olan </a:t>
            </a:r>
            <a:r>
              <a:rPr lang="tr-TR" dirty="0" smtClean="0"/>
              <a:t>ilişkilerinde </a:t>
            </a:r>
            <a:r>
              <a:rPr lang="tr-TR" dirty="0"/>
              <a:t>ne derece </a:t>
            </a:r>
            <a:r>
              <a:rPr lang="tr-TR" dirty="0" err="1"/>
              <a:t>empatik</a:t>
            </a:r>
            <a:r>
              <a:rPr lang="tr-TR" dirty="0"/>
              <a:t> </a:t>
            </a:r>
            <a:r>
              <a:rPr lang="tr-TR" dirty="0" smtClean="0"/>
              <a:t>olabildiklerini </a:t>
            </a:r>
            <a:r>
              <a:rPr lang="tr-TR" dirty="0"/>
              <a:t>ifade eden üç empati </a:t>
            </a:r>
            <a:r>
              <a:rPr lang="tr-TR" dirty="0" smtClean="0"/>
              <a:t>basamağı vardır:</a:t>
            </a:r>
          </a:p>
          <a:p>
            <a:pPr lvl="1"/>
            <a:r>
              <a:rPr lang="tr-TR" b="1" u="sng" dirty="0" smtClean="0">
                <a:solidFill>
                  <a:srgbClr val="FF0000"/>
                </a:solidFill>
              </a:rPr>
              <a:t>Onlar basamağı:</a:t>
            </a:r>
            <a:r>
              <a:rPr lang="tr-TR" b="1" dirty="0" smtClean="0">
                <a:solidFill>
                  <a:srgbClr val="FF0000"/>
                </a:solidFill>
              </a:rPr>
              <a:t> </a:t>
            </a:r>
            <a:r>
              <a:rPr lang="tr-TR" dirty="0" smtClean="0"/>
              <a:t>Empatinin en zayıf olduğu iletişim şeklini ifade eder. Bu basamaktaki kişi karşı tarafın duygu ve düşüncelerini önemsemez, kendininkileri de dile getirmez. Yalnızca toplumun genel değer yargılarından yola çıkarak yorumlarda bulunur. </a:t>
            </a:r>
          </a:p>
          <a:p>
            <a:pPr lvl="1"/>
            <a:r>
              <a:rPr lang="tr-TR" b="1" u="sng" dirty="0" smtClean="0">
                <a:solidFill>
                  <a:srgbClr val="FF0000"/>
                </a:solidFill>
              </a:rPr>
              <a:t>Ben basamağı:</a:t>
            </a:r>
            <a:r>
              <a:rPr lang="tr-TR" b="1" dirty="0" smtClean="0">
                <a:solidFill>
                  <a:srgbClr val="FF0000"/>
                </a:solidFill>
              </a:rPr>
              <a:t> </a:t>
            </a:r>
            <a:r>
              <a:rPr lang="tr-TR" dirty="0" smtClean="0"/>
              <a:t>Bu kişiler genel olarak ben merkezcidirler ve karşılarındakini anlamaya çalışmak yerine onu eleştirmeyi ve akıl vermeyi tercih ederler.</a:t>
            </a:r>
          </a:p>
          <a:p>
            <a:pPr lvl="1"/>
            <a:r>
              <a:rPr lang="tr-TR" b="1" u="sng" dirty="0" smtClean="0">
                <a:solidFill>
                  <a:srgbClr val="FF0000"/>
                </a:solidFill>
              </a:rPr>
              <a:t>Sen basamağı:</a:t>
            </a:r>
            <a:r>
              <a:rPr lang="tr-TR" b="1" dirty="0" smtClean="0">
                <a:solidFill>
                  <a:srgbClr val="FF0000"/>
                </a:solidFill>
              </a:rPr>
              <a:t> </a:t>
            </a:r>
            <a:r>
              <a:rPr lang="tr-TR" dirty="0" smtClean="0"/>
              <a:t>Empatinin gerçekleştiği basamaktır. Bu basamaktakiler kendilerini karşı tarafın yerine koyarak olaylara onun gözünden bakabilirler. Toplumun veya kendisinin değil de doğrudan söz konusu kişinin duygu ve düşünceleriyle ilgilenirler.</a:t>
            </a:r>
            <a:endParaRPr lang="tr-TR" dirty="0"/>
          </a:p>
        </p:txBody>
      </p:sp>
    </p:spTree>
    <p:extLst>
      <p:ext uri="{BB962C8B-B14F-4D97-AF65-F5344CB8AC3E}">
        <p14:creationId xmlns:p14="http://schemas.microsoft.com/office/powerpoint/2010/main" val="320577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Empati konusuna bir </a:t>
            </a:r>
            <a:r>
              <a:rPr lang="tr-TR" dirty="0" smtClean="0"/>
              <a:t>başka yaklaşım </a:t>
            </a:r>
            <a:r>
              <a:rPr lang="tr-TR" dirty="0"/>
              <a:t>da, </a:t>
            </a:r>
            <a:r>
              <a:rPr lang="tr-TR" dirty="0" smtClean="0"/>
              <a:t>kavramın </a:t>
            </a:r>
            <a:r>
              <a:rPr lang="tr-TR" dirty="0"/>
              <a:t>duygu </a:t>
            </a:r>
            <a:r>
              <a:rPr lang="tr-TR" dirty="0" smtClean="0"/>
              <a:t>bulaşması </a:t>
            </a:r>
            <a:r>
              <a:rPr lang="tr-TR" dirty="0"/>
              <a:t>ve </a:t>
            </a:r>
            <a:r>
              <a:rPr lang="tr-TR" dirty="0" err="1"/>
              <a:t>empatik</a:t>
            </a:r>
            <a:r>
              <a:rPr lang="tr-TR" dirty="0"/>
              <a:t> </a:t>
            </a:r>
            <a:r>
              <a:rPr lang="tr-TR" dirty="0" smtClean="0"/>
              <a:t>ilgi </a:t>
            </a:r>
            <a:r>
              <a:rPr lang="tr-TR" dirty="0"/>
              <a:t>olmak üzere iki </a:t>
            </a:r>
            <a:r>
              <a:rPr lang="tr-TR" dirty="0" smtClean="0"/>
              <a:t>değişkenli </a:t>
            </a:r>
            <a:r>
              <a:rPr lang="tr-TR" dirty="0"/>
              <a:t>bir </a:t>
            </a:r>
            <a:r>
              <a:rPr lang="tr-TR" dirty="0" smtClean="0"/>
              <a:t>yapı şeklinde incelenmesidir. </a:t>
            </a:r>
          </a:p>
          <a:p>
            <a:r>
              <a:rPr lang="tr-TR" b="1" dirty="0" smtClean="0">
                <a:solidFill>
                  <a:srgbClr val="FF0000"/>
                </a:solidFill>
              </a:rPr>
              <a:t>Duygu bulaşması </a:t>
            </a:r>
            <a:r>
              <a:rPr lang="tr-TR" dirty="0"/>
              <a:t>, </a:t>
            </a:r>
            <a:r>
              <a:rPr lang="tr-TR" dirty="0" smtClean="0"/>
              <a:t>başkalarının </a:t>
            </a:r>
            <a:r>
              <a:rPr lang="tr-TR" dirty="0"/>
              <a:t>duygu gösterimlerini taklit etme </a:t>
            </a:r>
            <a:r>
              <a:rPr lang="tr-TR" dirty="0" smtClean="0"/>
              <a:t>eğilimi </a:t>
            </a:r>
            <a:r>
              <a:rPr lang="tr-TR" dirty="0"/>
              <a:t>olarak </a:t>
            </a:r>
            <a:r>
              <a:rPr lang="tr-TR" dirty="0" smtClean="0"/>
              <a:t>tanımlanabilir</a:t>
            </a:r>
            <a:r>
              <a:rPr lang="tr-TR" dirty="0"/>
              <a:t>. Bir </a:t>
            </a:r>
            <a:r>
              <a:rPr lang="tr-TR" dirty="0" smtClean="0"/>
              <a:t>insanın başka </a:t>
            </a:r>
            <a:r>
              <a:rPr lang="tr-TR" dirty="0"/>
              <a:t>bir insanla </a:t>
            </a:r>
            <a:r>
              <a:rPr lang="tr-TR" dirty="0" smtClean="0"/>
              <a:t>iletişim </a:t>
            </a:r>
            <a:r>
              <a:rPr lang="tr-TR" dirty="0"/>
              <a:t>kurarken, </a:t>
            </a:r>
            <a:r>
              <a:rPr lang="tr-TR" dirty="0" smtClean="0"/>
              <a:t>istem dışı </a:t>
            </a:r>
            <a:r>
              <a:rPr lang="tr-TR" dirty="0"/>
              <a:t>olarak onun beden hareketleri, ses tonu ve mimikleri ile kendisininkileri uyumlu hale getirmesi </a:t>
            </a:r>
            <a:r>
              <a:rPr lang="tr-TR" dirty="0" smtClean="0"/>
              <a:t>davranışıdır. </a:t>
            </a:r>
          </a:p>
          <a:p>
            <a:r>
              <a:rPr lang="tr-TR" b="1" dirty="0" err="1" smtClean="0">
                <a:solidFill>
                  <a:srgbClr val="FF0000"/>
                </a:solidFill>
              </a:rPr>
              <a:t>Empatik</a:t>
            </a:r>
            <a:r>
              <a:rPr lang="tr-TR" b="1" dirty="0" smtClean="0">
                <a:solidFill>
                  <a:srgbClr val="FF0000"/>
                </a:solidFill>
              </a:rPr>
              <a:t> </a:t>
            </a:r>
            <a:r>
              <a:rPr lang="tr-TR" b="1" dirty="0">
                <a:solidFill>
                  <a:srgbClr val="FF0000"/>
                </a:solidFill>
              </a:rPr>
              <a:t>ilgi </a:t>
            </a:r>
            <a:r>
              <a:rPr lang="tr-TR" dirty="0"/>
              <a:t>ise </a:t>
            </a:r>
            <a:r>
              <a:rPr lang="tr-TR" dirty="0" smtClean="0"/>
              <a:t>başkalarının duygularını paylaşmaksızın </a:t>
            </a:r>
            <a:r>
              <a:rPr lang="tr-TR" dirty="0"/>
              <a:t>onlara ilgi göstermeyi veya </a:t>
            </a:r>
            <a:r>
              <a:rPr lang="tr-TR" dirty="0" smtClean="0"/>
              <a:t>yardımcı olmayı </a:t>
            </a:r>
            <a:r>
              <a:rPr lang="tr-TR" dirty="0"/>
              <a:t>ifade eder. </a:t>
            </a:r>
            <a:endParaRPr lang="tr-TR" dirty="0" smtClean="0"/>
          </a:p>
          <a:p>
            <a:r>
              <a:rPr lang="tr-TR" dirty="0" smtClean="0"/>
              <a:t>Duygu bulaşmasında kişinin karşı </a:t>
            </a:r>
            <a:r>
              <a:rPr lang="tr-TR" dirty="0"/>
              <a:t>tarafa </a:t>
            </a:r>
            <a:r>
              <a:rPr lang="tr-TR" dirty="0" smtClean="0"/>
              <a:t>odaklanması </a:t>
            </a:r>
            <a:r>
              <a:rPr lang="tr-TR" dirty="0"/>
              <a:t>, onun </a:t>
            </a:r>
            <a:r>
              <a:rPr lang="tr-TR" dirty="0" smtClean="0"/>
              <a:t>duygularına karşı duyarlı olması </a:t>
            </a:r>
            <a:r>
              <a:rPr lang="tr-TR" dirty="0"/>
              <a:t>ve </a:t>
            </a:r>
            <a:r>
              <a:rPr lang="tr-TR" dirty="0" smtClean="0"/>
              <a:t>aynı </a:t>
            </a:r>
            <a:r>
              <a:rPr lang="tr-TR" dirty="0"/>
              <a:t>duygular ı hissetmesi söz konusudur. </a:t>
            </a:r>
            <a:r>
              <a:rPr lang="tr-TR" dirty="0" err="1"/>
              <a:t>Empatik</a:t>
            </a:r>
            <a:r>
              <a:rPr lang="tr-TR" dirty="0"/>
              <a:t> ilgide ise </a:t>
            </a:r>
            <a:r>
              <a:rPr lang="tr-TR" dirty="0" smtClean="0"/>
              <a:t>aynı duyguları </a:t>
            </a:r>
            <a:r>
              <a:rPr lang="tr-TR" dirty="0"/>
              <a:t>hissetme söz konusu </a:t>
            </a:r>
            <a:r>
              <a:rPr lang="tr-TR" dirty="0" smtClean="0"/>
              <a:t>değildir</a:t>
            </a:r>
            <a:r>
              <a:rPr lang="tr-TR" dirty="0"/>
              <a:t>. </a:t>
            </a:r>
            <a:r>
              <a:rPr lang="tr-TR" dirty="0" smtClean="0"/>
              <a:t>Kişi karşı tarafı </a:t>
            </a:r>
            <a:r>
              <a:rPr lang="tr-TR" dirty="0"/>
              <a:t>anlar ve sorunun çözümü konusunda ona </a:t>
            </a:r>
            <a:r>
              <a:rPr lang="tr-TR" dirty="0" smtClean="0"/>
              <a:t>yardımcı </a:t>
            </a:r>
            <a:r>
              <a:rPr lang="tr-TR" dirty="0"/>
              <a:t>olur. Ancak herhangi bir duygu payla ş ı m ı söz konusu olmaz. Empati </a:t>
            </a:r>
            <a:r>
              <a:rPr lang="tr-TR" dirty="0" smtClean="0"/>
              <a:t>yalnızca bilişsel </a:t>
            </a:r>
            <a:r>
              <a:rPr lang="tr-TR" dirty="0"/>
              <a:t>düzeyde </a:t>
            </a:r>
            <a:r>
              <a:rPr lang="tr-TR" dirty="0" smtClean="0"/>
              <a:t>gerçekleşir.</a:t>
            </a:r>
            <a:endParaRPr lang="tr-TR" dirty="0"/>
          </a:p>
        </p:txBody>
      </p:sp>
    </p:spTree>
    <p:extLst>
      <p:ext uri="{BB962C8B-B14F-4D97-AF65-F5344CB8AC3E}">
        <p14:creationId xmlns:p14="http://schemas.microsoft.com/office/powerpoint/2010/main" val="105769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739303"/>
            <a:ext cx="10972800" cy="5386862"/>
          </a:xfrm>
        </p:spPr>
        <p:txBody>
          <a:bodyPr>
            <a:normAutofit lnSpcReduction="10000"/>
          </a:bodyPr>
          <a:lstStyle/>
          <a:p>
            <a:pPr marL="0" indent="0">
              <a:buNone/>
            </a:pPr>
            <a:r>
              <a:rPr lang="tr-TR" dirty="0" smtClean="0"/>
              <a:t>İletişim, yöneticinin iş yaptırmak için kullandığı en temel araçtır. İletişim aracı ile kendisine bağlı olan kişilerle iletişim kurar.         Ne istediğini, ne zaman istediğini, nasıl istediğini iletişim ile ekibine aktarır. İşletme içinde ve dışında ne olup bittiğini            de yine iletişim aracı ile öğrenir. </a:t>
            </a:r>
          </a:p>
          <a:p>
            <a:pPr marL="0" indent="0">
              <a:buNone/>
            </a:pPr>
            <a:endParaRPr lang="tr-TR" dirty="0" smtClean="0"/>
          </a:p>
          <a:p>
            <a:pPr marL="0" indent="0" algn="r">
              <a:buNone/>
            </a:pPr>
            <a:r>
              <a:rPr lang="tr-TR" dirty="0" smtClean="0">
                <a:solidFill>
                  <a:srgbClr val="FF0000"/>
                </a:solidFill>
              </a:rPr>
              <a:t>Dolayısıyla iletişim, yönetim uygulamaları için gerek şarttır. Ancak yeter şart değildir. Gerek şarttır çünkü yöneticilik ekip işidir. Yeter değildir çünkü kişinin amirinin istediğini yapması iletişimin yanında motivasyona da bağlıdır. İletişim tam olsa bile motive olmamış  bir kişi isteyerek ve tam kapasite çalışmaz.</a:t>
            </a:r>
            <a:endParaRPr lang="tr-TR" dirty="0">
              <a:solidFill>
                <a:srgbClr val="FF0000"/>
              </a:solidFill>
            </a:endParaRPr>
          </a:p>
        </p:txBody>
      </p:sp>
    </p:spTree>
    <p:extLst>
      <p:ext uri="{BB962C8B-B14F-4D97-AF65-F5344CB8AC3E}">
        <p14:creationId xmlns:p14="http://schemas.microsoft.com/office/powerpoint/2010/main" val="130684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İletişim nedir?</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marL="0" indent="0" algn="ctr">
              <a:buNone/>
            </a:pPr>
            <a:r>
              <a:rPr lang="tr-TR" dirty="0" smtClean="0"/>
              <a:t>“bir şahıstan diğer bir şahsa olan bilgi, veri ve anlayış aktarmasıdır.”</a:t>
            </a:r>
            <a:endParaRPr lang="tr-TR" dirty="0"/>
          </a:p>
          <a:p>
            <a:pPr marL="0" indent="0" algn="ctr">
              <a:buNone/>
            </a:pPr>
            <a:r>
              <a:rPr lang="tr-TR" dirty="0" smtClean="0"/>
              <a:t>“bir mesaj alış verişidir.”</a:t>
            </a:r>
          </a:p>
          <a:p>
            <a:pPr marL="0" indent="0" algn="ctr">
              <a:buNone/>
            </a:pPr>
            <a:endParaRPr lang="tr-TR" dirty="0"/>
          </a:p>
          <a:p>
            <a:pPr marL="0" indent="0" algn="just">
              <a:buNone/>
            </a:pPr>
            <a:r>
              <a:rPr lang="tr-TR" dirty="0" smtClean="0">
                <a:solidFill>
                  <a:srgbClr val="FF0000"/>
                </a:solidFill>
              </a:rPr>
              <a:t>Yönetimle ilgili bütün kararlar, ulaşılan bütün sonuçlar ve gelişmeler, ilgili kişi ve gruplara aktarılmadıkça fazla bir şey ifade etmezler. Bir yöneticinin başarısı astlarının başarısına bağlıdır. Bu ilişki yöneticinin astları ile eksiksiz ve problemsiz bir iletişim içerisinde olmasını gerektirir. </a:t>
            </a:r>
          </a:p>
          <a:p>
            <a:pPr marL="0" indent="0" algn="ctr">
              <a:buNone/>
            </a:pPr>
            <a:r>
              <a:rPr lang="tr-TR" dirty="0" smtClean="0"/>
              <a:t>Dolayısıyla iletişim, yöneticinin dikkat etmek zorunda olduğu en önemli süreçlerden biridir.</a:t>
            </a:r>
            <a:endParaRPr lang="tr-TR" dirty="0"/>
          </a:p>
        </p:txBody>
      </p:sp>
    </p:spTree>
    <p:extLst>
      <p:ext uri="{BB962C8B-B14F-4D97-AF65-F5344CB8AC3E}">
        <p14:creationId xmlns:p14="http://schemas.microsoft.com/office/powerpoint/2010/main" val="119359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rotWithShape="1">
          <a:blip r:embed="rId2"/>
          <a:srcRect b="9504"/>
          <a:stretch/>
        </p:blipFill>
        <p:spPr>
          <a:xfrm>
            <a:off x="1011676" y="486383"/>
            <a:ext cx="10642060" cy="6206247"/>
          </a:xfrm>
          <a:prstGeom prst="rect">
            <a:avLst/>
          </a:prstGeom>
        </p:spPr>
      </p:pic>
    </p:spTree>
    <p:extLst>
      <p:ext uri="{BB962C8B-B14F-4D97-AF65-F5344CB8AC3E}">
        <p14:creationId xmlns:p14="http://schemas.microsoft.com/office/powerpoint/2010/main" val="134414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İletişim sürecinin unsurları</a:t>
            </a:r>
            <a:endParaRPr lang="tr-TR" dirty="0">
              <a:solidFill>
                <a:srgbClr val="FF0000"/>
              </a:solidFill>
            </a:endParaRPr>
          </a:p>
        </p:txBody>
      </p:sp>
      <p:sp>
        <p:nvSpPr>
          <p:cNvPr id="3" name="İçerik Yer Tutucusu 2"/>
          <p:cNvSpPr>
            <a:spLocks noGrp="1"/>
          </p:cNvSpPr>
          <p:nvPr>
            <p:ph idx="1"/>
          </p:nvPr>
        </p:nvSpPr>
        <p:spPr/>
        <p:txBody>
          <a:bodyPr/>
          <a:lstStyle/>
          <a:p>
            <a:pPr marL="514350" indent="-514350">
              <a:buAutoNum type="arabicPeriod"/>
            </a:pPr>
            <a:r>
              <a:rPr lang="tr-TR" b="1" u="sng" dirty="0" smtClean="0">
                <a:solidFill>
                  <a:srgbClr val="FF0000"/>
                </a:solidFill>
              </a:rPr>
              <a:t>Gönderici: </a:t>
            </a:r>
            <a:r>
              <a:rPr lang="tr-TR" dirty="0" smtClean="0"/>
              <a:t>İletişim süreci, ilk önce göndericinin zihninde düşündükleri ile başlar. </a:t>
            </a:r>
          </a:p>
          <a:p>
            <a:pPr marL="514350" indent="-514350">
              <a:buAutoNum type="arabicPeriod"/>
            </a:pPr>
            <a:endParaRPr lang="tr-TR" dirty="0" smtClean="0"/>
          </a:p>
          <a:p>
            <a:r>
              <a:rPr lang="tr-TR" dirty="0" smtClean="0"/>
              <a:t>Gönderici, kendisine ulaşan bilgi ve verilere göre haber (mesaj) olarak iletilecek bir fikir oluşturur, bu fikri formüle eder ve belirli bir iletişim kanalından mesajı alıcıya gönderir. </a:t>
            </a:r>
            <a:endParaRPr lang="tr-TR" dirty="0"/>
          </a:p>
        </p:txBody>
      </p:sp>
    </p:spTree>
    <p:extLst>
      <p:ext uri="{BB962C8B-B14F-4D97-AF65-F5344CB8AC3E}">
        <p14:creationId xmlns:p14="http://schemas.microsoft.com/office/powerpoint/2010/main" val="574688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normAutofit fontScale="85000" lnSpcReduction="20000"/>
          </a:bodyPr>
          <a:lstStyle/>
          <a:p>
            <a:pPr marL="514350" indent="-514350">
              <a:buFont typeface="+mj-lt"/>
              <a:buAutoNum type="arabicPeriod" startAt="2"/>
            </a:pPr>
            <a:r>
              <a:rPr lang="tr-TR" b="1" u="sng" dirty="0" smtClean="0">
                <a:solidFill>
                  <a:srgbClr val="FF0000"/>
                </a:solidFill>
              </a:rPr>
              <a:t>Algı (filtre):</a:t>
            </a:r>
            <a:r>
              <a:rPr lang="tr-TR" b="1" dirty="0" smtClean="0">
                <a:solidFill>
                  <a:srgbClr val="FF0000"/>
                </a:solidFill>
              </a:rPr>
              <a:t> </a:t>
            </a:r>
            <a:r>
              <a:rPr lang="tr-TR" dirty="0" smtClean="0"/>
              <a:t>Hem alıcı hem de gönderici için söz konusu olan bu unsur, kişilerin kendilerine ulaşan mesajları değerleme tarzları yani </a:t>
            </a:r>
            <a:r>
              <a:rPr lang="tr-TR" b="1" dirty="0" smtClean="0"/>
              <a:t>algı</a:t>
            </a:r>
            <a:r>
              <a:rPr lang="tr-TR" dirty="0" smtClean="0"/>
              <a:t>ları ile ilgilidir. </a:t>
            </a:r>
          </a:p>
          <a:p>
            <a:r>
              <a:rPr lang="tr-TR" dirty="0" smtClean="0"/>
              <a:t>Uyarının algılanma şekli, kişinin göstereceği davranışı etkilemektedir. Örneğin bir üst, astına soru sorduğu zaman:</a:t>
            </a:r>
          </a:p>
          <a:p>
            <a:pPr lvl="1"/>
            <a:r>
              <a:rPr lang="tr-TR" dirty="0" smtClean="0"/>
              <a:t>Ast, duyu organlarıyla soruyu duyar</a:t>
            </a:r>
          </a:p>
          <a:p>
            <a:pPr lvl="1"/>
            <a:r>
              <a:rPr lang="tr-TR" dirty="0" smtClean="0"/>
              <a:t>Uyarıyı değerlendirir</a:t>
            </a:r>
          </a:p>
          <a:p>
            <a:pPr lvl="1"/>
            <a:r>
              <a:rPr lang="tr-TR" dirty="0" smtClean="0"/>
              <a:t>Bunu daha önceki uygulamalarla karşılaştırır</a:t>
            </a:r>
          </a:p>
          <a:p>
            <a:pPr lvl="1"/>
            <a:r>
              <a:rPr lang="tr-TR" dirty="0" smtClean="0"/>
              <a:t>Kendine göre “uygun” diye nitelendirdiği davranışı gösterir</a:t>
            </a:r>
          </a:p>
          <a:p>
            <a:r>
              <a:rPr lang="tr-TR" dirty="0"/>
              <a:t>Eğer ast soruyu acil ve önemli diye değerlerse belki hemen cevap verecek; aksi halde ağırdan alacaktır. Burada, üstün soruyu sorarken düşündüklerini yanında, hatta ondan daha fazla astın bunu algılama şekli önemlidir. </a:t>
            </a:r>
          </a:p>
          <a:p>
            <a:pPr lvl="1"/>
            <a:endParaRPr lang="tr-TR" dirty="0" smtClean="0"/>
          </a:p>
          <a:p>
            <a:pPr marL="0" indent="0">
              <a:buNone/>
            </a:pPr>
            <a:endParaRPr lang="tr-TR" dirty="0" smtClean="0"/>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498739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lstStyle/>
          <a:p>
            <a:r>
              <a:rPr lang="tr-TR" dirty="0" smtClean="0"/>
              <a:t>Algılamanın tüm iletişim süreci içerisinde özel bir önemi vardır. Çünkü iletişimin amacı kişiyi belirli bir davranışa sevk etmektir; bir işi yapmasını veya yapmamasını sağlamaktır. Bunu belirleyecek olan ise kişinin mesajları algılama tarzıdır. Davranışı etkileyen algılamadır. </a:t>
            </a:r>
          </a:p>
          <a:p>
            <a:endParaRPr lang="tr-TR" dirty="0" smtClean="0"/>
          </a:p>
          <a:p>
            <a:pPr marL="0" indent="0" algn="ctr">
              <a:buNone/>
            </a:pPr>
            <a:r>
              <a:rPr lang="tr-TR" b="1" dirty="0" smtClean="0"/>
              <a:t>Algı yanılmaları, davranışın beklenenden farklı olması ile sonuçlanır. </a:t>
            </a:r>
            <a:endParaRPr lang="tr-TR" b="1" dirty="0"/>
          </a:p>
        </p:txBody>
      </p:sp>
    </p:spTree>
    <p:extLst>
      <p:ext uri="{BB962C8B-B14F-4D97-AF65-F5344CB8AC3E}">
        <p14:creationId xmlns:p14="http://schemas.microsoft.com/office/powerpoint/2010/main" val="32762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a:solidFill>
                  <a:srgbClr val="FF0000"/>
                </a:solidFill>
              </a:rPr>
              <a:t>İletişim sürecinin unsurları</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solidFill>
                  <a:srgbClr val="FF0000"/>
                </a:solidFill>
              </a:rPr>
              <a:t>Algı yanılmalarını azaltmak ve dış dünyamız ile ilgili olarak bize gelen uyarılardan, dış dünyamızı gerçeğe daha yakın algılayabilmek için şunlara dikkat etmeliyiz:</a:t>
            </a:r>
          </a:p>
          <a:p>
            <a:pPr lvl="1"/>
            <a:r>
              <a:rPr lang="tr-TR" dirty="0" smtClean="0"/>
              <a:t>Kişilik özelliklerimizin, tecrübelerimizin, uyarıları algılama tarzımızı etkilediğini kabul etmeliyiz. </a:t>
            </a:r>
          </a:p>
          <a:p>
            <a:pPr lvl="1"/>
            <a:r>
              <a:rPr lang="tr-TR" dirty="0" smtClean="0"/>
              <a:t>Herkesin ön yargılara sahip olduğunu; bunun ise gelen bilgiyi bozduğunu kabul etmeliyiz. </a:t>
            </a:r>
          </a:p>
          <a:p>
            <a:pPr lvl="1"/>
            <a:r>
              <a:rPr lang="tr-TR" dirty="0" smtClean="0"/>
              <a:t>Algılarımızı yorumlarken ön yargılarımızın farkında olarak yorumlamalı ve sonuca varmalıyız. </a:t>
            </a:r>
          </a:p>
          <a:p>
            <a:pPr lvl="1"/>
            <a:r>
              <a:rPr lang="tr-TR" dirty="0" smtClean="0"/>
              <a:t>Bir olayı algılama tarzımızın, her zaman o olayın en gerçek halini ifade etmediğini kabul etmeliyiz. </a:t>
            </a:r>
            <a:endParaRPr lang="tr-TR" dirty="0"/>
          </a:p>
        </p:txBody>
      </p:sp>
    </p:spTree>
    <p:extLst>
      <p:ext uri="{BB962C8B-B14F-4D97-AF65-F5344CB8AC3E}">
        <p14:creationId xmlns:p14="http://schemas.microsoft.com/office/powerpoint/2010/main" val="1035903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1904</Words>
  <Application>Microsoft Office PowerPoint</Application>
  <PresentationFormat>Özel</PresentationFormat>
  <Paragraphs>186</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Office Theme</vt:lpstr>
      <vt:lpstr>ÖRGÜTSEL İLETİŞİM</vt:lpstr>
      <vt:lpstr>PowerPoint Sunusu</vt:lpstr>
      <vt:lpstr>PowerPoint Sunusu</vt:lpstr>
      <vt:lpstr>İletişim nedir?</vt:lpstr>
      <vt:lpstr>PowerPoint Sunusu</vt:lpstr>
      <vt:lpstr>İletişim sürecinin unsurları</vt:lpstr>
      <vt:lpstr>İletişim sürecinin unsurları</vt:lpstr>
      <vt:lpstr>İletişim sürecinin unsurları</vt:lpstr>
      <vt:lpstr>İletişim sürecinin unsurları</vt:lpstr>
      <vt:lpstr>İletişim sürecinin unsurları</vt:lpstr>
      <vt:lpstr>İletişim sürecinin unsurları</vt:lpstr>
      <vt:lpstr>İletişim sürecinin unsurları</vt:lpstr>
      <vt:lpstr>İletişim sürecinin unsurları</vt:lpstr>
      <vt:lpstr>Etkin dinleyici olma ilkeleri</vt:lpstr>
      <vt:lpstr>İletişim sürecinin unsurları</vt:lpstr>
      <vt:lpstr>PowerPoint Sunusu</vt:lpstr>
      <vt:lpstr>Etkin İletişimi Engelleyen Faktörler</vt:lpstr>
      <vt:lpstr>PowerPoint Sunusu</vt:lpstr>
      <vt:lpstr>Örgütsel İletişim Şekilleri</vt:lpstr>
      <vt:lpstr>Örgütsel iletişim şekilleri</vt:lpstr>
      <vt:lpstr>Örgütsel iletişim şekilleri</vt:lpstr>
      <vt:lpstr>Gruplarda iletişim ilişkileri</vt:lpstr>
      <vt:lpstr>Gruplarda iletişim ilişkileri</vt:lpstr>
      <vt:lpstr>Gruplarda iletişim ilişkileri</vt:lpstr>
      <vt:lpstr>Örgütlerde iletişimin iyileştirilmesi</vt:lpstr>
      <vt:lpstr>EMPATİ</vt:lpstr>
      <vt:lpstr>Empati nedir?</vt:lpstr>
      <vt:lpstr>Empati basamakları</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İLETİŞİM</dc:title>
  <dc:creator>Lale ORAL</dc:creator>
  <cp:lastModifiedBy>selin</cp:lastModifiedBy>
  <cp:revision>48</cp:revision>
  <dcterms:created xsi:type="dcterms:W3CDTF">2017-12-14T17:33:32Z</dcterms:created>
  <dcterms:modified xsi:type="dcterms:W3CDTF">2017-12-28T20:53:22Z</dcterms:modified>
</cp:coreProperties>
</file>