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9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12.03.2013</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Satış Gücü Yönetimi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Referanslar</a:t>
            </a:r>
            <a:endParaRPr lang="tr-TR" dirty="0"/>
          </a:p>
        </p:txBody>
      </p:sp>
      <p:sp>
        <p:nvSpPr>
          <p:cNvPr id="3" name="2 İçerik Yer Tutucusu"/>
          <p:cNvSpPr>
            <a:spLocks noGrp="1"/>
          </p:cNvSpPr>
          <p:nvPr>
            <p:ph idx="1"/>
          </p:nvPr>
        </p:nvSpPr>
        <p:spPr/>
        <p:txBody>
          <a:bodyPr/>
          <a:lstStyle/>
          <a:p>
            <a:pPr algn="just"/>
            <a:r>
              <a:rPr lang="tr-TR" dirty="0" smtClean="0"/>
              <a:t>Referanslar, adayın daha önce çalıştığı firma bilgilerini içerir. </a:t>
            </a:r>
            <a:endParaRPr lang="tr-TR" dirty="0" smtClean="0"/>
          </a:p>
          <a:p>
            <a:pPr algn="just"/>
            <a:r>
              <a:rPr lang="tr-TR" dirty="0" smtClean="0"/>
              <a:t>Referanslar </a:t>
            </a:r>
            <a:r>
              <a:rPr lang="tr-TR" dirty="0" smtClean="0"/>
              <a:t>bazen kişiler de olabilir. </a:t>
            </a:r>
            <a:endParaRPr lang="tr-TR" dirty="0" smtClean="0"/>
          </a:p>
          <a:p>
            <a:pPr algn="just"/>
            <a:r>
              <a:rPr lang="tr-TR" dirty="0" smtClean="0"/>
              <a:t>Adayın </a:t>
            </a:r>
            <a:r>
              <a:rPr lang="tr-TR" dirty="0" smtClean="0"/>
              <a:t>bağlı bulunduğu iş kolundaki tecrübesini ölçmek için en kolay ve hızlı yol referanslara sorarak değerlendirmektir.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Mesleki </a:t>
            </a:r>
            <a:r>
              <a:rPr lang="tr-TR" b="1" dirty="0" smtClean="0"/>
              <a:t>Nitelikler</a:t>
            </a:r>
            <a:endParaRPr lang="tr-TR" dirty="0"/>
          </a:p>
        </p:txBody>
      </p:sp>
      <p:sp>
        <p:nvSpPr>
          <p:cNvPr id="3" name="2 İçerik Yer Tutucusu"/>
          <p:cNvSpPr>
            <a:spLocks noGrp="1"/>
          </p:cNvSpPr>
          <p:nvPr>
            <p:ph idx="1"/>
          </p:nvPr>
        </p:nvSpPr>
        <p:spPr/>
        <p:txBody>
          <a:bodyPr/>
          <a:lstStyle/>
          <a:p>
            <a:pPr lvl="0"/>
            <a:r>
              <a:rPr lang="tr-TR" dirty="0" smtClean="0"/>
              <a:t>Adayın </a:t>
            </a:r>
            <a:r>
              <a:rPr lang="tr-TR" dirty="0" smtClean="0"/>
              <a:t>mezuniyeti</a:t>
            </a:r>
            <a:r>
              <a:rPr lang="tr-TR" dirty="0" smtClean="0"/>
              <a:t> </a:t>
            </a:r>
            <a:endParaRPr lang="tr-TR" dirty="0" smtClean="0"/>
          </a:p>
          <a:p>
            <a:pPr lvl="0"/>
            <a:r>
              <a:rPr lang="tr-TR" dirty="0" smtClean="0"/>
              <a:t>Katıldığı </a:t>
            </a:r>
            <a:r>
              <a:rPr lang="tr-TR" dirty="0" smtClean="0"/>
              <a:t>kurs ve seminerler </a:t>
            </a:r>
            <a:endParaRPr lang="tr-TR" dirty="0" smtClean="0"/>
          </a:p>
          <a:p>
            <a:pPr lvl="0"/>
            <a:r>
              <a:rPr lang="tr-TR" dirty="0" smtClean="0"/>
              <a:t>Sertifikalar</a:t>
            </a:r>
          </a:p>
          <a:p>
            <a:pPr lvl="0"/>
            <a:r>
              <a:rPr lang="tr-TR" dirty="0" smtClean="0"/>
              <a:t>Lisanslar.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1" algn="ctr" rtl="0">
              <a:spcBef>
                <a:spcPct val="0"/>
              </a:spcBef>
            </a:pPr>
            <a:r>
              <a:rPr lang="tr-TR" sz="3600" b="1" dirty="0"/>
              <a:t>Organizasyon ve </a:t>
            </a:r>
            <a:r>
              <a:rPr lang="tr-TR" sz="3600" b="1" dirty="0" smtClean="0"/>
              <a:t>Uyum</a:t>
            </a:r>
            <a:endParaRPr lang="tr-TR" sz="3600" dirty="0"/>
          </a:p>
        </p:txBody>
      </p:sp>
      <p:pic>
        <p:nvPicPr>
          <p:cNvPr id="1026" name="Resim 1"/>
          <p:cNvPicPr>
            <a:picLocks noChangeAspect="1" noChangeArrowheads="1"/>
          </p:cNvPicPr>
          <p:nvPr/>
        </p:nvPicPr>
        <p:blipFill>
          <a:blip r:embed="rId2" cstate="print"/>
          <a:srcRect/>
          <a:stretch>
            <a:fillRect/>
          </a:stretch>
        </p:blipFill>
        <p:spPr bwMode="auto">
          <a:xfrm>
            <a:off x="827584" y="1196752"/>
            <a:ext cx="7200800" cy="5443029"/>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Uyum (Oryantasyon)</a:t>
            </a:r>
            <a:endParaRPr lang="tr-TR" dirty="0"/>
          </a:p>
        </p:txBody>
      </p:sp>
      <p:sp>
        <p:nvSpPr>
          <p:cNvPr id="3" name="2 İçerik Yer Tutucusu"/>
          <p:cNvSpPr>
            <a:spLocks noGrp="1"/>
          </p:cNvSpPr>
          <p:nvPr>
            <p:ph idx="1"/>
          </p:nvPr>
        </p:nvSpPr>
        <p:spPr/>
        <p:txBody>
          <a:bodyPr/>
          <a:lstStyle/>
          <a:p>
            <a:r>
              <a:rPr lang="tr-TR" dirty="0" smtClean="0"/>
              <a:t>Uyum, özellikle örgütsel değerlerle yeni satış elemanlarının değerlerinin farklı olması durumunda zor olabilir. </a:t>
            </a:r>
            <a:endParaRPr lang="tr-TR" dirty="0" smtClean="0"/>
          </a:p>
          <a:p>
            <a:r>
              <a:rPr lang="tr-TR" dirty="0" smtClean="0"/>
              <a:t>Örgüt</a:t>
            </a:r>
            <a:r>
              <a:rPr lang="tr-TR" dirty="0" smtClean="0"/>
              <a:t>, eğer uyumlaştırmada (Oryantasyon) başarılı değilse yeni elemanlar örgütten ayrılabilirler. </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Uyum sürecinin Faydaları</a:t>
            </a:r>
            <a:endParaRPr lang="tr-TR" dirty="0"/>
          </a:p>
        </p:txBody>
      </p:sp>
      <p:sp>
        <p:nvSpPr>
          <p:cNvPr id="3" name="2 İçerik Yer Tutucusu"/>
          <p:cNvSpPr>
            <a:spLocks noGrp="1"/>
          </p:cNvSpPr>
          <p:nvPr>
            <p:ph idx="1"/>
          </p:nvPr>
        </p:nvSpPr>
        <p:spPr/>
        <p:txBody>
          <a:bodyPr/>
          <a:lstStyle/>
          <a:p>
            <a:pPr lvl="0"/>
            <a:r>
              <a:rPr lang="tr-TR" dirty="0" smtClean="0"/>
              <a:t>Satış elemanlarının başarısını ve iş tatminini arttırır.</a:t>
            </a:r>
          </a:p>
          <a:p>
            <a:pPr lvl="0"/>
            <a:r>
              <a:rPr lang="tr-TR" dirty="0" smtClean="0"/>
              <a:t>İş endişesini, başarısızlık korkusunu azaltır. </a:t>
            </a:r>
          </a:p>
          <a:p>
            <a:pPr lvl="0"/>
            <a:r>
              <a:rPr lang="tr-TR" dirty="0" smtClean="0"/>
              <a:t>İşgücü devir hızını azaltır.</a:t>
            </a:r>
          </a:p>
          <a:p>
            <a:pPr lvl="0"/>
            <a:r>
              <a:rPr lang="tr-TR" dirty="0" smtClean="0"/>
              <a:t>Mağazaya olumlu imaj sağlar, iş sorumlulukları ve beklentilerini düzenler</a:t>
            </a:r>
          </a:p>
          <a:p>
            <a:pPr lvl="0"/>
            <a:r>
              <a:rPr lang="tr-TR" dirty="0" smtClean="0"/>
              <a:t>Yöneticinin daha az zaman harcamasını sağlayarak, maliyetleri düşürür</a:t>
            </a:r>
            <a:r>
              <a:rPr lang="tr-TR" dirty="0" smtClean="0"/>
              <a:t>.</a:t>
            </a:r>
            <a:endParaRPr lang="tr-TR"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1" algn="ctr" rtl="0">
              <a:spcBef>
                <a:spcPct val="0"/>
              </a:spcBef>
            </a:pPr>
            <a:r>
              <a:rPr lang="tr-TR" sz="3600" b="1" dirty="0"/>
              <a:t>Satış Gücünün </a:t>
            </a:r>
            <a:r>
              <a:rPr lang="tr-TR" sz="3600" b="1" dirty="0" smtClean="0"/>
              <a:t>Eğitimi</a:t>
            </a:r>
            <a:endParaRPr lang="tr-TR" sz="3600" dirty="0"/>
          </a:p>
        </p:txBody>
      </p:sp>
      <p:sp>
        <p:nvSpPr>
          <p:cNvPr id="3" name="2 İçerik Yer Tutucusu"/>
          <p:cNvSpPr>
            <a:spLocks noGrp="1"/>
          </p:cNvSpPr>
          <p:nvPr>
            <p:ph idx="1"/>
          </p:nvPr>
        </p:nvSpPr>
        <p:spPr/>
        <p:txBody>
          <a:bodyPr/>
          <a:lstStyle/>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Satış elemanlarından müşteri sadakati sağlaması isteniyorsa</a:t>
            </a:r>
            <a:endParaRPr lang="tr-TR" dirty="0"/>
          </a:p>
        </p:txBody>
      </p:sp>
      <p:sp>
        <p:nvSpPr>
          <p:cNvPr id="3" name="2 İçerik Yer Tutucusu"/>
          <p:cNvSpPr>
            <a:spLocks noGrp="1"/>
          </p:cNvSpPr>
          <p:nvPr>
            <p:ph idx="1"/>
          </p:nvPr>
        </p:nvSpPr>
        <p:spPr/>
        <p:txBody>
          <a:bodyPr/>
          <a:lstStyle/>
          <a:p>
            <a:pPr marL="1588" indent="461963">
              <a:buNone/>
            </a:pPr>
            <a:r>
              <a:rPr lang="tr-TR" dirty="0" smtClean="0"/>
              <a:t>Onlara </a:t>
            </a:r>
          </a:p>
          <a:p>
            <a:r>
              <a:rPr lang="tr-TR" dirty="0" smtClean="0"/>
              <a:t>Yetki</a:t>
            </a:r>
            <a:r>
              <a:rPr lang="tr-TR" dirty="0" smtClean="0"/>
              <a:t>, </a:t>
            </a:r>
            <a:endParaRPr lang="tr-TR" dirty="0" smtClean="0"/>
          </a:p>
          <a:p>
            <a:r>
              <a:rPr lang="tr-TR" dirty="0" smtClean="0"/>
              <a:t>Eğitim</a:t>
            </a:r>
            <a:r>
              <a:rPr lang="tr-TR" dirty="0" smtClean="0"/>
              <a:t>, </a:t>
            </a:r>
            <a:endParaRPr lang="tr-TR" dirty="0" smtClean="0"/>
          </a:p>
          <a:p>
            <a:r>
              <a:rPr lang="tr-TR" dirty="0" smtClean="0"/>
              <a:t>Bilgi</a:t>
            </a:r>
            <a:r>
              <a:rPr lang="tr-TR" dirty="0" smtClean="0"/>
              <a:t>, </a:t>
            </a:r>
            <a:endParaRPr lang="tr-TR" dirty="0" smtClean="0"/>
          </a:p>
          <a:p>
            <a:r>
              <a:rPr lang="tr-TR" dirty="0" smtClean="0"/>
              <a:t>D</a:t>
            </a:r>
            <a:r>
              <a:rPr lang="tr-TR" dirty="0" smtClean="0"/>
              <a:t>estek </a:t>
            </a:r>
            <a:r>
              <a:rPr lang="tr-TR" dirty="0" smtClean="0"/>
              <a:t>ve ödüller verilmelidir. </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2" algn="ctr" fontAlgn="base"/>
            <a:r>
              <a:rPr lang="tr-TR" sz="3600" b="1" dirty="0"/>
              <a:t>Eğitimin Amacı</a:t>
            </a:r>
          </a:p>
        </p:txBody>
      </p:sp>
      <p:sp>
        <p:nvSpPr>
          <p:cNvPr id="3" name="2 İçerik Yer Tutucusu"/>
          <p:cNvSpPr>
            <a:spLocks noGrp="1"/>
          </p:cNvSpPr>
          <p:nvPr>
            <p:ph idx="1"/>
          </p:nvPr>
        </p:nvSpPr>
        <p:spPr/>
        <p:txBody>
          <a:bodyPr>
            <a:normAutofit fontScale="92500" lnSpcReduction="20000"/>
          </a:bodyPr>
          <a:lstStyle/>
          <a:p>
            <a:pPr algn="just"/>
            <a:r>
              <a:rPr lang="tr-TR" dirty="0" smtClean="0"/>
              <a:t>İyi eğitim almış elemanların firmaya bağlılıkları; firmaya alışma, çalıştığı firmaya güvenme, yapılan iş dolayısıyla kendine güveninin artması, belli bir kazanç seviyesini tutturma ve bunu kaybetme riskini göze almamaları sebebiyle artacaktır. </a:t>
            </a:r>
            <a:endParaRPr lang="tr-TR" dirty="0" smtClean="0"/>
          </a:p>
          <a:p>
            <a:pPr algn="just"/>
            <a:r>
              <a:rPr lang="tr-TR" dirty="0" smtClean="0"/>
              <a:t>Böylece </a:t>
            </a:r>
            <a:r>
              <a:rPr lang="tr-TR" dirty="0" smtClean="0"/>
              <a:t>işten ayrılmalar ve sonuçta işgücü devir hızı düşecektir. </a:t>
            </a:r>
            <a:endParaRPr lang="tr-TR" dirty="0" smtClean="0"/>
          </a:p>
          <a:p>
            <a:pPr algn="just"/>
            <a:r>
              <a:rPr lang="tr-TR" dirty="0" smtClean="0"/>
              <a:t>İşgücü </a:t>
            </a:r>
            <a:r>
              <a:rPr lang="tr-TR" dirty="0" smtClean="0"/>
              <a:t>devir hızının düşmesiyle, çalıştığı mağazayı iyi tanıyan ve onunla bütünleşmiş satış elemanlarından oluşan bir satış gücü ortaya çıkacaktır. </a:t>
            </a:r>
          </a:p>
          <a:p>
            <a:pPr algn="just"/>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2" algn="ctr" rtl="0">
              <a:spcBef>
                <a:spcPct val="0"/>
              </a:spcBef>
            </a:pPr>
            <a:r>
              <a:rPr lang="tr-TR" sz="3600" b="1" dirty="0"/>
              <a:t>Eğitim </a:t>
            </a:r>
            <a:r>
              <a:rPr lang="tr-TR" sz="3600" b="1" dirty="0" smtClean="0"/>
              <a:t>Yöntemleri</a:t>
            </a:r>
            <a:endParaRPr lang="tr-TR" sz="3600" dirty="0"/>
          </a:p>
        </p:txBody>
      </p:sp>
      <p:sp>
        <p:nvSpPr>
          <p:cNvPr id="3" name="2 İçerik Yer Tutucusu"/>
          <p:cNvSpPr>
            <a:spLocks noGrp="1"/>
          </p:cNvSpPr>
          <p:nvPr>
            <p:ph idx="1"/>
          </p:nvPr>
        </p:nvSpPr>
        <p:spPr/>
        <p:txBody>
          <a:bodyPr>
            <a:normAutofit fontScale="92500"/>
          </a:bodyPr>
          <a:lstStyle/>
          <a:p>
            <a:pPr algn="just"/>
            <a:r>
              <a:rPr lang="tr-TR" dirty="0" smtClean="0"/>
              <a:t>Eğitimin </a:t>
            </a:r>
            <a:r>
              <a:rPr lang="tr-TR" dirty="0" smtClean="0"/>
              <a:t>dışarıda profesyonellerce verilmesidir. Dışarıda eğitimi maliyet avantajı sağladığı gerekçesiyle özellikle küçük ölçekli firmalar kullanırlar. Zaten tüm eğitim ihtiyaçlarının firma tarafından karşılanması mümkün değildir. </a:t>
            </a:r>
            <a:endParaRPr lang="tr-TR" dirty="0" smtClean="0"/>
          </a:p>
          <a:p>
            <a:pPr algn="just"/>
            <a:r>
              <a:rPr lang="tr-TR" dirty="0" smtClean="0"/>
              <a:t>Firma </a:t>
            </a:r>
            <a:r>
              <a:rPr lang="tr-TR" dirty="0" smtClean="0"/>
              <a:t>içinde eğitim imkanlarını kullanarak satış elemanlarının niteliklerini arttırma metodudur. Bu tür eğitimi daha ziyade büyük firmalar tercih etmektedirler. </a:t>
            </a:r>
          </a:p>
          <a:p>
            <a:pPr algn="just"/>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1" algn="ctr" rtl="0">
              <a:spcBef>
                <a:spcPct val="0"/>
              </a:spcBef>
            </a:pPr>
            <a:r>
              <a:rPr lang="tr-TR" sz="3600" b="1" dirty="0"/>
              <a:t>İşgücü </a:t>
            </a:r>
            <a:r>
              <a:rPr lang="tr-TR" sz="3600" b="1" dirty="0" smtClean="0"/>
              <a:t>Planlaması</a:t>
            </a:r>
            <a:endParaRPr lang="tr-TR" sz="3600" dirty="0"/>
          </a:p>
        </p:txBody>
      </p:sp>
      <p:sp>
        <p:nvSpPr>
          <p:cNvPr id="3" name="2 İçerik Yer Tutucusu"/>
          <p:cNvSpPr>
            <a:spLocks noGrp="1"/>
          </p:cNvSpPr>
          <p:nvPr>
            <p:ph idx="1"/>
          </p:nvPr>
        </p:nvSpPr>
        <p:spPr/>
        <p:txBody>
          <a:bodyPr/>
          <a:lstStyle/>
          <a:p>
            <a:pPr marL="0" indent="531813" algn="just">
              <a:buNone/>
            </a:pPr>
            <a:r>
              <a:rPr lang="tr-TR" dirty="0" smtClean="0"/>
              <a:t>Satışlarda ve müşterilerle ilişkilerde müşteriye göre değişik taktikler izleme imkanına sahip olan ve hem sabit hem de  oldukça yüklü bir maliyet getiren insan kaynakları yönetimi perakendeciler için oldukça önemli ve stratejik bir konudur.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2" algn="ctr" rtl="0">
              <a:spcBef>
                <a:spcPct val="0"/>
              </a:spcBef>
            </a:pPr>
            <a:r>
              <a:rPr lang="tr-TR" sz="3600" b="1" dirty="0"/>
              <a:t>İş </a:t>
            </a:r>
            <a:r>
              <a:rPr lang="tr-TR" sz="3600" b="1" dirty="0" smtClean="0"/>
              <a:t>Analizi</a:t>
            </a:r>
            <a:endParaRPr lang="tr-TR" sz="3600" dirty="0"/>
          </a:p>
        </p:txBody>
      </p:sp>
      <p:sp>
        <p:nvSpPr>
          <p:cNvPr id="3" name="2 İçerik Yer Tutucusu"/>
          <p:cNvSpPr>
            <a:spLocks noGrp="1"/>
          </p:cNvSpPr>
          <p:nvPr>
            <p:ph idx="1"/>
          </p:nvPr>
        </p:nvSpPr>
        <p:spPr/>
        <p:txBody>
          <a:bodyPr/>
          <a:lstStyle/>
          <a:p>
            <a:r>
              <a:rPr lang="tr-TR" dirty="0" smtClean="0"/>
              <a:t>Ürün Hattı</a:t>
            </a:r>
          </a:p>
          <a:p>
            <a:r>
              <a:rPr lang="tr-TR" dirty="0" smtClean="0"/>
              <a:t>Personel Yerleşimi</a:t>
            </a:r>
          </a:p>
          <a:p>
            <a:r>
              <a:rPr lang="tr-TR" dirty="0" smtClean="0"/>
              <a:t>Fiyatlandırma</a:t>
            </a:r>
          </a:p>
          <a:p>
            <a:r>
              <a:rPr lang="tr-TR" dirty="0" smtClean="0"/>
              <a:t>Lojistik Faaliyetler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 Analizinin Aşamaları</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İş </a:t>
            </a:r>
            <a:r>
              <a:rPr lang="tr-TR" dirty="0" smtClean="0"/>
              <a:t>görevleri, sorumlulukları ve çalışma şartları </a:t>
            </a:r>
            <a:r>
              <a:rPr lang="tr-TR" dirty="0" smtClean="0"/>
              <a:t>belirlenmesi</a:t>
            </a:r>
          </a:p>
          <a:p>
            <a:r>
              <a:rPr lang="tr-TR" dirty="0" smtClean="0"/>
              <a:t>İşin yürümesi için gerekli performans </a:t>
            </a:r>
            <a:r>
              <a:rPr lang="tr-TR" dirty="0" smtClean="0"/>
              <a:t>özelliklerinin belirlenmesi  </a:t>
            </a:r>
          </a:p>
          <a:p>
            <a:r>
              <a:rPr lang="tr-TR" dirty="0" smtClean="0"/>
              <a:t>Bireysel niteliklerin belirlenmesi </a:t>
            </a:r>
          </a:p>
          <a:p>
            <a:r>
              <a:rPr lang="tr-TR" dirty="0" smtClean="0"/>
              <a:t>İş özelliklerinin </a:t>
            </a:r>
            <a:r>
              <a:rPr lang="tr-TR" dirty="0" smtClean="0"/>
              <a:t>tespit </a:t>
            </a:r>
            <a:r>
              <a:rPr lang="tr-TR" dirty="0" smtClean="0"/>
              <a:t>edilmesi.</a:t>
            </a:r>
          </a:p>
          <a:p>
            <a:pPr>
              <a:buNone/>
            </a:pPr>
            <a:endParaRPr lang="tr-TR" dirty="0" smtClean="0"/>
          </a:p>
          <a:p>
            <a:pPr marL="1588" indent="461963">
              <a:buNone/>
              <a:tabLst>
                <a:tab pos="0" algn="l"/>
              </a:tabLst>
            </a:pPr>
            <a:r>
              <a:rPr lang="tr-TR" dirty="0" smtClean="0"/>
              <a:t>Bu şekilde belirlenen çerçeve daha sonra, boş kadroların doldurulmasında doğru çalışanı bulmak için </a:t>
            </a:r>
            <a:r>
              <a:rPr lang="tr-TR" dirty="0" smtClean="0"/>
              <a:t>kullanılır.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2" algn="ctr" rtl="0">
              <a:spcBef>
                <a:spcPct val="0"/>
              </a:spcBef>
            </a:pPr>
            <a:r>
              <a:rPr lang="tr-TR" sz="3600" b="1" dirty="0" smtClean="0"/>
              <a:t>İşgücü İhtiyacının Belirlenmesi</a:t>
            </a:r>
            <a:endParaRPr lang="tr-TR" sz="3600" dirty="0"/>
          </a:p>
        </p:txBody>
      </p:sp>
      <p:sp>
        <p:nvSpPr>
          <p:cNvPr id="3" name="2 İçerik Yer Tutucusu"/>
          <p:cNvSpPr>
            <a:spLocks noGrp="1"/>
          </p:cNvSpPr>
          <p:nvPr>
            <p:ph idx="1"/>
          </p:nvPr>
        </p:nvSpPr>
        <p:spPr/>
        <p:txBody>
          <a:bodyPr/>
          <a:lstStyle/>
          <a:p>
            <a:pPr algn="just"/>
            <a:r>
              <a:rPr lang="tr-TR" dirty="0" smtClean="0"/>
              <a:t>Satış gücü ihtiyacını belirlemede değişik metotlar kullanılabilir. Sıkça başvurulan ve en kolay yöntem yönetimin fikrinin esas alınmasıdır. Yönetim, ne zaman ne kadar yeni personel ihtiyacı olacağını bildirir. </a:t>
            </a:r>
          </a:p>
          <a:p>
            <a:pPr algn="just"/>
            <a:r>
              <a:rPr lang="tr-TR" dirty="0" smtClean="0"/>
              <a:t>Üst yönetim, bölge veya bölüm yöneticilerinden personel ihtiyaçlarını tahmin etmelerini isteyebilir.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İşgücü İhtiyacının Belirlenmesi</a:t>
            </a:r>
            <a:endParaRPr lang="tr-TR" dirty="0"/>
          </a:p>
        </p:txBody>
      </p:sp>
      <p:sp>
        <p:nvSpPr>
          <p:cNvPr id="3" name="2 İçerik Yer Tutucusu"/>
          <p:cNvSpPr>
            <a:spLocks noGrp="1"/>
          </p:cNvSpPr>
          <p:nvPr>
            <p:ph idx="1"/>
          </p:nvPr>
        </p:nvSpPr>
        <p:spPr/>
        <p:txBody>
          <a:bodyPr/>
          <a:lstStyle/>
          <a:p>
            <a:pPr marL="1588" indent="461963" algn="just">
              <a:buNone/>
            </a:pPr>
            <a:r>
              <a:rPr lang="tr-TR" dirty="0" smtClean="0"/>
              <a:t>Satış elemanlarının sayısını belirlerken, eklenecek her bir satış elemanının getireceği yükle bunun sağlayacağı satış hacminden elde edilecek kâr araştırılmalı, fark anlamlı olursa satışçı sayısını arttırmaya gitmeli, değilse bu sayı kısıtlı tutulmalıdır.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2" algn="ctr" rtl="0">
              <a:spcBef>
                <a:spcPct val="0"/>
              </a:spcBef>
            </a:pPr>
            <a:r>
              <a:rPr lang="tr-TR" sz="3600" b="1" dirty="0"/>
              <a:t>Seçim </a:t>
            </a:r>
            <a:r>
              <a:rPr lang="tr-TR" sz="3600" b="1" dirty="0" smtClean="0"/>
              <a:t>Süreci</a:t>
            </a:r>
            <a:endParaRPr lang="tr-TR" sz="3600" dirty="0"/>
          </a:p>
        </p:txBody>
      </p:sp>
      <p:sp>
        <p:nvSpPr>
          <p:cNvPr id="3" name="2 İçerik Yer Tutucusu"/>
          <p:cNvSpPr>
            <a:spLocks noGrp="1"/>
          </p:cNvSpPr>
          <p:nvPr>
            <p:ph idx="1"/>
          </p:nvPr>
        </p:nvSpPr>
        <p:spPr/>
        <p:txBody>
          <a:bodyPr/>
          <a:lstStyle/>
          <a:p>
            <a:r>
              <a:rPr lang="tr-TR" b="1" dirty="0" smtClean="0"/>
              <a:t>Başvuru formları ve formların </a:t>
            </a:r>
            <a:r>
              <a:rPr lang="tr-TR" b="1" dirty="0" smtClean="0"/>
              <a:t>değerlendirilmesi</a:t>
            </a:r>
          </a:p>
          <a:p>
            <a:r>
              <a:rPr lang="tr-TR" b="1" dirty="0" smtClean="0"/>
              <a:t>Mülakat</a:t>
            </a:r>
          </a:p>
          <a:p>
            <a:r>
              <a:rPr lang="tr-TR" b="1" dirty="0" smtClean="0"/>
              <a:t>Referanslar</a:t>
            </a:r>
          </a:p>
          <a:p>
            <a:r>
              <a:rPr lang="tr-TR" b="1" dirty="0" smtClean="0"/>
              <a:t>Mesleki Nitelikler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Başvuru formları ve formların </a:t>
            </a:r>
            <a:r>
              <a:rPr lang="tr-TR" b="1" dirty="0" smtClean="0"/>
              <a:t>değerlendirilmesi</a:t>
            </a:r>
            <a:endParaRPr lang="tr-TR" dirty="0"/>
          </a:p>
        </p:txBody>
      </p:sp>
      <p:sp>
        <p:nvSpPr>
          <p:cNvPr id="3" name="2 İçerik Yer Tutucusu"/>
          <p:cNvSpPr>
            <a:spLocks noGrp="1"/>
          </p:cNvSpPr>
          <p:nvPr>
            <p:ph idx="1"/>
          </p:nvPr>
        </p:nvSpPr>
        <p:spPr/>
        <p:txBody>
          <a:bodyPr>
            <a:normAutofit fontScale="92500"/>
          </a:bodyPr>
          <a:lstStyle/>
          <a:p>
            <a:pPr lvl="0" algn="just"/>
            <a:r>
              <a:rPr lang="tr-TR" dirty="0" smtClean="0"/>
              <a:t>Kişinin hakkında  ihtiyaç duyulan her bilgiyi elde edecek şekilde başvuru formları hazırlanmalıdır. </a:t>
            </a:r>
            <a:endParaRPr lang="tr-TR" dirty="0" smtClean="0"/>
          </a:p>
          <a:p>
            <a:pPr lvl="0" algn="just"/>
            <a:r>
              <a:rPr lang="tr-TR" dirty="0" smtClean="0"/>
              <a:t>Bu </a:t>
            </a:r>
            <a:r>
              <a:rPr lang="tr-TR" dirty="0" smtClean="0"/>
              <a:t>başvuru formları adaylar tarafından doldurulduktan sonra ön eleme amacıyla kullanılmalıdır. </a:t>
            </a:r>
            <a:endParaRPr lang="tr-TR" dirty="0" smtClean="0"/>
          </a:p>
          <a:p>
            <a:pPr lvl="0" algn="just"/>
            <a:r>
              <a:rPr lang="tr-TR" dirty="0" smtClean="0"/>
              <a:t>Bu </a:t>
            </a:r>
            <a:r>
              <a:rPr lang="tr-TR" dirty="0" smtClean="0"/>
              <a:t>formların yerini genelde özgeçmişler almıştır. </a:t>
            </a:r>
            <a:endParaRPr lang="tr-TR" dirty="0" smtClean="0"/>
          </a:p>
          <a:p>
            <a:pPr lvl="0" algn="just"/>
            <a:r>
              <a:rPr lang="tr-TR" dirty="0" smtClean="0"/>
              <a:t>Ancak, </a:t>
            </a:r>
            <a:r>
              <a:rPr lang="tr-TR" dirty="0" smtClean="0"/>
              <a:t>bazı şirketler hem özgeçmiş hem de form doldurma yolunu izleyebilmektedir.</a:t>
            </a:r>
          </a:p>
          <a:p>
            <a:pPr algn="just"/>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Mülakat</a:t>
            </a:r>
            <a:endParaRPr lang="tr-TR" dirty="0"/>
          </a:p>
        </p:txBody>
      </p:sp>
      <p:sp>
        <p:nvSpPr>
          <p:cNvPr id="3" name="2 İçerik Yer Tutucusu"/>
          <p:cNvSpPr>
            <a:spLocks noGrp="1"/>
          </p:cNvSpPr>
          <p:nvPr>
            <p:ph idx="1"/>
          </p:nvPr>
        </p:nvSpPr>
        <p:spPr/>
        <p:txBody>
          <a:bodyPr>
            <a:normAutofit fontScale="92500" lnSpcReduction="20000"/>
          </a:bodyPr>
          <a:lstStyle/>
          <a:p>
            <a:pPr lvl="0" algn="just"/>
            <a:r>
              <a:rPr lang="tr-TR" dirty="0" smtClean="0"/>
              <a:t>Başvuru formunda görülemeyecek bazı özelliklerin, özellikle firmanın satış elemanlarında bulunmasını istediği özelliklerin varlığını kontrol amacıyla yapılır. </a:t>
            </a:r>
            <a:endParaRPr lang="tr-TR" dirty="0" smtClean="0"/>
          </a:p>
          <a:p>
            <a:pPr lvl="0" algn="just"/>
            <a:r>
              <a:rPr lang="tr-TR" dirty="0" smtClean="0"/>
              <a:t>Örneğin: </a:t>
            </a:r>
          </a:p>
          <a:p>
            <a:pPr lvl="1" algn="just"/>
            <a:r>
              <a:rPr lang="tr-TR" dirty="0" smtClean="0"/>
              <a:t>güler </a:t>
            </a:r>
            <a:r>
              <a:rPr lang="tr-TR" dirty="0" smtClean="0"/>
              <a:t>yüzlülük, </a:t>
            </a:r>
          </a:p>
          <a:p>
            <a:pPr lvl="1" algn="just"/>
            <a:r>
              <a:rPr lang="tr-TR" dirty="0" smtClean="0"/>
              <a:t>temizlik</a:t>
            </a:r>
            <a:r>
              <a:rPr lang="tr-TR" dirty="0" smtClean="0"/>
              <a:t>, </a:t>
            </a:r>
            <a:endParaRPr lang="tr-TR" dirty="0" smtClean="0"/>
          </a:p>
          <a:p>
            <a:pPr lvl="1" algn="just"/>
            <a:r>
              <a:rPr lang="tr-TR" dirty="0" smtClean="0"/>
              <a:t>görünüm</a:t>
            </a:r>
            <a:r>
              <a:rPr lang="tr-TR" dirty="0" smtClean="0"/>
              <a:t>, </a:t>
            </a:r>
            <a:endParaRPr lang="tr-TR" dirty="0" smtClean="0"/>
          </a:p>
          <a:p>
            <a:pPr lvl="1" algn="just"/>
            <a:r>
              <a:rPr lang="tr-TR" dirty="0" smtClean="0"/>
              <a:t>zihni </a:t>
            </a:r>
            <a:r>
              <a:rPr lang="tr-TR" dirty="0" smtClean="0"/>
              <a:t>kapasitesi </a:t>
            </a:r>
            <a:endParaRPr lang="tr-TR" dirty="0" smtClean="0"/>
          </a:p>
          <a:p>
            <a:pPr lvl="1" algn="just"/>
            <a:r>
              <a:rPr lang="tr-TR" dirty="0" smtClean="0"/>
              <a:t>tepkileri </a:t>
            </a:r>
            <a:r>
              <a:rPr lang="tr-TR" dirty="0" smtClean="0"/>
              <a:t>gibi özellikler </a:t>
            </a:r>
            <a:endParaRPr lang="tr-TR" dirty="0" smtClean="0"/>
          </a:p>
          <a:p>
            <a:pPr lvl="1" algn="just">
              <a:buNone/>
            </a:pPr>
            <a:r>
              <a:rPr lang="tr-TR" dirty="0" smtClean="0"/>
              <a:t>ancak </a:t>
            </a:r>
            <a:r>
              <a:rPr lang="tr-TR" dirty="0" smtClean="0"/>
              <a:t>mülakatla görülebilir. </a:t>
            </a:r>
          </a:p>
          <a:p>
            <a:pPr algn="just"/>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536</Words>
  <Application>Microsoft Office PowerPoint</Application>
  <PresentationFormat>Ekran Gösterisi (4:3)</PresentationFormat>
  <Paragraphs>72</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Satış Gücü Yönetimi</vt:lpstr>
      <vt:lpstr>İşgücü Planlaması</vt:lpstr>
      <vt:lpstr>İş Analizi</vt:lpstr>
      <vt:lpstr>İş Analizinin Aşamaları</vt:lpstr>
      <vt:lpstr>İşgücü İhtiyacının Belirlenmesi</vt:lpstr>
      <vt:lpstr>İşgücü İhtiyacının Belirlenmesi</vt:lpstr>
      <vt:lpstr>Seçim Süreci</vt:lpstr>
      <vt:lpstr>Başvuru formları ve formların değerlendirilmesi</vt:lpstr>
      <vt:lpstr>Mülakat</vt:lpstr>
      <vt:lpstr>Referanslar</vt:lpstr>
      <vt:lpstr>Mesleki Nitelikler</vt:lpstr>
      <vt:lpstr>Organizasyon ve Uyum</vt:lpstr>
      <vt:lpstr>Uyum (Oryantasyon)</vt:lpstr>
      <vt:lpstr>Uyum sürecinin Faydaları</vt:lpstr>
      <vt:lpstr>Satış Gücünün Eğitimi</vt:lpstr>
      <vt:lpstr>Satış elemanlarından müşteri sadakati sağlaması isteniyorsa</vt:lpstr>
      <vt:lpstr>Eğitimin Amacı</vt:lpstr>
      <vt:lpstr>Eğitim Yöntemleri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Satış Gücü Yönetimi</dc:title>
  <dc:creator>casper</dc:creator>
  <cp:lastModifiedBy>casper</cp:lastModifiedBy>
  <cp:revision>37</cp:revision>
  <dcterms:created xsi:type="dcterms:W3CDTF">2013-03-12T10:43:13Z</dcterms:created>
  <dcterms:modified xsi:type="dcterms:W3CDTF">2013-03-12T11:11:38Z</dcterms:modified>
</cp:coreProperties>
</file>