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27.03.2011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MARKETLERDE TUTUNDURMA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Perakendecilerin İmaj Geliştirici Faaliyetleri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Özürlüler için bariyerleri kaldırmak</a:t>
            </a:r>
          </a:p>
          <a:p>
            <a:r>
              <a:rPr lang="tr-TR" dirty="0" smtClean="0"/>
              <a:t>Çevreye özen gösterildiğini göstermek, çöpleri geri dönüştürmek ve caddeleri temizlemek</a:t>
            </a:r>
          </a:p>
          <a:p>
            <a:r>
              <a:rPr lang="tr-TR" dirty="0" smtClean="0"/>
              <a:t>Hayır işleri yapmak</a:t>
            </a:r>
          </a:p>
          <a:p>
            <a:r>
              <a:rPr lang="tr-TR" dirty="0" smtClean="0"/>
              <a:t>Çevre korumaya yönelik faaliyetlere katılmak</a:t>
            </a:r>
          </a:p>
          <a:p>
            <a:r>
              <a:rPr lang="tr-TR" dirty="0" smtClean="0"/>
              <a:t>Okullara para ve ekipman bağışlamak</a:t>
            </a:r>
          </a:p>
          <a:p>
            <a:r>
              <a:rPr lang="tr-TR" dirty="0" smtClean="0"/>
              <a:t>Vakıflara yardımlarda bulunmak</a:t>
            </a:r>
          </a:p>
          <a:p>
            <a:r>
              <a:rPr lang="tr-TR" dirty="0" smtClean="0"/>
              <a:t>Çeşitli toplum grupları yararına yardım kampanyaları düzenlemek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Halkla İlişkilerde Kullanılan Araçlar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Basılı Araçlar</a:t>
            </a:r>
          </a:p>
          <a:p>
            <a:pPr lvl="1"/>
            <a:r>
              <a:rPr lang="tr-TR" dirty="0" smtClean="0"/>
              <a:t>Gazeteler</a:t>
            </a:r>
          </a:p>
          <a:p>
            <a:pPr lvl="1"/>
            <a:r>
              <a:rPr lang="tr-TR" dirty="0" smtClean="0"/>
              <a:t>Dergiler</a:t>
            </a:r>
          </a:p>
          <a:p>
            <a:pPr lvl="1"/>
            <a:r>
              <a:rPr lang="tr-TR" dirty="0" smtClean="0"/>
              <a:t>El kitapları</a:t>
            </a:r>
          </a:p>
          <a:p>
            <a:pPr lvl="1"/>
            <a:r>
              <a:rPr lang="tr-TR" dirty="0" smtClean="0"/>
              <a:t>Bültenler</a:t>
            </a:r>
          </a:p>
          <a:p>
            <a:pPr lvl="1"/>
            <a:r>
              <a:rPr lang="tr-TR" dirty="0" smtClean="0"/>
              <a:t>Fotoğraflar</a:t>
            </a:r>
          </a:p>
          <a:p>
            <a:pPr lvl="1"/>
            <a:r>
              <a:rPr lang="tr-TR" dirty="0" smtClean="0"/>
              <a:t>Yıllık raporlar</a:t>
            </a:r>
          </a:p>
          <a:p>
            <a:pPr lvl="1"/>
            <a:r>
              <a:rPr lang="tr-TR" dirty="0" smtClean="0"/>
              <a:t>Mektuplar</a:t>
            </a:r>
          </a:p>
          <a:p>
            <a:r>
              <a:rPr lang="tr-TR" dirty="0" smtClean="0"/>
              <a:t>Basılı Olmayan Araçlar</a:t>
            </a:r>
          </a:p>
          <a:p>
            <a:pPr lvl="1"/>
            <a:r>
              <a:rPr lang="tr-TR" dirty="0" smtClean="0"/>
              <a:t>Radyo</a:t>
            </a:r>
          </a:p>
          <a:p>
            <a:pPr lvl="1"/>
            <a:r>
              <a:rPr lang="tr-TR" dirty="0" smtClean="0"/>
              <a:t>Televizyon</a:t>
            </a:r>
          </a:p>
          <a:p>
            <a:pPr lvl="1"/>
            <a:r>
              <a:rPr lang="tr-TR" dirty="0" smtClean="0"/>
              <a:t>Yarışmalar</a:t>
            </a:r>
          </a:p>
          <a:p>
            <a:pPr lvl="1"/>
            <a:r>
              <a:rPr lang="tr-TR" dirty="0" smtClean="0"/>
              <a:t>Törenler</a:t>
            </a:r>
          </a:p>
          <a:p>
            <a:pPr lvl="1"/>
            <a:r>
              <a:rPr lang="tr-TR" dirty="0" smtClean="0"/>
              <a:t>Toplantılar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Satış Arttırıcı Çabalar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Vitrin, sergi ve gösteri düzenlemeleri</a:t>
            </a:r>
          </a:p>
          <a:p>
            <a:r>
              <a:rPr lang="tr-TR" dirty="0" smtClean="0"/>
              <a:t>İndirimli satışlar</a:t>
            </a:r>
          </a:p>
          <a:p>
            <a:r>
              <a:rPr lang="tr-TR" dirty="0" smtClean="0"/>
              <a:t>İndirim kartları</a:t>
            </a:r>
          </a:p>
          <a:p>
            <a:r>
              <a:rPr lang="tr-TR" dirty="0" smtClean="0"/>
              <a:t>Örnek ürün dağıtımı</a:t>
            </a:r>
          </a:p>
          <a:p>
            <a:r>
              <a:rPr lang="tr-TR" dirty="0" smtClean="0"/>
              <a:t>Kupon dağıtımı</a:t>
            </a:r>
          </a:p>
          <a:p>
            <a:r>
              <a:rPr lang="tr-TR" dirty="0" smtClean="0"/>
              <a:t>Konferanslar</a:t>
            </a:r>
          </a:p>
          <a:p>
            <a:r>
              <a:rPr lang="tr-TR" dirty="0" smtClean="0"/>
              <a:t>Seminerler</a:t>
            </a:r>
          </a:p>
          <a:p>
            <a:r>
              <a:rPr lang="tr-TR" dirty="0" smtClean="0"/>
              <a:t>Kurslar</a:t>
            </a:r>
          </a:p>
          <a:p>
            <a:r>
              <a:rPr lang="tr-TR" dirty="0" smtClean="0"/>
              <a:t>Sergi ve fuarlara katılma</a:t>
            </a:r>
          </a:p>
          <a:p>
            <a:r>
              <a:rPr lang="tr-TR" dirty="0" smtClean="0"/>
              <a:t>Hediyeler dağıtma</a:t>
            </a:r>
          </a:p>
          <a:p>
            <a:r>
              <a:rPr lang="tr-TR" dirty="0" smtClean="0"/>
              <a:t>Çekilişler yapma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Ürün Dağıtımı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Örnek ürün dağıtımı, özellikle yeni ürünlerin tüketicilere tanıtılmasında kullanılan en etkili yöntemlerden biri olup, ürünün küçük boyutlarda ambalajlanmış örneklerinin tüketicilere bedelsiz olarak dağıtılmasıdır.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Örnek Ürün Dağıtımı Yönteminin Etkinliği Açısından Dikkat Edilmesi Gereken Hususlar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 smtClean="0"/>
              <a:t>Ürünün Özelliği</a:t>
            </a:r>
          </a:p>
          <a:p>
            <a:pPr lvl="1"/>
            <a:r>
              <a:rPr lang="tr-TR" dirty="0" smtClean="0"/>
              <a:t>Nüfusun büyük bir bölümünü ilgilendiren ve kâr marjı yüksek ürünler olması</a:t>
            </a:r>
          </a:p>
          <a:p>
            <a:pPr lvl="1"/>
            <a:r>
              <a:rPr lang="tr-TR" dirty="0" smtClean="0"/>
              <a:t>Ürünün yeni farklı özelliklere sahip olması</a:t>
            </a:r>
          </a:p>
          <a:p>
            <a:pPr lvl="1"/>
            <a:r>
              <a:rPr lang="tr-TR" dirty="0" smtClean="0"/>
              <a:t>Ürünün reklam ile açıkça görülemeyen özellikleri olması</a:t>
            </a:r>
          </a:p>
          <a:p>
            <a:pPr lvl="1"/>
            <a:r>
              <a:rPr lang="tr-TR" dirty="0" smtClean="0"/>
              <a:t>Ürün yaşam eğrisinin olgunluk veya gerileme aşamasında bulunmaması</a:t>
            </a:r>
          </a:p>
          <a:p>
            <a:pPr lvl="1"/>
            <a:r>
              <a:rPr lang="tr-TR" dirty="0" smtClean="0"/>
              <a:t>Örnek ürün dağıtımından önce bilgi verici reklamlar yapılması</a:t>
            </a:r>
          </a:p>
          <a:p>
            <a:r>
              <a:rPr lang="tr-TR" b="1" dirty="0" smtClean="0"/>
              <a:t>Örnek Ürünün Büyüklüğü</a:t>
            </a:r>
          </a:p>
          <a:p>
            <a:pPr lvl="1"/>
            <a:r>
              <a:rPr lang="tr-TR" dirty="0" smtClean="0"/>
              <a:t>Gerçek ürün boyutundan daha küçük boyutta olmalı</a:t>
            </a:r>
          </a:p>
          <a:p>
            <a:pPr lvl="1"/>
            <a:r>
              <a:rPr lang="tr-TR" dirty="0" smtClean="0"/>
              <a:t>Tüketicinin ürün hakkında bir yargıya varabileceği kadar büyük boyutta olması</a:t>
            </a:r>
          </a:p>
          <a:p>
            <a:pPr lvl="1"/>
            <a:r>
              <a:rPr lang="tr-TR" dirty="0" smtClean="0"/>
              <a:t>Gerçek ambalajın minyatür paketinde sunulması</a:t>
            </a:r>
          </a:p>
          <a:p>
            <a:r>
              <a:rPr lang="tr-TR" b="1" dirty="0" smtClean="0"/>
              <a:t>Maliyetler</a:t>
            </a:r>
          </a:p>
          <a:p>
            <a:pPr lvl="1"/>
            <a:r>
              <a:rPr lang="tr-TR" dirty="0" smtClean="0"/>
              <a:t>Örnek ürünün maliyeti</a:t>
            </a:r>
          </a:p>
          <a:p>
            <a:pPr lvl="1"/>
            <a:r>
              <a:rPr lang="tr-TR" dirty="0" smtClean="0"/>
              <a:t>Postalama maliyeti</a:t>
            </a:r>
          </a:p>
          <a:p>
            <a:pPr lvl="1"/>
            <a:r>
              <a:rPr lang="tr-TR" dirty="0" smtClean="0"/>
              <a:t>Dağıtım maliyeti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 İndirimleri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Belirli süreler zarfında geçerli olmak üzere bir/birkaç ürünün veya tüm ürünlerin tüketicilere indirimli fiyattan satılmasıdır. </a:t>
            </a:r>
          </a:p>
          <a:p>
            <a:pPr marL="1588" indent="381000">
              <a:buNone/>
            </a:pPr>
            <a:r>
              <a:rPr lang="tr-TR" dirty="0" smtClean="0"/>
              <a:t>Özellikle fiyata karşı duyarlı tüketicilerin satın alma davranışları üzerinde büyük etkisi vardır.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Fiyat İndiriminde Farklı Uygulamalar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Belirli ürünlerin fiyatında yapılan indirimler</a:t>
            </a:r>
          </a:p>
          <a:p>
            <a:r>
              <a:rPr lang="tr-TR" dirty="0" smtClean="0"/>
              <a:t>Belirli günlerde yapılan indirimler</a:t>
            </a:r>
          </a:p>
          <a:p>
            <a:r>
              <a:rPr lang="tr-TR" dirty="0" smtClean="0"/>
              <a:t>Belirli ürün gruplarında yapılan indirimler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Belirli </a:t>
            </a:r>
            <a:r>
              <a:rPr lang="tr-TR" dirty="0" smtClean="0"/>
              <a:t>Ürünlerin Fiyatında Yapılan İndirimler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588" indent="381000">
              <a:buNone/>
            </a:pPr>
            <a:r>
              <a:rPr lang="tr-TR" dirty="0" smtClean="0"/>
              <a:t>Herhangi bir ürünün satışını arttırmak ve/veya mağaza trafiğini arttırmak için belirli bir veya birkaç ürünün fiyatında belirli bir süre için indirim yapılmasıdır. </a:t>
            </a:r>
          </a:p>
          <a:p>
            <a:pPr marL="1588" indent="381000">
              <a:buNone/>
            </a:pPr>
            <a:r>
              <a:rPr lang="tr-TR" dirty="0" smtClean="0"/>
              <a:t>İndirim dönemleri üreticilere bildirilir ve üreticilerden teklif alınır. Bu teklifler değerlendirilerek indirime (inserte) girecek markalar belirlenir. </a:t>
            </a:r>
          </a:p>
          <a:p>
            <a:pPr marL="1588" indent="381000">
              <a:buNone/>
            </a:pPr>
            <a:r>
              <a:rPr lang="tr-TR" dirty="0" smtClean="0"/>
              <a:t>Bu belirlenen markalar on beş günde bir periyodik olarak çıkartılan insert </a:t>
            </a:r>
            <a:r>
              <a:rPr lang="tr-TR" dirty="0" err="1" smtClean="0"/>
              <a:t>bröşürleriyle</a:t>
            </a:r>
            <a:r>
              <a:rPr lang="tr-TR" dirty="0" smtClean="0"/>
              <a:t> tüketicilere bildirilir. </a:t>
            </a:r>
          </a:p>
          <a:p>
            <a:pPr marL="1588" indent="381000">
              <a:buNone/>
            </a:pPr>
            <a:r>
              <a:rPr lang="tr-TR" dirty="0" smtClean="0"/>
              <a:t>Üretici desteğinin alındığı bu indirimlerde marketler bir ölçüde kâr marjından fedakarlık ederler.</a:t>
            </a:r>
            <a:endParaRPr lang="tr-TR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Belirli Günlerde Yapılan İndirimler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Perakendecilerin, haftanın mağaza trafiğinin az olduğu günlerinde bir/birkaç üründe veya tüm ürünlerinde trafiği arttırmak amacıyla yaptıkları indirimlerdir.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Belirli Ürün Gruplarında Yapılan İndirimler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Reyonlar itibariyle yapılan fiyat indirimleridir. Mağazanın iç sinyalizasyon sistemi kullanılarak günün belirli saatleri arasında bir veya birkaç reyonda indirim yapılacağı bildirilir. </a:t>
            </a:r>
          </a:p>
          <a:p>
            <a:pPr marL="1588" indent="381000">
              <a:buNone/>
            </a:pPr>
            <a:r>
              <a:rPr lang="tr-TR" dirty="0" smtClean="0"/>
              <a:t>Bu indirim türünde amaç mağaza trafiğini arttırmak değil, mağazadaki mevcut müşterilerin satın alma düzeylerini arttırmaktır.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Tutundurma Faaliyetleri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</a:t>
            </a:r>
          </a:p>
          <a:p>
            <a:r>
              <a:rPr lang="tr-TR" dirty="0" smtClean="0"/>
              <a:t>Kişisel Satış</a:t>
            </a:r>
          </a:p>
          <a:p>
            <a:r>
              <a:rPr lang="tr-TR" dirty="0" smtClean="0"/>
              <a:t>Halkla İlişkiler ve Duyurum</a:t>
            </a:r>
          </a:p>
          <a:p>
            <a:r>
              <a:rPr lang="tr-TR" dirty="0" smtClean="0"/>
              <a:t>Diğer Satış Arttırıcı Çabalar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Satış Noktası Teşhirleri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Kitlesel medyada yayınlanan bilgilerin tüketicilere hatırlatılması ve marka bağımlığı oluşturma amacıyla veya tüketicinin plansız satın alma davranışlarını teşvik etmek amacıyla kullanılan her türlü materyal ve araç bu kapsamda yer alır. 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Satış Noktası </a:t>
            </a:r>
            <a:r>
              <a:rPr lang="tr-TR" dirty="0" smtClean="0"/>
              <a:t>Teşhir Araçları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Raf ve sergiler</a:t>
            </a:r>
          </a:p>
          <a:p>
            <a:r>
              <a:rPr lang="tr-TR" dirty="0" smtClean="0"/>
              <a:t>Duvarlara ve tavandaki tellere asılan bayraklar, posterler</a:t>
            </a:r>
          </a:p>
          <a:p>
            <a:r>
              <a:rPr lang="tr-TR" dirty="0" smtClean="0"/>
              <a:t>Vitrin düzenlemeleri</a:t>
            </a:r>
          </a:p>
          <a:p>
            <a:r>
              <a:rPr lang="tr-TR" dirty="0" smtClean="0"/>
              <a:t>Kapalı devre televizyon sistemi ile sunulan reklamlar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Ürün sergileme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Üreticilerin, belirli ürünlerin satışını arttırmak amacıyla, perakendecilerle süresi ve fiyatı üzerinde anlaşmak suretiyle mağazadaki belirli bir </a:t>
            </a:r>
            <a:r>
              <a:rPr lang="tr-TR" dirty="0" err="1" smtClean="0"/>
              <a:t>stand</a:t>
            </a:r>
            <a:r>
              <a:rPr lang="tr-TR" dirty="0" smtClean="0"/>
              <a:t> veya rafı kiralamasıdır.</a:t>
            </a:r>
          </a:p>
          <a:p>
            <a:pPr marL="1588" indent="381000">
              <a:buNone/>
            </a:pPr>
            <a:r>
              <a:rPr lang="tr-TR" dirty="0" smtClean="0"/>
              <a:t>Bu süre zarfında üreticilerin genellikle belirli bir miktarda fiyat indirimi de yaptıkları görülür.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Mağaza İçi Gösteriler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Mağaza içi gösteriler, diğer teşvik araçlarından daha az kullanılmasına rağmen, doğru şartlar altında bazı ürünler için oldukça etkili olabilmektedir.</a:t>
            </a:r>
          </a:p>
          <a:p>
            <a:pPr marL="1588" indent="381000">
              <a:buNone/>
            </a:pPr>
            <a:r>
              <a:rPr lang="tr-TR" dirty="0" smtClean="0"/>
              <a:t>Bazı ürünlerin tüketicilere tattırıldığı </a:t>
            </a:r>
            <a:r>
              <a:rPr lang="tr-TR" dirty="0" err="1" smtClean="0"/>
              <a:t>standlar</a:t>
            </a:r>
            <a:r>
              <a:rPr lang="tr-TR" dirty="0" smtClean="0"/>
              <a:t>, bazı ürünlerin performans özelliklerinin sunulduğu gösteriler, cilt bakım uygulamaları örnek verilebilir.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588" indent="381000" algn="just">
              <a:buNone/>
            </a:pPr>
            <a:r>
              <a:rPr lang="tr-TR" dirty="0" smtClean="0"/>
              <a:t>Reklam, bir ürün veya kuruluşla ilgili mesajın bir bedel karşılığında kişisel olmayan yollarla sunumudur. </a:t>
            </a:r>
            <a:r>
              <a:rPr lang="tr-TR" dirty="0" smtClean="0"/>
              <a:t>Reklamda işletme, kendisine ayrılan zaman diliminde müşterilerine ve potansiyel müşterilere bir mesaj iletmektedir.</a:t>
            </a:r>
            <a:endParaRPr lang="tr-TR" dirty="0" smtClean="0"/>
          </a:p>
          <a:p>
            <a:pPr marL="1588" indent="381000" algn="just">
              <a:buNone/>
            </a:pPr>
            <a:r>
              <a:rPr lang="tr-TR" dirty="0" smtClean="0"/>
              <a:t>Perakendeciler</a:t>
            </a:r>
            <a:r>
              <a:rPr lang="tr-TR" dirty="0" smtClean="0"/>
              <a:t>, kısa dönemde satışlarını arttırmak, mağaza trafiğini arttırmak, mağaza imajı oluşturmak, tüketicilere mal/hizmet/mağaza özellikleri hakkında bilgi vermek, özel markalı ürünlere olan talebi arttırmak gibi amaçlarla reklam yaparlar.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Promosyonel</a:t>
            </a:r>
            <a:r>
              <a:rPr lang="tr-TR" dirty="0" smtClean="0"/>
              <a:t> Reklamlar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588" indent="381000" algn="just">
              <a:buNone/>
            </a:pPr>
            <a:r>
              <a:rPr lang="tr-TR" dirty="0" smtClean="0"/>
              <a:t>Promosyonlar, alış veriş yapan müşterinin ani kararlarla satın alışlarını ve dolayısıyla mağazanın satış etkinliğini arttıran çabalardır.</a:t>
            </a:r>
          </a:p>
          <a:p>
            <a:pPr marL="1588" indent="381000" algn="just">
              <a:buNone/>
            </a:pPr>
            <a:r>
              <a:rPr lang="tr-TR" dirty="0" smtClean="0"/>
              <a:t>Belirli </a:t>
            </a:r>
            <a:r>
              <a:rPr lang="tr-TR" dirty="0" smtClean="0"/>
              <a:t>malların satışını </a:t>
            </a:r>
            <a:r>
              <a:rPr lang="tr-TR" dirty="0" smtClean="0"/>
              <a:t>arttırmak amacıyla yapılırlar.</a:t>
            </a:r>
            <a:endParaRPr lang="tr-TR" dirty="0" smtClean="0"/>
          </a:p>
          <a:p>
            <a:r>
              <a:rPr lang="tr-TR" dirty="0" smtClean="0"/>
              <a:t>Özel </a:t>
            </a:r>
            <a:r>
              <a:rPr lang="tr-TR" dirty="0" smtClean="0"/>
              <a:t>indirimli satışlardan haberdar etmek</a:t>
            </a:r>
          </a:p>
          <a:p>
            <a:r>
              <a:rPr lang="tr-TR" dirty="0" smtClean="0"/>
              <a:t>Yeni ve mevsimlik malların gelişini bildirmek</a:t>
            </a:r>
          </a:p>
          <a:p>
            <a:r>
              <a:rPr lang="tr-TR" dirty="0" smtClean="0"/>
              <a:t>Normal stoklardaki mallar için Pazar oluşturmak veya pazarı </a:t>
            </a:r>
            <a:r>
              <a:rPr lang="tr-TR" dirty="0" smtClean="0"/>
              <a:t>korumak</a:t>
            </a: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Promosyonel</a:t>
            </a:r>
            <a:r>
              <a:rPr lang="tr-TR" dirty="0" smtClean="0"/>
              <a:t> Reklam Araçları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Vitrin düzenleme</a:t>
            </a:r>
          </a:p>
          <a:p>
            <a:r>
              <a:rPr lang="tr-TR" dirty="0" smtClean="0"/>
              <a:t>Kişisel satış</a:t>
            </a:r>
          </a:p>
          <a:p>
            <a:r>
              <a:rPr lang="tr-TR" dirty="0" smtClean="0"/>
              <a:t>Satış noktasındaki sergileme</a:t>
            </a:r>
          </a:p>
          <a:p>
            <a:r>
              <a:rPr lang="tr-TR" dirty="0" smtClean="0"/>
              <a:t>Mağaza dekoru</a:t>
            </a:r>
          </a:p>
          <a:p>
            <a:r>
              <a:rPr lang="tr-TR" dirty="0" smtClean="0"/>
              <a:t>Mağaza personelinden en uygun şekilde yararlanma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Kurumsal Reklamlar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Belirli bir malın satışını arttırmaktan ziyade mağaza için bir imaj oluşturma amacıyla yapılan reklam faaliyetleridir.</a:t>
            </a:r>
          </a:p>
          <a:p>
            <a:pPr marL="1588" indent="381000">
              <a:buNone/>
            </a:pPr>
            <a:r>
              <a:rPr lang="tr-TR" dirty="0" smtClean="0"/>
              <a:t>Kurumsal reklamlar, mağazanın belirli bir malda moda lideri olduğunu veya sunduğu tüketici hizmetlerini vurgulamak amacıyla yapılabilir.</a:t>
            </a:r>
          </a:p>
          <a:p>
            <a:pPr marL="1588" indent="381000">
              <a:buNone/>
            </a:pPr>
            <a:r>
              <a:rPr lang="tr-TR" dirty="0" smtClean="0"/>
              <a:t>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Kurumsak Reklamlarda Kullanılan Araçlar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Duvar İlanları</a:t>
            </a:r>
          </a:p>
          <a:p>
            <a:r>
              <a:rPr lang="tr-TR" dirty="0" smtClean="0"/>
              <a:t>Dergi ilanları</a:t>
            </a:r>
          </a:p>
          <a:p>
            <a:r>
              <a:rPr lang="tr-TR" dirty="0" smtClean="0"/>
              <a:t>Gazete ilanları</a:t>
            </a:r>
          </a:p>
          <a:p>
            <a:r>
              <a:rPr lang="tr-TR" dirty="0" smtClean="0"/>
              <a:t>Afişler</a:t>
            </a:r>
          </a:p>
          <a:p>
            <a:r>
              <a:rPr lang="tr-TR" dirty="0" smtClean="0"/>
              <a:t>Işıklı reklam panoları</a:t>
            </a:r>
          </a:p>
          <a:p>
            <a:r>
              <a:rPr lang="tr-TR" dirty="0" smtClean="0"/>
              <a:t>Tabelalar</a:t>
            </a:r>
          </a:p>
          <a:p>
            <a:r>
              <a:rPr lang="tr-TR" dirty="0" smtClean="0"/>
              <a:t>Takvimler</a:t>
            </a:r>
          </a:p>
          <a:p>
            <a:r>
              <a:rPr lang="tr-TR" dirty="0" smtClean="0"/>
              <a:t>Hediyelik büro malzemeleri</a:t>
            </a:r>
          </a:p>
          <a:p>
            <a:r>
              <a:rPr lang="tr-TR" dirty="0" smtClean="0"/>
              <a:t>Kişisel mektup</a:t>
            </a:r>
          </a:p>
          <a:p>
            <a:r>
              <a:rPr lang="tr-TR" dirty="0" smtClean="0"/>
              <a:t>Radyo</a:t>
            </a:r>
          </a:p>
          <a:p>
            <a:r>
              <a:rPr lang="tr-TR" dirty="0" smtClean="0"/>
              <a:t>Televizyon</a:t>
            </a:r>
          </a:p>
          <a:p>
            <a:r>
              <a:rPr lang="tr-TR" dirty="0" smtClean="0"/>
              <a:t>Katalog</a:t>
            </a:r>
          </a:p>
          <a:p>
            <a:r>
              <a:rPr lang="tr-TR" dirty="0" smtClean="0"/>
              <a:t>Bülten</a:t>
            </a:r>
          </a:p>
          <a:p>
            <a:r>
              <a:rPr lang="tr-TR" dirty="0" smtClean="0"/>
              <a:t>El ilanları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Kişisel Satış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588" indent="381000" algn="just">
              <a:buNone/>
            </a:pPr>
            <a:r>
              <a:rPr lang="tr-TR" dirty="0" smtClean="0"/>
              <a:t>Mal ya da hizmetin kısa sürede tanıtılarak, satışının gerçekleştirilmesi için, </a:t>
            </a:r>
            <a:r>
              <a:rPr lang="tr-TR" dirty="0" smtClean="0"/>
              <a:t>tanıtımını ve </a:t>
            </a:r>
            <a:r>
              <a:rPr lang="tr-TR" dirty="0" smtClean="0"/>
              <a:t>satışı yapacak kişi yada kişilerin, olası alıcı yada alıcılarla yüz yüze gelerek, konuşmaları</a:t>
            </a:r>
            <a:r>
              <a:rPr lang="tr-TR" dirty="0" smtClean="0"/>
              <a:t>, görüşmeleri </a:t>
            </a:r>
            <a:r>
              <a:rPr lang="tr-TR" dirty="0" smtClean="0"/>
              <a:t>ve satışı gerçekleştirmeye çalışmaları çabalarıdır</a:t>
            </a:r>
            <a:r>
              <a:rPr lang="tr-TR" dirty="0" smtClean="0"/>
              <a:t>.</a:t>
            </a:r>
          </a:p>
          <a:p>
            <a:pPr marL="1588" indent="381000" algn="just">
              <a:buNone/>
            </a:pPr>
            <a:r>
              <a:rPr lang="tr-TR" dirty="0" smtClean="0"/>
              <a:t>Kişisel satış, satış elemanı vasıtasıyla gerçekleştirilir. Bir satış elemanının satacağı mallar, mağaza ve müşteriler hakkında bilgi sahibi olması gerekir.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Halkla İlişkiler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Halkla ilişkiler, işletmenin iç ve dış çevresiyle iyi ilişkilerin kurulması ve bu ilişkilerin yönetimi olarak tanımlanabilir.</a:t>
            </a:r>
          </a:p>
          <a:p>
            <a:pPr marL="1588" indent="381000">
              <a:buNone/>
            </a:pPr>
            <a:r>
              <a:rPr lang="tr-TR" dirty="0" smtClean="0"/>
              <a:t>Özellikle perakendecilerin kamuoyuna yönelik çabalarının mağaza imajı ve performansı üzerinde büyük  etkisi bulunmaktadır.</a:t>
            </a:r>
          </a:p>
          <a:p>
            <a:pPr marL="1588" indent="381000">
              <a:buNone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848</Words>
  <Application>Microsoft Office PowerPoint</Application>
  <PresentationFormat>Ekran Gösterisi (4:3)</PresentationFormat>
  <Paragraphs>128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Ofis Teması</vt:lpstr>
      <vt:lpstr>MARKETLERDE TUTUNDURMA</vt:lpstr>
      <vt:lpstr>Tutundurma Faaliyetleri</vt:lpstr>
      <vt:lpstr>Reklam</vt:lpstr>
      <vt:lpstr>Promosyonel Reklamlar</vt:lpstr>
      <vt:lpstr>Promosyonel Reklam Araçları</vt:lpstr>
      <vt:lpstr>Kurumsal Reklamlar</vt:lpstr>
      <vt:lpstr>Kurumsak Reklamlarda Kullanılan Araçlar</vt:lpstr>
      <vt:lpstr>Kişisel Satış</vt:lpstr>
      <vt:lpstr>Halkla İlişkiler</vt:lpstr>
      <vt:lpstr>Perakendecilerin İmaj Geliştirici Faaliyetleri</vt:lpstr>
      <vt:lpstr>Halkla İlişkilerde Kullanılan Araçlar</vt:lpstr>
      <vt:lpstr>Diğer Satış Arttırıcı Çabalar</vt:lpstr>
      <vt:lpstr>Örnek Ürün Dağıtımı</vt:lpstr>
      <vt:lpstr>Örnek Ürün Dağıtımı Yönteminin Etkinliği Açısından Dikkat Edilmesi Gereken Hususlar</vt:lpstr>
      <vt:lpstr>Fiyat İndirimleri</vt:lpstr>
      <vt:lpstr>Fiyat İndiriminde Farklı Uygulamalar</vt:lpstr>
      <vt:lpstr>Belirli Ürünlerin Fiyatında Yapılan İndirimler</vt:lpstr>
      <vt:lpstr>Belirli Günlerde Yapılan İndirimler </vt:lpstr>
      <vt:lpstr>Belirli Ürün Gruplarında Yapılan İndirimler</vt:lpstr>
      <vt:lpstr>Satış Noktası Teşhirleri</vt:lpstr>
      <vt:lpstr>Satış Noktası Teşhir Araçları</vt:lpstr>
      <vt:lpstr>Ürün sergileme</vt:lpstr>
      <vt:lpstr>Mağaza İçi Gösteriler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MARKETLERDE TUTUNDURMA</dc:title>
  <dc:creator>casper</dc:creator>
  <cp:lastModifiedBy>casper</cp:lastModifiedBy>
  <cp:revision>73</cp:revision>
  <dcterms:created xsi:type="dcterms:W3CDTF">2011-03-24T15:18:33Z</dcterms:created>
  <dcterms:modified xsi:type="dcterms:W3CDTF">2011-03-27T16:31:34Z</dcterms:modified>
</cp:coreProperties>
</file>