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49326" autoAdjust="0"/>
  </p:normalViewPr>
  <p:slideViewPr>
    <p:cSldViewPr snapToGrid="0">
      <p:cViewPr varScale="1">
        <p:scale>
          <a:sx n="55" d="100"/>
          <a:sy n="55" d="100"/>
        </p:scale>
        <p:origin x="263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7DBF25-A50F-403B-99B0-2D5134760A7A}" type="datetimeFigureOut">
              <a:rPr lang="tr-TR" smtClean="0"/>
              <a:t>19.02.2023</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7FF5B5-0BBB-453B-8A07-89B17D6B944E}" type="slidenum">
              <a:rPr lang="tr-TR" smtClean="0"/>
              <a:t>‹#›</a:t>
            </a:fld>
            <a:endParaRPr lang="tr-TR"/>
          </a:p>
        </p:txBody>
      </p:sp>
    </p:spTree>
    <p:extLst>
      <p:ext uri="{BB962C8B-B14F-4D97-AF65-F5344CB8AC3E}">
        <p14:creationId xmlns:p14="http://schemas.microsoft.com/office/powerpoint/2010/main" val="2474545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Günümüzde yeni iş modelleri, yeni iş kuralları, yeni müşteri profilleri ve başta tedarikçiler olmak üzere müşterilerle yeni ilişkileri gündeme getirmiştir. Yeni pazarlama yaklaşımları tamamen müşteri odaklı olup, işletmeler müşterileriyle sürekli ve dinamik olarak etkileşim içinde olmak zorundadırlar. Toptancı da bir tedarikçi olarak hem üreticiyle, hem perakendeciyle, hem de müşteri ile iletişim ve etkileşim içinde olmalıdır.</a:t>
            </a:r>
          </a:p>
          <a:p>
            <a:endParaRPr lang="tr-TR" dirty="0"/>
          </a:p>
          <a:p>
            <a:endParaRPr lang="tr-TR" dirty="0"/>
          </a:p>
        </p:txBody>
      </p:sp>
      <p:sp>
        <p:nvSpPr>
          <p:cNvPr id="4" name="Slayt Numarası Yer Tutucusu 3"/>
          <p:cNvSpPr>
            <a:spLocks noGrp="1"/>
          </p:cNvSpPr>
          <p:nvPr>
            <p:ph type="sldNum" sz="quarter" idx="5"/>
          </p:nvPr>
        </p:nvSpPr>
        <p:spPr/>
        <p:txBody>
          <a:bodyPr/>
          <a:lstStyle/>
          <a:p>
            <a:fld id="{0B7FF5B5-0BBB-453B-8A07-89B17D6B944E}" type="slidenum">
              <a:rPr lang="tr-TR" smtClean="0"/>
              <a:t>2</a:t>
            </a:fld>
            <a:endParaRPr lang="tr-TR"/>
          </a:p>
        </p:txBody>
      </p:sp>
    </p:spTree>
    <p:extLst>
      <p:ext uri="{BB962C8B-B14F-4D97-AF65-F5344CB8AC3E}">
        <p14:creationId xmlns:p14="http://schemas.microsoft.com/office/powerpoint/2010/main" val="18898965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a:r>
              <a:rPr lang="tr-TR" b="1" dirty="0"/>
              <a:t>iç raporlama</a:t>
            </a:r>
            <a:r>
              <a:rPr lang="tr-TR" dirty="0"/>
              <a:t>. Sipariş bilgileri, envanter bilgileri, stok bilgileri, müşteri bilgileri, faturalar, satış bilgileri, muhasebe kayıtları gibi bilgilerin raporlarından oluşur. Bilgisayarda gerekli veri tabanı oluşturulduğunda kolaylıkla ve hızlı bir şekilde takip edilir. </a:t>
            </a:r>
          </a:p>
          <a:p>
            <a:pPr algn="just"/>
            <a:endParaRPr lang="tr-TR" dirty="0"/>
          </a:p>
          <a:p>
            <a:pPr algn="just"/>
            <a:r>
              <a:rPr lang="tr-TR" b="1" dirty="0"/>
              <a:t>Pazarlama istihbaratı</a:t>
            </a:r>
            <a:r>
              <a:rPr lang="tr-TR" dirty="0"/>
              <a:t>. Rakiplerin takip edilmesi, pazar çevresi, üretici ve perakendeci bilgileri, pazar değişiklikleri gibi bilgilerin araştırılması ve değerlendirilmesidir. Bu konuda uzmanlaşmış bir ekibin bulunması toptancı firmaya kolaylık sağlayacaktır. </a:t>
            </a:r>
          </a:p>
          <a:p>
            <a:pPr algn="just"/>
            <a:endParaRPr lang="tr-TR" dirty="0"/>
          </a:p>
          <a:p>
            <a:pPr algn="just"/>
            <a:r>
              <a:rPr lang="tr-TR" b="1" dirty="0"/>
              <a:t>Pazarlama karar destek sistemi</a:t>
            </a:r>
            <a:r>
              <a:rPr lang="tr-TR" dirty="0"/>
              <a:t>. Pazarlama bilgilerinin toplanarak saklanması ve gerektiğinde yöneticilere karar verme aşamasında çeşitli yollar sunarak yardımcı olmasıdır. Yöneticiler satış bilgileri, ürün bilgileri, pazarın durumu, rakipler ile ilgili konularda pazarlama karar destek sisteminden yararlanırlar. Bu </a:t>
            </a:r>
            <a:r>
              <a:rPr lang="tr-TR" dirty="0" err="1"/>
              <a:t>alandada</a:t>
            </a:r>
            <a:r>
              <a:rPr lang="tr-TR" dirty="0"/>
              <a:t> gerekli veri tabanının oluşturularak işlemlerin bilgisayarda yapılması yöneticinin işini kolaylaştıracaktır. </a:t>
            </a:r>
          </a:p>
          <a:p>
            <a:pPr algn="just"/>
            <a:endParaRPr lang="tr-TR" dirty="0"/>
          </a:p>
          <a:p>
            <a:pPr algn="just"/>
            <a:r>
              <a:rPr lang="tr-TR" b="1" dirty="0"/>
              <a:t>Pazarlama araştırması sistemi</a:t>
            </a:r>
            <a:r>
              <a:rPr lang="tr-TR" dirty="0"/>
              <a:t>. Toptancı firmanın belirli aralıklarla projeler üreterek problemlere çözüm getirmeye çalışması ve bu konuda bilgi toplayarak değerlendirme yapmasıdır.</a:t>
            </a:r>
          </a:p>
          <a:p>
            <a:endParaRPr lang="tr-TR" dirty="0"/>
          </a:p>
        </p:txBody>
      </p:sp>
      <p:sp>
        <p:nvSpPr>
          <p:cNvPr id="4" name="Slayt Numarası Yer Tutucusu 3"/>
          <p:cNvSpPr>
            <a:spLocks noGrp="1"/>
          </p:cNvSpPr>
          <p:nvPr>
            <p:ph type="sldNum" sz="quarter" idx="5"/>
          </p:nvPr>
        </p:nvSpPr>
        <p:spPr/>
        <p:txBody>
          <a:bodyPr/>
          <a:lstStyle/>
          <a:p>
            <a:fld id="{0B7FF5B5-0BBB-453B-8A07-89B17D6B944E}" type="slidenum">
              <a:rPr lang="tr-TR" smtClean="0"/>
              <a:t>22</a:t>
            </a:fld>
            <a:endParaRPr lang="tr-TR"/>
          </a:p>
        </p:txBody>
      </p:sp>
    </p:spTree>
    <p:extLst>
      <p:ext uri="{BB962C8B-B14F-4D97-AF65-F5344CB8AC3E}">
        <p14:creationId xmlns:p14="http://schemas.microsoft.com/office/powerpoint/2010/main" val="1360131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Toptancılık zaman içinde gelişme sağlamış bir kurumdur. Teknolojik gelişmelerde toptancılığa katkı sağlamıştır. Toptancılığın gelişmesinin başlıca nedenleri şunlardır: </a:t>
            </a:r>
          </a:p>
          <a:p>
            <a:endParaRPr lang="tr-TR" dirty="0"/>
          </a:p>
          <a:p>
            <a:pPr marL="171450" indent="-171450">
              <a:buFont typeface="Arial" panose="020B0604020202020204" pitchFamily="34" charset="0"/>
              <a:buChar char="•"/>
            </a:pPr>
            <a:r>
              <a:rPr lang="tr-TR" dirty="0"/>
              <a:t>Üretim ve imalat yerlerinin tüketicilerden uzak bölgelerde olması. </a:t>
            </a:r>
          </a:p>
          <a:p>
            <a:pPr marL="171450" indent="-171450">
              <a:buFont typeface="Arial" panose="020B0604020202020204" pitchFamily="34" charset="0"/>
              <a:buChar char="•"/>
            </a:pPr>
            <a:endParaRPr lang="tr-TR" dirty="0"/>
          </a:p>
          <a:p>
            <a:pPr marL="171450" indent="-171450">
              <a:buFont typeface="Arial" panose="020B0604020202020204" pitchFamily="34" charset="0"/>
              <a:buChar char="•"/>
            </a:pPr>
            <a:r>
              <a:rPr lang="tr-TR" dirty="0"/>
              <a:t>Üretimin fazla miktarlarda yapılması. </a:t>
            </a:r>
          </a:p>
          <a:p>
            <a:pPr marL="171450" indent="-171450">
              <a:buFont typeface="Arial" panose="020B0604020202020204" pitchFamily="34" charset="0"/>
              <a:buChar char="•"/>
            </a:pPr>
            <a:endParaRPr lang="tr-TR" dirty="0"/>
          </a:p>
          <a:p>
            <a:pPr marL="171450" indent="-171450">
              <a:buFont typeface="Arial" panose="020B0604020202020204" pitchFamily="34" charset="0"/>
              <a:buChar char="•"/>
            </a:pPr>
            <a:r>
              <a:rPr lang="tr-TR" dirty="0"/>
              <a:t>Üreticiyi ve imalatçıyı depolama, nakliye gibi faaliyetlerden kurtarmış olması. </a:t>
            </a:r>
          </a:p>
          <a:p>
            <a:pPr marL="171450" indent="-171450">
              <a:buFont typeface="Arial" panose="020B0604020202020204" pitchFamily="34" charset="0"/>
              <a:buChar char="•"/>
            </a:pPr>
            <a:endParaRPr lang="tr-TR" dirty="0"/>
          </a:p>
          <a:p>
            <a:pPr marL="171450" indent="-171450">
              <a:buFont typeface="Arial" panose="020B0604020202020204" pitchFamily="34" charset="0"/>
              <a:buChar char="•"/>
            </a:pPr>
            <a:r>
              <a:rPr lang="tr-TR" dirty="0"/>
              <a:t>Perakendecinin fazla stok bulundurmak istememesi. </a:t>
            </a:r>
          </a:p>
        </p:txBody>
      </p:sp>
      <p:sp>
        <p:nvSpPr>
          <p:cNvPr id="4" name="Slayt Numarası Yer Tutucusu 3"/>
          <p:cNvSpPr>
            <a:spLocks noGrp="1"/>
          </p:cNvSpPr>
          <p:nvPr>
            <p:ph type="sldNum" sz="quarter" idx="5"/>
          </p:nvPr>
        </p:nvSpPr>
        <p:spPr/>
        <p:txBody>
          <a:bodyPr/>
          <a:lstStyle/>
          <a:p>
            <a:fld id="{0B7FF5B5-0BBB-453B-8A07-89B17D6B944E}" type="slidenum">
              <a:rPr lang="tr-TR" smtClean="0"/>
              <a:t>7</a:t>
            </a:fld>
            <a:endParaRPr lang="tr-TR"/>
          </a:p>
        </p:txBody>
      </p:sp>
    </p:spTree>
    <p:extLst>
      <p:ext uri="{BB962C8B-B14F-4D97-AF65-F5344CB8AC3E}">
        <p14:creationId xmlns:p14="http://schemas.microsoft.com/office/powerpoint/2010/main" val="29137069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b="1" dirty="0"/>
              <a:t>Tüccar Toptancılar</a:t>
            </a:r>
            <a:r>
              <a:rPr lang="tr-TR" dirty="0"/>
              <a:t>: Tüccar toptancılar dağıtım kanalına sundukları ürün sayısı ve hizmet sunum düzeylerine göre; tam hizmet (genel toptancılar) ve sınırlı hizmet toptancıları olmak üzere iki grupta toplanabilirler. </a:t>
            </a:r>
          </a:p>
          <a:p>
            <a:endParaRPr lang="tr-TR" dirty="0"/>
          </a:p>
          <a:p>
            <a:r>
              <a:rPr lang="tr-TR" b="1" dirty="0"/>
              <a:t>Genel toptancılar (</a:t>
            </a:r>
            <a:r>
              <a:rPr lang="tr-TR" b="1" dirty="0" err="1"/>
              <a:t>full</a:t>
            </a:r>
            <a:r>
              <a:rPr lang="tr-TR" b="1" dirty="0"/>
              <a:t> </a:t>
            </a:r>
            <a:r>
              <a:rPr lang="tr-TR" b="1" dirty="0" err="1"/>
              <a:t>line</a:t>
            </a:r>
            <a:r>
              <a:rPr lang="tr-TR" b="1" dirty="0"/>
              <a:t>-tam hizmet sunan toptancılar): </a:t>
            </a:r>
            <a:r>
              <a:rPr lang="tr-TR" dirty="0"/>
              <a:t>Oldukça geniş bir ürün karmasını tam hizmetle beraber sunan toptancılardır. ilaç, giyim sanayi gibi sektörlerdeki toptancılar bunlara örnek olarak verilebilir. </a:t>
            </a:r>
          </a:p>
          <a:p>
            <a:endParaRPr lang="tr-TR" b="1" dirty="0"/>
          </a:p>
          <a:p>
            <a:r>
              <a:rPr lang="tr-TR" b="1" dirty="0"/>
              <a:t>Toptancı bayiler</a:t>
            </a:r>
            <a:r>
              <a:rPr lang="tr-TR" dirty="0"/>
              <a:t>: Bir işletmenin ürettiği mamul hattını bir bölgedeki bayilere dağıtmak üzere bayilerden birkaçı bölge bayi, ana bayi gibi isimlerle toptan mal satma hakkına sahip olabilirler. Bunun örneğini birçok sektörde görmek mümkündür. Endüstriyel dağıtıcılar veya plâsiyerler( toptancı bayiler arasında belirli bir bölgedeki endüstriyel tüketicilere mal sağlayan gezgin toptancılar) endüstriyel amaçlı mal satışı yapmaktadırlar. Endüstriyel tüketiciler düzenli olarak bu satıcılardan mal alarak büyük miktarlı stok yapmaktan kurtulmaktadırlar. Plasiyerler üretici işletme adına mal satışı yaparken kazançları sattıkları mal oranında artmaktadır.</a:t>
            </a:r>
          </a:p>
          <a:p>
            <a:endParaRPr lang="tr-TR" dirty="0"/>
          </a:p>
          <a:p>
            <a:r>
              <a:rPr lang="tr-TR" b="1" dirty="0"/>
              <a:t>Sınırlı mallarda uzmanlaşmış toptancılar</a:t>
            </a:r>
            <a:r>
              <a:rPr lang="tr-TR" dirty="0"/>
              <a:t>: Ürün karması genişliği dar, fakat ürün karması derinliği oldukça geniş olan aracı kurumlardır. Belirli ürünlerde(sınırla sayıda üründe) çok çeşitli alternatifler sunabilirler. Oto yedek parça, deniz mahsulleri satışı yapan toptancılar bunlara örnektir.</a:t>
            </a:r>
          </a:p>
          <a:p>
            <a:endParaRPr lang="tr-TR" dirty="0"/>
          </a:p>
          <a:p>
            <a:r>
              <a:rPr lang="tr-TR" b="1" dirty="0"/>
              <a:t>Distribütör:</a:t>
            </a:r>
            <a:r>
              <a:rPr lang="tr-TR" dirty="0"/>
              <a:t> Endüstriyel malların satışlarının belirli bir bölgedeki sorumlu dağıtıcısıdır. Üretici işletmeler dağıtımını yapma imkânı bulamadıkları ürünlerin toptan olarak pazarlamasını başka bir işletmeye devredebilirler. Bu işletmeler stoklarında mal bulundururlar.</a:t>
            </a:r>
          </a:p>
          <a:p>
            <a:endParaRPr lang="tr-TR" dirty="0"/>
          </a:p>
          <a:p>
            <a:r>
              <a:rPr lang="tr-TR" dirty="0"/>
              <a:t>Öde götür toptancıları (Cash </a:t>
            </a:r>
            <a:r>
              <a:rPr lang="tr-TR" dirty="0" err="1"/>
              <a:t>and</a:t>
            </a:r>
            <a:r>
              <a:rPr lang="tr-TR" dirty="0"/>
              <a:t> </a:t>
            </a:r>
            <a:r>
              <a:rPr lang="tr-TR" dirty="0" err="1"/>
              <a:t>Carry</a:t>
            </a:r>
            <a:r>
              <a:rPr lang="tr-TR" dirty="0"/>
              <a:t>): Sadece satış yapacaklara satış yapan, perakendecilik hizmeti çok sınırlı, satın alanların mallarını kendileri götürmeleri için düzenlenmiş ve yalnızca nakit para ile satış yapan işletmelerdir. dağıtım yapmadıkları gibi vadeli satış da yapmazlar. Bakkaliye ürünleri satışı yapan toptancılar ile elektrik malzemeleri toptancıları buna örnek verilebilir.</a:t>
            </a:r>
          </a:p>
        </p:txBody>
      </p:sp>
      <p:sp>
        <p:nvSpPr>
          <p:cNvPr id="4" name="Slayt Numarası Yer Tutucusu 3"/>
          <p:cNvSpPr>
            <a:spLocks noGrp="1"/>
          </p:cNvSpPr>
          <p:nvPr>
            <p:ph type="sldNum" sz="quarter" idx="5"/>
          </p:nvPr>
        </p:nvSpPr>
        <p:spPr/>
        <p:txBody>
          <a:bodyPr/>
          <a:lstStyle/>
          <a:p>
            <a:fld id="{0B7FF5B5-0BBB-453B-8A07-89B17D6B944E}" type="slidenum">
              <a:rPr lang="tr-TR" smtClean="0"/>
              <a:t>10</a:t>
            </a:fld>
            <a:endParaRPr lang="tr-TR"/>
          </a:p>
        </p:txBody>
      </p:sp>
    </p:spTree>
    <p:extLst>
      <p:ext uri="{BB962C8B-B14F-4D97-AF65-F5344CB8AC3E}">
        <p14:creationId xmlns:p14="http://schemas.microsoft.com/office/powerpoint/2010/main" val="20749297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b="1" dirty="0"/>
              <a:t>Gemi toptancıları:</a:t>
            </a:r>
            <a:r>
              <a:rPr lang="tr-TR" dirty="0"/>
              <a:t> Tüccar aracılık yaparlar, ancak ellerinde ve stoklarında mal bulundurmazlar. Bir toptancıdan ya da üreticiden istenen malı karşılar ve malın doğrudan üreticiden satıcıya geçmesini sağlarlar. Kereste, kömür ve kimyasal maddeler gibi çok yüksek miktarlarda satılan mallara aracılık ederler. </a:t>
            </a:r>
          </a:p>
          <a:p>
            <a:endParaRPr lang="tr-TR" dirty="0"/>
          </a:p>
          <a:p>
            <a:r>
              <a:rPr lang="tr-TR" b="1" dirty="0"/>
              <a:t>Raf toptancıları:</a:t>
            </a:r>
            <a:r>
              <a:rPr lang="tr-TR" dirty="0"/>
              <a:t> perakendecilere satış yapabilmek için raflarda mallarını sergileyen toptancılardır. Ayakkabı toptancıları, halı toptancıları bunlara örnek verilebilir. </a:t>
            </a:r>
          </a:p>
          <a:p>
            <a:endParaRPr lang="tr-TR" dirty="0"/>
          </a:p>
          <a:p>
            <a:r>
              <a:rPr lang="tr-TR" b="1" dirty="0"/>
              <a:t>Üretici kooperatifleri:</a:t>
            </a:r>
            <a:r>
              <a:rPr lang="tr-TR" dirty="0"/>
              <a:t> Tarım ürünlerini satmak üzere çiftçilerin oluşturdukları birlikler olup, üyelerinin ürettikleri ürünlerin toptan satışını yaparlar. Elde ettiği kârdan da üyelerine pay verirler. Bu tür kooperatiflere ülkemizde Fiskobirlik vb. pek çok örnek vardır. </a:t>
            </a:r>
          </a:p>
          <a:p>
            <a:endParaRPr lang="tr-TR" dirty="0"/>
          </a:p>
          <a:p>
            <a:r>
              <a:rPr lang="tr-TR" b="1" dirty="0"/>
              <a:t>Posta ile satış yapan toptancılar: </a:t>
            </a:r>
            <a:r>
              <a:rPr lang="tr-TR" dirty="0"/>
              <a:t>Hazırladıkları kataloglar yoluyla endüstriyel amaçlı olarak mal satışını gerçekleştiren toptancılardır. Bazı özellikli malların satışı da bu şekilde gerçekleşir. Mallar daha sonra miktar ve büyüklüğüne göre posta veya kargoyla gönderilir. </a:t>
            </a:r>
          </a:p>
          <a:p>
            <a:endParaRPr lang="tr-TR" b="0" dirty="0"/>
          </a:p>
          <a:p>
            <a:r>
              <a:rPr lang="tr-TR" b="1" dirty="0"/>
              <a:t>Komisyoncular: </a:t>
            </a:r>
            <a:r>
              <a:rPr lang="tr-TR" dirty="0"/>
              <a:t>Komisyoncular, satılan mallarda mülkiyet faydası sağlamaksızın, sadece alıcılarla satıcıları bir araya getirerek yaptıkları bu hizmetin karşılığında, alıcıdan veya satıcıdan ya da her ikisinden komisyon alırlar. Özellikle ihracat pazarlaması işi yapan işletmeler, yurt dışına iş bağlantısını yaparlar ve mal satışı yapılınca satıcıdan komisyonlarını alırlar. Komisyoncular risk üstlenmezler. Kabzımallar, özellikle tarımsal ürünlerin toptan satışında üreticilerin adına malları endüstriyel kullanıcılara satıp masrafları ve komisyonlarını düştükten sonra üreticilerin mallarının karşılığını verirler. Kabzımallar, ülkemizde özellikle “toptancı hali” ismiyle tanınan tarımsal ürün toptancılarının yer aldığı mekânlarda faaliyet gösterirler.</a:t>
            </a:r>
          </a:p>
        </p:txBody>
      </p:sp>
      <p:sp>
        <p:nvSpPr>
          <p:cNvPr id="4" name="Slayt Numarası Yer Tutucusu 3"/>
          <p:cNvSpPr>
            <a:spLocks noGrp="1"/>
          </p:cNvSpPr>
          <p:nvPr>
            <p:ph type="sldNum" sz="quarter" idx="5"/>
          </p:nvPr>
        </p:nvSpPr>
        <p:spPr/>
        <p:txBody>
          <a:bodyPr/>
          <a:lstStyle/>
          <a:p>
            <a:fld id="{0B7FF5B5-0BBB-453B-8A07-89B17D6B944E}" type="slidenum">
              <a:rPr lang="tr-TR" smtClean="0"/>
              <a:t>11</a:t>
            </a:fld>
            <a:endParaRPr lang="tr-TR"/>
          </a:p>
        </p:txBody>
      </p:sp>
    </p:spTree>
    <p:extLst>
      <p:ext uri="{BB962C8B-B14F-4D97-AF65-F5344CB8AC3E}">
        <p14:creationId xmlns:p14="http://schemas.microsoft.com/office/powerpoint/2010/main" val="4186239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b="1" dirty="0"/>
              <a:t>Acenteler</a:t>
            </a:r>
            <a:r>
              <a:rPr lang="tr-TR" dirty="0"/>
              <a:t>: Dağıtım kanalında yer alan ve sıkça rastlanan toptancılardandır. Acenteler değişik fonksiyonları nedeniyle çok çeşitlidir. Örneğin üretici işletme adına ve hesabına hareket eden acenteler, kendi nam ve hesabına bir sözleşme ile satış yapma hakkını almış acenteler, sadece satın alma ile uğraşan acenteler, sadece aracılık yapan acenteler gibi. Üstlendikleri fonksiyonlara göre mal bulundurabilir, finansal risk üstlenebilirler. </a:t>
            </a:r>
          </a:p>
          <a:p>
            <a:endParaRPr lang="tr-TR" dirty="0"/>
          </a:p>
          <a:p>
            <a:r>
              <a:rPr lang="tr-TR" b="1" dirty="0"/>
              <a:t>Simsarlar</a:t>
            </a:r>
            <a:r>
              <a:rPr lang="tr-TR" dirty="0"/>
              <a:t>: Tellal olarak da bilinirler. Bu tür toptancılar uzman oldukları alanlarda namına hareket ettiği kişi veya kuruluşu temsil ederler. Alıcı ve satıcıyı bir araya getirerek yaptığı işin karşılığını ücret olarak alır. Simsarlar yapılan pazarlıklar esnasında tarafların anlaşmasına aktif olarak katkıda bulunabilirler. Simsarlar risk üstlenmezler, stok bulundurmazlar. Sermaye piyasası simsarları, emlak komisyoncuları gibi örnekler verilebilir. </a:t>
            </a:r>
          </a:p>
          <a:p>
            <a:endParaRPr lang="tr-TR" dirty="0"/>
          </a:p>
          <a:p>
            <a:r>
              <a:rPr lang="tr-TR" b="1" dirty="0"/>
              <a:t>Spot satıcılar</a:t>
            </a:r>
            <a:r>
              <a:rPr lang="tr-TR" dirty="0"/>
              <a:t>: Nakit paraya ihtiyacı olan bazı toptancı işletmelerin tercih ettikleri satış şekli olarak bilinir. Spot toptancıları nakit sıkışıklıklarını gidermek için mallarını bazen kârsız ve hatta zararına bile satabilmektedirler. Bu tür toptancılardan nakit para ile mal satın alan işletmeler, satın aldıkları malları piyasa değerinden vadeli olarak veya fabrika fiyatına (bazen daha da altına) peşin olarak satabilmektedirler. Ülkemizde spot pazarlar oldukça yaygındır. </a:t>
            </a:r>
          </a:p>
          <a:p>
            <a:endParaRPr lang="tr-TR" dirty="0"/>
          </a:p>
          <a:p>
            <a:r>
              <a:rPr lang="tr-TR" b="1" dirty="0"/>
              <a:t>Üreticiye Ait Satış Yerleri: </a:t>
            </a:r>
            <a:r>
              <a:rPr lang="tr-TR" dirty="0" err="1"/>
              <a:t>iubeler</a:t>
            </a:r>
            <a:r>
              <a:rPr lang="tr-TR" dirty="0"/>
              <a:t>, üretici işletmeye bağlı olarak onların nam ve hesabına malları depolama satışını yapma, teslim etme gibi hizmetler verirler. Alıcı ilişkileri merkezin olabileceğinden daha iyidir. Bu nedenle tutundurma görevini yapmış olurlar. Alıcılara satışta vade tanıma (kredili satış) yapabilirler. </a:t>
            </a:r>
          </a:p>
          <a:p>
            <a:endParaRPr lang="tr-TR" dirty="0"/>
          </a:p>
          <a:p>
            <a:r>
              <a:rPr lang="tr-TR" b="1" dirty="0"/>
              <a:t>Satış büroları:</a:t>
            </a:r>
            <a:r>
              <a:rPr lang="tr-TR" dirty="0"/>
              <a:t> Malların depolanmadığı sadece örneklerin sergilendiği, teşhir mağazaları veya irtibat büroları rolünü görüler. Üretici işletmeye bağlı olarak faaliyet göstererek toptan mal satışı da yapabilirler.</a:t>
            </a:r>
          </a:p>
        </p:txBody>
      </p:sp>
      <p:sp>
        <p:nvSpPr>
          <p:cNvPr id="4" name="Slayt Numarası Yer Tutucusu 3"/>
          <p:cNvSpPr>
            <a:spLocks noGrp="1"/>
          </p:cNvSpPr>
          <p:nvPr>
            <p:ph type="sldNum" sz="quarter" idx="5"/>
          </p:nvPr>
        </p:nvSpPr>
        <p:spPr/>
        <p:txBody>
          <a:bodyPr/>
          <a:lstStyle/>
          <a:p>
            <a:fld id="{0B7FF5B5-0BBB-453B-8A07-89B17D6B944E}" type="slidenum">
              <a:rPr lang="tr-TR" smtClean="0"/>
              <a:t>12</a:t>
            </a:fld>
            <a:endParaRPr lang="tr-TR"/>
          </a:p>
        </p:txBody>
      </p:sp>
    </p:spTree>
    <p:extLst>
      <p:ext uri="{BB962C8B-B14F-4D97-AF65-F5344CB8AC3E}">
        <p14:creationId xmlns:p14="http://schemas.microsoft.com/office/powerpoint/2010/main" val="740401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0B7FF5B5-0BBB-453B-8A07-89B17D6B944E}" type="slidenum">
              <a:rPr lang="tr-TR" smtClean="0"/>
              <a:t>13</a:t>
            </a:fld>
            <a:endParaRPr lang="tr-TR"/>
          </a:p>
        </p:txBody>
      </p:sp>
    </p:spTree>
    <p:extLst>
      <p:ext uri="{BB962C8B-B14F-4D97-AF65-F5344CB8AC3E}">
        <p14:creationId xmlns:p14="http://schemas.microsoft.com/office/powerpoint/2010/main" val="27707449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Bir diğer önemli nokta ise, pazardaki rakiplerin analiz edilmesi. Pazarda rakiplerin karlılıklarından pay alınmak istendiğinde, bu karlılığın ölçütü olan müşterilerin değeri bilinmelidir. Bunun için de, işletme rakip analizlerine yönelecektir. Rakip analizlerinde en önemli unsur; fiyatların, kabiliyetlerin, metotların ve stratejilerin karşılaştırılmasında yatar. Birçok durumda bu; satış gücünün büyüklüğü, fabrika kapasitesi, fiyat ve performans gibi nicel büyüklükleri temel alır. Genel olarak bu analizler firmanın gelişebileceği alanlar hakkında fikir verir. Bununla birlikte müşteriler için önem taşıyan faktörler üzerinde yoğunlaşmak çok önemlidir</a:t>
            </a:r>
          </a:p>
          <a:p>
            <a:endParaRPr lang="tr-TR" dirty="0"/>
          </a:p>
          <a:p>
            <a:r>
              <a:rPr lang="tr-TR" dirty="0"/>
              <a:t>Toptancı bütün bu faaliyetleri hem yurtiçi </a:t>
            </a:r>
            <a:r>
              <a:rPr lang="tr-TR" dirty="0" err="1"/>
              <a:t>hemde</a:t>
            </a:r>
            <a:r>
              <a:rPr lang="tr-TR" dirty="0"/>
              <a:t> yurt dışı için üstlenerek üreticiyi üretmesi için teşvik eder. işte bu noktada toptancının milli ekonomiye sağlayacağı katkı kaliteli üretim artışı sağlayarak üretilen ürünleri satmak ve böylece gerek ulusal ticareti, gerekse uluslar arası ticareti hareketlendirmektir.</a:t>
            </a:r>
          </a:p>
        </p:txBody>
      </p:sp>
      <p:sp>
        <p:nvSpPr>
          <p:cNvPr id="4" name="Slayt Numarası Yer Tutucusu 3"/>
          <p:cNvSpPr>
            <a:spLocks noGrp="1"/>
          </p:cNvSpPr>
          <p:nvPr>
            <p:ph type="sldNum" sz="quarter" idx="5"/>
          </p:nvPr>
        </p:nvSpPr>
        <p:spPr/>
        <p:txBody>
          <a:bodyPr/>
          <a:lstStyle/>
          <a:p>
            <a:fld id="{0B7FF5B5-0BBB-453B-8A07-89B17D6B944E}" type="slidenum">
              <a:rPr lang="tr-TR" smtClean="0"/>
              <a:t>15</a:t>
            </a:fld>
            <a:endParaRPr lang="tr-TR"/>
          </a:p>
        </p:txBody>
      </p:sp>
    </p:spTree>
    <p:extLst>
      <p:ext uri="{BB962C8B-B14F-4D97-AF65-F5344CB8AC3E}">
        <p14:creationId xmlns:p14="http://schemas.microsoft.com/office/powerpoint/2010/main" val="9002410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Kapsamının bu kadar geniş olması nedeniyle, dünyanın bütün ülkelerinde, ihracat mevzuatı; gümrük mevzuatı, kambiyo mevzuatı, standardizasyon mevzuatı, teşvik mevzuatı, katma değer vergisi mevzuatı gibi birçok bağlayıcı mevzuat tarafından ayrıntılı bir şekilde düzenleniyor. Bütün ülkeler (özellikle Dünya Ticaret Örgütü ve diğer uluslararası örgütlere üye olan ülkeler) bu tür mevzuat düzenlemelerinde, iki taraflı ya da çok taraflı ticaret anlaşmaları ve uluslararası ticari teamüllere uygun hareket etme gayreti içerisinde oluyor. </a:t>
            </a:r>
          </a:p>
          <a:p>
            <a:endParaRPr lang="tr-TR" dirty="0"/>
          </a:p>
          <a:p>
            <a:r>
              <a:rPr lang="tr-TR" dirty="0"/>
              <a:t>Toptancı firma ihracat yaparken hem ülke ekonomisi ve güvenilirliği açısından </a:t>
            </a:r>
            <a:r>
              <a:rPr lang="tr-TR" dirty="0" err="1"/>
              <a:t>hemde</a:t>
            </a:r>
            <a:r>
              <a:rPr lang="tr-TR" dirty="0"/>
              <a:t> kendisi ve üreticiler açısından bütün bu uluslararası kurallara dikkat etmek, üreticileri de kaliteli ve yeni ürünler konusunda uyarmak zorundadır. </a:t>
            </a:r>
          </a:p>
          <a:p>
            <a:endParaRPr lang="tr-TR" dirty="0"/>
          </a:p>
          <a:p>
            <a:endParaRPr lang="tr-TR" dirty="0"/>
          </a:p>
          <a:p>
            <a:r>
              <a:rPr lang="tr-TR" dirty="0"/>
              <a:t>ihracatın ülke ekonomisine sağlayacağı pek çok faydanın yanı sıra, toptancının </a:t>
            </a:r>
            <a:r>
              <a:rPr lang="tr-TR" dirty="0" err="1"/>
              <a:t>riskleride</a:t>
            </a:r>
            <a:r>
              <a:rPr lang="tr-TR" dirty="0"/>
              <a:t> göz ardı etmemesi gerekir. Uluslararası pazarlar riski fazla; hem girilmesi, hem de girildikten sonrada içinde kalınması zor pazarlardır. Ancak rekabet edildiği takdirde iç pazarla kıyaslanamayacak ölçüde büyük satış ve kâr potansiyeli taşırlar. iç pazarda başarılı olan firmalar uluslararası pazarlara girdiklerinde pazar paylarını genişleterek kârlılıklarını arttırabilir. Dış pazara açılan firmaların iç pazardaki müşterilere olan bağımlılıkları azalır ve dolayısıyla iç pazardaki durgunluk dönemlerinden etkilenmezler. Firmaların uluslararası pazarlarda elde ettiği bilgi birikimi ile yeni teknoloji ve yöntemler kendi ülke ticaretinin de gelişmesine katkıda bulunacaktır. Ayrıca firmaların ihracat performansları arttıkça ülkede yeni iş olanakları oluşacak, işsizlik ve ülkenin dış ticaret açığı da azalacaktır.</a:t>
            </a:r>
          </a:p>
          <a:p>
            <a:endParaRPr lang="tr-TR" dirty="0"/>
          </a:p>
          <a:p>
            <a:r>
              <a:rPr lang="tr-TR" dirty="0"/>
              <a:t>İhracatın firmalara ve ülkeye büyük faydaları olmakla birlikte birçok risk de söz konusudur. Örneğin, uluslararası pazarlara sunulan ürün satışı tahmin edilen seviyelerin altında kalabilir veya ürün hiç satılmayabilir. Ödemelerde problemler yaşanabilir veya müşteri hiç ödeme yapmayabilir. ihracat yapılan ülkedeki savaşlar ve ekonomik istikrarsızlıklar kayıplara yol açabilir. Ayrıca döviz kurlarındaki dalgalanmalar, kârları 15 azaltabilir veya ortadan kaldırabilir. Dolayısıyla toptancı ihracata karar vermeden önce bütün yararları ve riskleri ayrıntılı bir biçimde araştırmalıdır.</a:t>
            </a:r>
          </a:p>
        </p:txBody>
      </p:sp>
      <p:sp>
        <p:nvSpPr>
          <p:cNvPr id="4" name="Slayt Numarası Yer Tutucusu 3"/>
          <p:cNvSpPr>
            <a:spLocks noGrp="1"/>
          </p:cNvSpPr>
          <p:nvPr>
            <p:ph type="sldNum" sz="quarter" idx="5"/>
          </p:nvPr>
        </p:nvSpPr>
        <p:spPr/>
        <p:txBody>
          <a:bodyPr/>
          <a:lstStyle/>
          <a:p>
            <a:fld id="{0B7FF5B5-0BBB-453B-8A07-89B17D6B944E}" type="slidenum">
              <a:rPr lang="tr-TR" smtClean="0"/>
              <a:t>18</a:t>
            </a:fld>
            <a:endParaRPr lang="tr-TR"/>
          </a:p>
        </p:txBody>
      </p:sp>
    </p:spTree>
    <p:extLst>
      <p:ext uri="{BB962C8B-B14F-4D97-AF65-F5344CB8AC3E}">
        <p14:creationId xmlns:p14="http://schemas.microsoft.com/office/powerpoint/2010/main" val="15182720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b="1" dirty="0"/>
              <a:t>Toptancılar hedef pazarların seçimini yaparken</a:t>
            </a:r>
            <a:r>
              <a:rPr lang="tr-TR" dirty="0"/>
              <a:t>, tüketicinin istek ve ihtiyaçlarını öncelikle dikkate almak zorundadır. Pazarlama çalışması üretimden önce başlar, üretimi planlar ve yönlendirir, üretim sonrası ürün tüketiciye ulaşıncaya kadar devam eder. </a:t>
            </a:r>
          </a:p>
          <a:p>
            <a:endParaRPr lang="tr-TR" dirty="0"/>
          </a:p>
          <a:p>
            <a:r>
              <a:rPr lang="tr-TR" b="1" dirty="0"/>
              <a:t>Toptancının pazar araştırması yaparak tüketici istek ve ihtiyaçlarına göre üreticiyi yönlendirmesi</a:t>
            </a:r>
            <a:r>
              <a:rPr lang="tr-TR" dirty="0"/>
              <a:t>; hedef pazarları ve bu pazarlara sunulacak ürünleri belirlemesi gerekir. Toptancının pazar araştırması görevini üstlenmesi üreticinin de perakendecinin de işini kolaylaştırır. </a:t>
            </a:r>
          </a:p>
          <a:p>
            <a:endParaRPr lang="tr-TR" dirty="0"/>
          </a:p>
          <a:p>
            <a:r>
              <a:rPr lang="tr-TR" b="1" dirty="0"/>
              <a:t>Toptancı firmaların uluslar arası pazarlarda da çalışmaları</a:t>
            </a:r>
            <a:r>
              <a:rPr lang="tr-TR" dirty="0"/>
              <a:t>, artan rekabet ortamında yeni pazarlar bulabilmek için hızlı ve doğru bilginin önemini daha da arttırıcı unsur olacaktır. Toptancılar rakip firmaların önünde yer alabilmek için bu araştırmalar sırasında verecekleri servis hizmetlerini de belirleyeceklerdir. Müşteriyi memnun edecek hizmetlere öncelik verecek ancak gereksiz ve pahalı hizmetleri dikkatli uygulayacaklardır. Rekabet konusunda fiyatlandırmada önemli bir unsurdur. Toptancı firmanın fiyat konusunda üretici firmayı ve </a:t>
            </a:r>
            <a:r>
              <a:rPr lang="tr-TR" dirty="0" err="1"/>
              <a:t>perakendeciyide</a:t>
            </a:r>
            <a:r>
              <a:rPr lang="tr-TR" dirty="0"/>
              <a:t> uyarması ve ortak çalışması gerekecektir. </a:t>
            </a:r>
          </a:p>
          <a:p>
            <a:endParaRPr lang="tr-TR" dirty="0"/>
          </a:p>
          <a:p>
            <a:r>
              <a:rPr lang="tr-TR" dirty="0"/>
              <a:t>Toptancıların tutundurma faaliyetlerine fazla önem vermedikleri, bu çalışmaları daha çok üreticilere ve perakendecilere bıraktıkları görülmektedir. </a:t>
            </a:r>
          </a:p>
          <a:p>
            <a:endParaRPr lang="tr-TR" dirty="0"/>
          </a:p>
          <a:p>
            <a:r>
              <a:rPr lang="tr-TR" b="1" dirty="0"/>
              <a:t>Toptancılar genellikle üreticilere yakın yerlerde faaliyet gösterirler</a:t>
            </a:r>
            <a:r>
              <a:rPr lang="tr-TR" dirty="0"/>
              <a:t>. Son yıllarda bilgisayara geçerek modern işletmelerde faaliyet gösteren toptancılar olmakla birlikte henüz tam bir gelişme gösterdikleri söylenemez. Toptancılar gerekli gelişmeyi gösteremedikleri taktirde üretici ve perakendeci firmalar bu </a:t>
            </a:r>
            <a:r>
              <a:rPr lang="tr-TR" dirty="0" err="1"/>
              <a:t>görevide</a:t>
            </a:r>
            <a:r>
              <a:rPr lang="tr-TR" dirty="0"/>
              <a:t> üstleneceklerdir. </a:t>
            </a:r>
          </a:p>
        </p:txBody>
      </p:sp>
      <p:sp>
        <p:nvSpPr>
          <p:cNvPr id="4" name="Slayt Numarası Yer Tutucusu 3"/>
          <p:cNvSpPr>
            <a:spLocks noGrp="1"/>
          </p:cNvSpPr>
          <p:nvPr>
            <p:ph type="sldNum" sz="quarter" idx="5"/>
          </p:nvPr>
        </p:nvSpPr>
        <p:spPr/>
        <p:txBody>
          <a:bodyPr/>
          <a:lstStyle/>
          <a:p>
            <a:fld id="{0B7FF5B5-0BBB-453B-8A07-89B17D6B944E}" type="slidenum">
              <a:rPr lang="tr-TR" smtClean="0"/>
              <a:t>20</a:t>
            </a:fld>
            <a:endParaRPr lang="tr-TR"/>
          </a:p>
        </p:txBody>
      </p:sp>
    </p:spTree>
    <p:extLst>
      <p:ext uri="{BB962C8B-B14F-4D97-AF65-F5344CB8AC3E}">
        <p14:creationId xmlns:p14="http://schemas.microsoft.com/office/powerpoint/2010/main" val="1209060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2F4850-E867-DBEA-8C4A-EA99DE81E0C8}"/>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BE4D22CB-A7E6-BF8C-4DCB-ED6C3986EF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D866133C-6E50-8B24-E757-E6D4AD17E01E}"/>
              </a:ext>
            </a:extLst>
          </p:cNvPr>
          <p:cNvSpPr>
            <a:spLocks noGrp="1"/>
          </p:cNvSpPr>
          <p:nvPr>
            <p:ph type="dt" sz="half" idx="10"/>
          </p:nvPr>
        </p:nvSpPr>
        <p:spPr/>
        <p:txBody>
          <a:bodyPr/>
          <a:lstStyle/>
          <a:p>
            <a:fld id="{153DA1F9-F122-426D-A111-8D03BFCB4E13}" type="datetimeFigureOut">
              <a:rPr lang="tr-TR" smtClean="0"/>
              <a:t>19.02.2023</a:t>
            </a:fld>
            <a:endParaRPr lang="tr-TR"/>
          </a:p>
        </p:txBody>
      </p:sp>
      <p:sp>
        <p:nvSpPr>
          <p:cNvPr id="5" name="Alt Bilgi Yer Tutucusu 4">
            <a:extLst>
              <a:ext uri="{FF2B5EF4-FFF2-40B4-BE49-F238E27FC236}">
                <a16:creationId xmlns:a16="http://schemas.microsoft.com/office/drawing/2014/main" id="{C801C0FB-0AA7-7CBC-7278-99C57C71B3E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51654B5-A3F1-B05F-461C-BAE44F6CFF7A}"/>
              </a:ext>
            </a:extLst>
          </p:cNvPr>
          <p:cNvSpPr>
            <a:spLocks noGrp="1"/>
          </p:cNvSpPr>
          <p:nvPr>
            <p:ph type="sldNum" sz="quarter" idx="12"/>
          </p:nvPr>
        </p:nvSpPr>
        <p:spPr/>
        <p:txBody>
          <a:bodyPr/>
          <a:lstStyle/>
          <a:p>
            <a:fld id="{1CCE5F8C-C37C-4C9F-8FAA-F4A478630E28}" type="slidenum">
              <a:rPr lang="tr-TR" smtClean="0"/>
              <a:t>‹#›</a:t>
            </a:fld>
            <a:endParaRPr lang="tr-TR"/>
          </a:p>
        </p:txBody>
      </p:sp>
    </p:spTree>
    <p:extLst>
      <p:ext uri="{BB962C8B-B14F-4D97-AF65-F5344CB8AC3E}">
        <p14:creationId xmlns:p14="http://schemas.microsoft.com/office/powerpoint/2010/main" val="3103255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5570CD-3D8A-F54B-3AE5-243A466D4F4B}"/>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56F2189D-30AB-F8BD-277F-070C5A45D989}"/>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D0B0377-FB99-8108-79B1-2D75FD638881}"/>
              </a:ext>
            </a:extLst>
          </p:cNvPr>
          <p:cNvSpPr>
            <a:spLocks noGrp="1"/>
          </p:cNvSpPr>
          <p:nvPr>
            <p:ph type="dt" sz="half" idx="10"/>
          </p:nvPr>
        </p:nvSpPr>
        <p:spPr/>
        <p:txBody>
          <a:bodyPr/>
          <a:lstStyle/>
          <a:p>
            <a:fld id="{153DA1F9-F122-426D-A111-8D03BFCB4E13}" type="datetimeFigureOut">
              <a:rPr lang="tr-TR" smtClean="0"/>
              <a:t>19.02.2023</a:t>
            </a:fld>
            <a:endParaRPr lang="tr-TR"/>
          </a:p>
        </p:txBody>
      </p:sp>
      <p:sp>
        <p:nvSpPr>
          <p:cNvPr id="5" name="Alt Bilgi Yer Tutucusu 4">
            <a:extLst>
              <a:ext uri="{FF2B5EF4-FFF2-40B4-BE49-F238E27FC236}">
                <a16:creationId xmlns:a16="http://schemas.microsoft.com/office/drawing/2014/main" id="{C7B5ABDC-C16E-5E1A-F661-CF5E39E90D2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81E9E96-330F-0191-C79E-BBC89192BE0A}"/>
              </a:ext>
            </a:extLst>
          </p:cNvPr>
          <p:cNvSpPr>
            <a:spLocks noGrp="1"/>
          </p:cNvSpPr>
          <p:nvPr>
            <p:ph type="sldNum" sz="quarter" idx="12"/>
          </p:nvPr>
        </p:nvSpPr>
        <p:spPr/>
        <p:txBody>
          <a:bodyPr/>
          <a:lstStyle/>
          <a:p>
            <a:fld id="{1CCE5F8C-C37C-4C9F-8FAA-F4A478630E28}" type="slidenum">
              <a:rPr lang="tr-TR" smtClean="0"/>
              <a:t>‹#›</a:t>
            </a:fld>
            <a:endParaRPr lang="tr-TR"/>
          </a:p>
        </p:txBody>
      </p:sp>
    </p:spTree>
    <p:extLst>
      <p:ext uri="{BB962C8B-B14F-4D97-AF65-F5344CB8AC3E}">
        <p14:creationId xmlns:p14="http://schemas.microsoft.com/office/powerpoint/2010/main" val="1126903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615696FE-AE0A-D8CB-64A1-7CCF30FFAED1}"/>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60FC937-FEFE-2CA8-AE94-9E4D67DD1DF2}"/>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8284031-1722-DB49-F15E-57D87C1D4440}"/>
              </a:ext>
            </a:extLst>
          </p:cNvPr>
          <p:cNvSpPr>
            <a:spLocks noGrp="1"/>
          </p:cNvSpPr>
          <p:nvPr>
            <p:ph type="dt" sz="half" idx="10"/>
          </p:nvPr>
        </p:nvSpPr>
        <p:spPr/>
        <p:txBody>
          <a:bodyPr/>
          <a:lstStyle/>
          <a:p>
            <a:fld id="{153DA1F9-F122-426D-A111-8D03BFCB4E13}" type="datetimeFigureOut">
              <a:rPr lang="tr-TR" smtClean="0"/>
              <a:t>19.02.2023</a:t>
            </a:fld>
            <a:endParaRPr lang="tr-TR"/>
          </a:p>
        </p:txBody>
      </p:sp>
      <p:sp>
        <p:nvSpPr>
          <p:cNvPr id="5" name="Alt Bilgi Yer Tutucusu 4">
            <a:extLst>
              <a:ext uri="{FF2B5EF4-FFF2-40B4-BE49-F238E27FC236}">
                <a16:creationId xmlns:a16="http://schemas.microsoft.com/office/drawing/2014/main" id="{E6DD4599-37F7-4871-3665-462EB15E9F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EA6E953-BE51-948F-79E9-EE6BDD1EC2BF}"/>
              </a:ext>
            </a:extLst>
          </p:cNvPr>
          <p:cNvSpPr>
            <a:spLocks noGrp="1"/>
          </p:cNvSpPr>
          <p:nvPr>
            <p:ph type="sldNum" sz="quarter" idx="12"/>
          </p:nvPr>
        </p:nvSpPr>
        <p:spPr/>
        <p:txBody>
          <a:bodyPr/>
          <a:lstStyle/>
          <a:p>
            <a:fld id="{1CCE5F8C-C37C-4C9F-8FAA-F4A478630E28}" type="slidenum">
              <a:rPr lang="tr-TR" smtClean="0"/>
              <a:t>‹#›</a:t>
            </a:fld>
            <a:endParaRPr lang="tr-TR"/>
          </a:p>
        </p:txBody>
      </p:sp>
    </p:spTree>
    <p:extLst>
      <p:ext uri="{BB962C8B-B14F-4D97-AF65-F5344CB8AC3E}">
        <p14:creationId xmlns:p14="http://schemas.microsoft.com/office/powerpoint/2010/main" val="1081325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BC0C35-331B-AB89-E273-95210FEB9BE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1CC596E2-8F28-6B0C-A120-8818EBBA2AE0}"/>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88D751D-6BFB-CEF4-D0E9-443D1FA07DD0}"/>
              </a:ext>
            </a:extLst>
          </p:cNvPr>
          <p:cNvSpPr>
            <a:spLocks noGrp="1"/>
          </p:cNvSpPr>
          <p:nvPr>
            <p:ph type="dt" sz="half" idx="10"/>
          </p:nvPr>
        </p:nvSpPr>
        <p:spPr/>
        <p:txBody>
          <a:bodyPr/>
          <a:lstStyle/>
          <a:p>
            <a:fld id="{153DA1F9-F122-426D-A111-8D03BFCB4E13}" type="datetimeFigureOut">
              <a:rPr lang="tr-TR" smtClean="0"/>
              <a:t>19.02.2023</a:t>
            </a:fld>
            <a:endParaRPr lang="tr-TR"/>
          </a:p>
        </p:txBody>
      </p:sp>
      <p:sp>
        <p:nvSpPr>
          <p:cNvPr id="5" name="Alt Bilgi Yer Tutucusu 4">
            <a:extLst>
              <a:ext uri="{FF2B5EF4-FFF2-40B4-BE49-F238E27FC236}">
                <a16:creationId xmlns:a16="http://schemas.microsoft.com/office/drawing/2014/main" id="{718795F0-70EA-0245-B6B5-648231A444B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88B2900-F823-EA35-5F7B-3D77AA953D16}"/>
              </a:ext>
            </a:extLst>
          </p:cNvPr>
          <p:cNvSpPr>
            <a:spLocks noGrp="1"/>
          </p:cNvSpPr>
          <p:nvPr>
            <p:ph type="sldNum" sz="quarter" idx="12"/>
          </p:nvPr>
        </p:nvSpPr>
        <p:spPr/>
        <p:txBody>
          <a:bodyPr/>
          <a:lstStyle/>
          <a:p>
            <a:fld id="{1CCE5F8C-C37C-4C9F-8FAA-F4A478630E28}" type="slidenum">
              <a:rPr lang="tr-TR" smtClean="0"/>
              <a:t>‹#›</a:t>
            </a:fld>
            <a:endParaRPr lang="tr-TR"/>
          </a:p>
        </p:txBody>
      </p:sp>
    </p:spTree>
    <p:extLst>
      <p:ext uri="{BB962C8B-B14F-4D97-AF65-F5344CB8AC3E}">
        <p14:creationId xmlns:p14="http://schemas.microsoft.com/office/powerpoint/2010/main" val="3187971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6CFD56A-5504-616A-CEAC-C441936D5AC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88C27A2-6953-C18E-2CD9-0C16E9A789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BD7C71D8-4947-EAE6-F22A-1573CDC8273C}"/>
              </a:ext>
            </a:extLst>
          </p:cNvPr>
          <p:cNvSpPr>
            <a:spLocks noGrp="1"/>
          </p:cNvSpPr>
          <p:nvPr>
            <p:ph type="dt" sz="half" idx="10"/>
          </p:nvPr>
        </p:nvSpPr>
        <p:spPr/>
        <p:txBody>
          <a:bodyPr/>
          <a:lstStyle/>
          <a:p>
            <a:fld id="{153DA1F9-F122-426D-A111-8D03BFCB4E13}" type="datetimeFigureOut">
              <a:rPr lang="tr-TR" smtClean="0"/>
              <a:t>19.02.2023</a:t>
            </a:fld>
            <a:endParaRPr lang="tr-TR"/>
          </a:p>
        </p:txBody>
      </p:sp>
      <p:sp>
        <p:nvSpPr>
          <p:cNvPr id="5" name="Alt Bilgi Yer Tutucusu 4">
            <a:extLst>
              <a:ext uri="{FF2B5EF4-FFF2-40B4-BE49-F238E27FC236}">
                <a16:creationId xmlns:a16="http://schemas.microsoft.com/office/drawing/2014/main" id="{FE94EB99-262F-AB8C-684E-FB2D99E3FDAA}"/>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76F5AC4-F185-25B1-268C-EC23D2C6E389}"/>
              </a:ext>
            </a:extLst>
          </p:cNvPr>
          <p:cNvSpPr>
            <a:spLocks noGrp="1"/>
          </p:cNvSpPr>
          <p:nvPr>
            <p:ph type="sldNum" sz="quarter" idx="12"/>
          </p:nvPr>
        </p:nvSpPr>
        <p:spPr/>
        <p:txBody>
          <a:bodyPr/>
          <a:lstStyle/>
          <a:p>
            <a:fld id="{1CCE5F8C-C37C-4C9F-8FAA-F4A478630E28}" type="slidenum">
              <a:rPr lang="tr-TR" smtClean="0"/>
              <a:t>‹#›</a:t>
            </a:fld>
            <a:endParaRPr lang="tr-TR"/>
          </a:p>
        </p:txBody>
      </p:sp>
    </p:spTree>
    <p:extLst>
      <p:ext uri="{BB962C8B-B14F-4D97-AF65-F5344CB8AC3E}">
        <p14:creationId xmlns:p14="http://schemas.microsoft.com/office/powerpoint/2010/main" val="1208938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6670CB-E7FE-7FEE-E53F-83C7BCE520B8}"/>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C8247693-940C-1648-586A-0E2B52C7AEC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47AC91B-A9A9-A25B-3304-52AFFC53483D}"/>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CF713633-7EB0-B3FD-F877-1EAF508BD853}"/>
              </a:ext>
            </a:extLst>
          </p:cNvPr>
          <p:cNvSpPr>
            <a:spLocks noGrp="1"/>
          </p:cNvSpPr>
          <p:nvPr>
            <p:ph type="dt" sz="half" idx="10"/>
          </p:nvPr>
        </p:nvSpPr>
        <p:spPr/>
        <p:txBody>
          <a:bodyPr/>
          <a:lstStyle/>
          <a:p>
            <a:fld id="{153DA1F9-F122-426D-A111-8D03BFCB4E13}" type="datetimeFigureOut">
              <a:rPr lang="tr-TR" smtClean="0"/>
              <a:t>19.02.2023</a:t>
            </a:fld>
            <a:endParaRPr lang="tr-TR"/>
          </a:p>
        </p:txBody>
      </p:sp>
      <p:sp>
        <p:nvSpPr>
          <p:cNvPr id="6" name="Alt Bilgi Yer Tutucusu 5">
            <a:extLst>
              <a:ext uri="{FF2B5EF4-FFF2-40B4-BE49-F238E27FC236}">
                <a16:creationId xmlns:a16="http://schemas.microsoft.com/office/drawing/2014/main" id="{56CE432D-0022-47FF-FA12-E5A96A4053E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178ADBF3-1F9D-797E-9A5D-758074AEAB8B}"/>
              </a:ext>
            </a:extLst>
          </p:cNvPr>
          <p:cNvSpPr>
            <a:spLocks noGrp="1"/>
          </p:cNvSpPr>
          <p:nvPr>
            <p:ph type="sldNum" sz="quarter" idx="12"/>
          </p:nvPr>
        </p:nvSpPr>
        <p:spPr/>
        <p:txBody>
          <a:bodyPr/>
          <a:lstStyle/>
          <a:p>
            <a:fld id="{1CCE5F8C-C37C-4C9F-8FAA-F4A478630E28}" type="slidenum">
              <a:rPr lang="tr-TR" smtClean="0"/>
              <a:t>‹#›</a:t>
            </a:fld>
            <a:endParaRPr lang="tr-TR"/>
          </a:p>
        </p:txBody>
      </p:sp>
    </p:spTree>
    <p:extLst>
      <p:ext uri="{BB962C8B-B14F-4D97-AF65-F5344CB8AC3E}">
        <p14:creationId xmlns:p14="http://schemas.microsoft.com/office/powerpoint/2010/main" val="1247339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298B8-07C0-7874-588F-008BF2BE5BF1}"/>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2529A08-5F93-2885-B24A-1C637865AE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798C5154-D452-483B-167F-DE66CBAC7C24}"/>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0CEC3F4D-EB40-A08E-C087-6E2B6B0CD5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0E23C234-59C8-6C9D-2D1F-E0003D1DA4D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94DFEDE8-2FCB-1628-CC6F-F13A89DAD2C5}"/>
              </a:ext>
            </a:extLst>
          </p:cNvPr>
          <p:cNvSpPr>
            <a:spLocks noGrp="1"/>
          </p:cNvSpPr>
          <p:nvPr>
            <p:ph type="dt" sz="half" idx="10"/>
          </p:nvPr>
        </p:nvSpPr>
        <p:spPr/>
        <p:txBody>
          <a:bodyPr/>
          <a:lstStyle/>
          <a:p>
            <a:fld id="{153DA1F9-F122-426D-A111-8D03BFCB4E13}" type="datetimeFigureOut">
              <a:rPr lang="tr-TR" smtClean="0"/>
              <a:t>19.02.2023</a:t>
            </a:fld>
            <a:endParaRPr lang="tr-TR"/>
          </a:p>
        </p:txBody>
      </p:sp>
      <p:sp>
        <p:nvSpPr>
          <p:cNvPr id="8" name="Alt Bilgi Yer Tutucusu 7">
            <a:extLst>
              <a:ext uri="{FF2B5EF4-FFF2-40B4-BE49-F238E27FC236}">
                <a16:creationId xmlns:a16="http://schemas.microsoft.com/office/drawing/2014/main" id="{E6889897-308D-7898-869F-B51ED9D541F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09F75303-9154-4A76-9D87-BBCBDE12F20A}"/>
              </a:ext>
            </a:extLst>
          </p:cNvPr>
          <p:cNvSpPr>
            <a:spLocks noGrp="1"/>
          </p:cNvSpPr>
          <p:nvPr>
            <p:ph type="sldNum" sz="quarter" idx="12"/>
          </p:nvPr>
        </p:nvSpPr>
        <p:spPr/>
        <p:txBody>
          <a:bodyPr/>
          <a:lstStyle/>
          <a:p>
            <a:fld id="{1CCE5F8C-C37C-4C9F-8FAA-F4A478630E28}" type="slidenum">
              <a:rPr lang="tr-TR" smtClean="0"/>
              <a:t>‹#›</a:t>
            </a:fld>
            <a:endParaRPr lang="tr-TR"/>
          </a:p>
        </p:txBody>
      </p:sp>
    </p:spTree>
    <p:extLst>
      <p:ext uri="{BB962C8B-B14F-4D97-AF65-F5344CB8AC3E}">
        <p14:creationId xmlns:p14="http://schemas.microsoft.com/office/powerpoint/2010/main" val="1723893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19C825A-FB9E-C968-96EA-7EF07F2E0A8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47B0FDA1-E80D-1CD2-1BD8-A698DC0029EC}"/>
              </a:ext>
            </a:extLst>
          </p:cNvPr>
          <p:cNvSpPr>
            <a:spLocks noGrp="1"/>
          </p:cNvSpPr>
          <p:nvPr>
            <p:ph type="dt" sz="half" idx="10"/>
          </p:nvPr>
        </p:nvSpPr>
        <p:spPr/>
        <p:txBody>
          <a:bodyPr/>
          <a:lstStyle/>
          <a:p>
            <a:fld id="{153DA1F9-F122-426D-A111-8D03BFCB4E13}" type="datetimeFigureOut">
              <a:rPr lang="tr-TR" smtClean="0"/>
              <a:t>19.02.2023</a:t>
            </a:fld>
            <a:endParaRPr lang="tr-TR"/>
          </a:p>
        </p:txBody>
      </p:sp>
      <p:sp>
        <p:nvSpPr>
          <p:cNvPr id="4" name="Alt Bilgi Yer Tutucusu 3">
            <a:extLst>
              <a:ext uri="{FF2B5EF4-FFF2-40B4-BE49-F238E27FC236}">
                <a16:creationId xmlns:a16="http://schemas.microsoft.com/office/drawing/2014/main" id="{58BAF6B0-8036-F2B0-04BC-2BFA975A8ECE}"/>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5BF318BC-959D-25D1-574A-88993478711D}"/>
              </a:ext>
            </a:extLst>
          </p:cNvPr>
          <p:cNvSpPr>
            <a:spLocks noGrp="1"/>
          </p:cNvSpPr>
          <p:nvPr>
            <p:ph type="sldNum" sz="quarter" idx="12"/>
          </p:nvPr>
        </p:nvSpPr>
        <p:spPr/>
        <p:txBody>
          <a:bodyPr/>
          <a:lstStyle/>
          <a:p>
            <a:fld id="{1CCE5F8C-C37C-4C9F-8FAA-F4A478630E28}" type="slidenum">
              <a:rPr lang="tr-TR" smtClean="0"/>
              <a:t>‹#›</a:t>
            </a:fld>
            <a:endParaRPr lang="tr-TR"/>
          </a:p>
        </p:txBody>
      </p:sp>
    </p:spTree>
    <p:extLst>
      <p:ext uri="{BB962C8B-B14F-4D97-AF65-F5344CB8AC3E}">
        <p14:creationId xmlns:p14="http://schemas.microsoft.com/office/powerpoint/2010/main" val="1658832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EFF885D9-E904-BB95-B949-E18495C2485C}"/>
              </a:ext>
            </a:extLst>
          </p:cNvPr>
          <p:cNvSpPr>
            <a:spLocks noGrp="1"/>
          </p:cNvSpPr>
          <p:nvPr>
            <p:ph type="dt" sz="half" idx="10"/>
          </p:nvPr>
        </p:nvSpPr>
        <p:spPr/>
        <p:txBody>
          <a:bodyPr/>
          <a:lstStyle/>
          <a:p>
            <a:fld id="{153DA1F9-F122-426D-A111-8D03BFCB4E13}" type="datetimeFigureOut">
              <a:rPr lang="tr-TR" smtClean="0"/>
              <a:t>19.02.2023</a:t>
            </a:fld>
            <a:endParaRPr lang="tr-TR"/>
          </a:p>
        </p:txBody>
      </p:sp>
      <p:sp>
        <p:nvSpPr>
          <p:cNvPr id="3" name="Alt Bilgi Yer Tutucusu 2">
            <a:extLst>
              <a:ext uri="{FF2B5EF4-FFF2-40B4-BE49-F238E27FC236}">
                <a16:creationId xmlns:a16="http://schemas.microsoft.com/office/drawing/2014/main" id="{CB85F0F4-2BA2-0D72-4FF8-7D083075C13E}"/>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45911C50-75C5-DE00-7731-70F0A74A8A8A}"/>
              </a:ext>
            </a:extLst>
          </p:cNvPr>
          <p:cNvSpPr>
            <a:spLocks noGrp="1"/>
          </p:cNvSpPr>
          <p:nvPr>
            <p:ph type="sldNum" sz="quarter" idx="12"/>
          </p:nvPr>
        </p:nvSpPr>
        <p:spPr/>
        <p:txBody>
          <a:bodyPr/>
          <a:lstStyle/>
          <a:p>
            <a:fld id="{1CCE5F8C-C37C-4C9F-8FAA-F4A478630E28}" type="slidenum">
              <a:rPr lang="tr-TR" smtClean="0"/>
              <a:t>‹#›</a:t>
            </a:fld>
            <a:endParaRPr lang="tr-TR"/>
          </a:p>
        </p:txBody>
      </p:sp>
    </p:spTree>
    <p:extLst>
      <p:ext uri="{BB962C8B-B14F-4D97-AF65-F5344CB8AC3E}">
        <p14:creationId xmlns:p14="http://schemas.microsoft.com/office/powerpoint/2010/main" val="1442300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238146-362A-6CCA-7A19-E695C640A5F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C21CB211-1CDF-599D-27E0-4DB6A92BAA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FD5A2739-C9DD-AD15-A784-4D1A4A56E0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19C31C1-4C65-AF2F-8C7B-8809901BB867}"/>
              </a:ext>
            </a:extLst>
          </p:cNvPr>
          <p:cNvSpPr>
            <a:spLocks noGrp="1"/>
          </p:cNvSpPr>
          <p:nvPr>
            <p:ph type="dt" sz="half" idx="10"/>
          </p:nvPr>
        </p:nvSpPr>
        <p:spPr/>
        <p:txBody>
          <a:bodyPr/>
          <a:lstStyle/>
          <a:p>
            <a:fld id="{153DA1F9-F122-426D-A111-8D03BFCB4E13}" type="datetimeFigureOut">
              <a:rPr lang="tr-TR" smtClean="0"/>
              <a:t>19.02.2023</a:t>
            </a:fld>
            <a:endParaRPr lang="tr-TR"/>
          </a:p>
        </p:txBody>
      </p:sp>
      <p:sp>
        <p:nvSpPr>
          <p:cNvPr id="6" name="Alt Bilgi Yer Tutucusu 5">
            <a:extLst>
              <a:ext uri="{FF2B5EF4-FFF2-40B4-BE49-F238E27FC236}">
                <a16:creationId xmlns:a16="http://schemas.microsoft.com/office/drawing/2014/main" id="{C16BBA00-720C-F9E4-FF97-55FA3CF70EB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FB0173C-9DB8-7CCA-458A-30C363BD711D}"/>
              </a:ext>
            </a:extLst>
          </p:cNvPr>
          <p:cNvSpPr>
            <a:spLocks noGrp="1"/>
          </p:cNvSpPr>
          <p:nvPr>
            <p:ph type="sldNum" sz="quarter" idx="12"/>
          </p:nvPr>
        </p:nvSpPr>
        <p:spPr/>
        <p:txBody>
          <a:bodyPr/>
          <a:lstStyle/>
          <a:p>
            <a:fld id="{1CCE5F8C-C37C-4C9F-8FAA-F4A478630E28}" type="slidenum">
              <a:rPr lang="tr-TR" smtClean="0"/>
              <a:t>‹#›</a:t>
            </a:fld>
            <a:endParaRPr lang="tr-TR"/>
          </a:p>
        </p:txBody>
      </p:sp>
    </p:spTree>
    <p:extLst>
      <p:ext uri="{BB962C8B-B14F-4D97-AF65-F5344CB8AC3E}">
        <p14:creationId xmlns:p14="http://schemas.microsoft.com/office/powerpoint/2010/main" val="298695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BBD795-55CF-DFAF-BF11-06FB4679BAE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5D974940-2F2D-BCBB-D862-78908A5521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5ACC22BE-500E-2C91-22EC-74A0B696C4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7D676858-61A4-9C91-BC69-DFF57B0E9E0A}"/>
              </a:ext>
            </a:extLst>
          </p:cNvPr>
          <p:cNvSpPr>
            <a:spLocks noGrp="1"/>
          </p:cNvSpPr>
          <p:nvPr>
            <p:ph type="dt" sz="half" idx="10"/>
          </p:nvPr>
        </p:nvSpPr>
        <p:spPr/>
        <p:txBody>
          <a:bodyPr/>
          <a:lstStyle/>
          <a:p>
            <a:fld id="{153DA1F9-F122-426D-A111-8D03BFCB4E13}" type="datetimeFigureOut">
              <a:rPr lang="tr-TR" smtClean="0"/>
              <a:t>19.02.2023</a:t>
            </a:fld>
            <a:endParaRPr lang="tr-TR"/>
          </a:p>
        </p:txBody>
      </p:sp>
      <p:sp>
        <p:nvSpPr>
          <p:cNvPr id="6" name="Alt Bilgi Yer Tutucusu 5">
            <a:extLst>
              <a:ext uri="{FF2B5EF4-FFF2-40B4-BE49-F238E27FC236}">
                <a16:creationId xmlns:a16="http://schemas.microsoft.com/office/drawing/2014/main" id="{136A47B3-683C-82D7-7237-5BB4BDDCEA4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10AC8F6-16BE-A7B6-A160-8F3AA31B4074}"/>
              </a:ext>
            </a:extLst>
          </p:cNvPr>
          <p:cNvSpPr>
            <a:spLocks noGrp="1"/>
          </p:cNvSpPr>
          <p:nvPr>
            <p:ph type="sldNum" sz="quarter" idx="12"/>
          </p:nvPr>
        </p:nvSpPr>
        <p:spPr/>
        <p:txBody>
          <a:bodyPr/>
          <a:lstStyle/>
          <a:p>
            <a:fld id="{1CCE5F8C-C37C-4C9F-8FAA-F4A478630E28}" type="slidenum">
              <a:rPr lang="tr-TR" smtClean="0"/>
              <a:t>‹#›</a:t>
            </a:fld>
            <a:endParaRPr lang="tr-TR"/>
          </a:p>
        </p:txBody>
      </p:sp>
    </p:spTree>
    <p:extLst>
      <p:ext uri="{BB962C8B-B14F-4D97-AF65-F5344CB8AC3E}">
        <p14:creationId xmlns:p14="http://schemas.microsoft.com/office/powerpoint/2010/main" val="2285337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8DC9A3AC-FC88-7F07-5784-022BD6E930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6CB7BC0-4C1A-76D6-2AC5-B0F49FE28D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B42E7A8-58B4-7B57-C53B-F82E3C3E6B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3DA1F9-F122-426D-A111-8D03BFCB4E13}" type="datetimeFigureOut">
              <a:rPr lang="tr-TR" smtClean="0"/>
              <a:t>19.02.2023</a:t>
            </a:fld>
            <a:endParaRPr lang="tr-TR"/>
          </a:p>
        </p:txBody>
      </p:sp>
      <p:sp>
        <p:nvSpPr>
          <p:cNvPr id="5" name="Alt Bilgi Yer Tutucusu 4">
            <a:extLst>
              <a:ext uri="{FF2B5EF4-FFF2-40B4-BE49-F238E27FC236}">
                <a16:creationId xmlns:a16="http://schemas.microsoft.com/office/drawing/2014/main" id="{4D9E3000-EFF9-5B88-41EF-73F421CBCE5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19C4F5C-3AD7-54DF-839D-8BD0F3B090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CE5F8C-C37C-4C9F-8FAA-F4A478630E28}" type="slidenum">
              <a:rPr lang="tr-TR" smtClean="0"/>
              <a:t>‹#›</a:t>
            </a:fld>
            <a:endParaRPr lang="tr-TR"/>
          </a:p>
        </p:txBody>
      </p:sp>
    </p:spTree>
    <p:extLst>
      <p:ext uri="{BB962C8B-B14F-4D97-AF65-F5344CB8AC3E}">
        <p14:creationId xmlns:p14="http://schemas.microsoft.com/office/powerpoint/2010/main" val="14645149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74A76B-F6F1-40A3-D41A-F5051B98A77B}"/>
              </a:ext>
            </a:extLst>
          </p:cNvPr>
          <p:cNvSpPr>
            <a:spLocks noGrp="1"/>
          </p:cNvSpPr>
          <p:nvPr>
            <p:ph type="ctrTitle"/>
          </p:nvPr>
        </p:nvSpPr>
        <p:spPr/>
        <p:txBody>
          <a:bodyPr>
            <a:normAutofit fontScale="90000"/>
          </a:bodyPr>
          <a:lstStyle/>
          <a:p>
            <a:r>
              <a:rPr lang="tr-TR" dirty="0"/>
              <a:t>Toptan Ticaretin Tanımı, Tarihçesi Fonksiyonları Ve Çeşitleri</a:t>
            </a:r>
          </a:p>
        </p:txBody>
      </p:sp>
      <p:sp>
        <p:nvSpPr>
          <p:cNvPr id="3" name="Alt Başlık 2">
            <a:extLst>
              <a:ext uri="{FF2B5EF4-FFF2-40B4-BE49-F238E27FC236}">
                <a16:creationId xmlns:a16="http://schemas.microsoft.com/office/drawing/2014/main" id="{0DFE3661-7CD3-1734-E420-D3B84B824563}"/>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3021324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2CA981-D559-4667-CC11-8180A24C24E3}"/>
              </a:ext>
            </a:extLst>
          </p:cNvPr>
          <p:cNvSpPr>
            <a:spLocks noGrp="1"/>
          </p:cNvSpPr>
          <p:nvPr>
            <p:ph type="title"/>
          </p:nvPr>
        </p:nvSpPr>
        <p:spPr/>
        <p:txBody>
          <a:bodyPr/>
          <a:lstStyle/>
          <a:p>
            <a:pPr algn="ctr"/>
            <a:r>
              <a:rPr lang="tr-TR" b="1" dirty="0"/>
              <a:t>Toptancı Çeşitleri</a:t>
            </a:r>
          </a:p>
        </p:txBody>
      </p:sp>
      <p:sp>
        <p:nvSpPr>
          <p:cNvPr id="3" name="İçerik Yer Tutucusu 2">
            <a:extLst>
              <a:ext uri="{FF2B5EF4-FFF2-40B4-BE49-F238E27FC236}">
                <a16:creationId xmlns:a16="http://schemas.microsoft.com/office/drawing/2014/main" id="{F34148EC-A362-3F07-68DA-72ECCD4FFBD7}"/>
              </a:ext>
            </a:extLst>
          </p:cNvPr>
          <p:cNvSpPr>
            <a:spLocks noGrp="1"/>
          </p:cNvSpPr>
          <p:nvPr>
            <p:ph idx="1"/>
          </p:nvPr>
        </p:nvSpPr>
        <p:spPr>
          <a:xfrm>
            <a:off x="1951892" y="1825625"/>
            <a:ext cx="9401908" cy="4351338"/>
          </a:xfrm>
        </p:spPr>
        <p:txBody>
          <a:bodyPr>
            <a:normAutofit/>
          </a:bodyPr>
          <a:lstStyle/>
          <a:p>
            <a:r>
              <a:rPr lang="tr-TR" dirty="0"/>
              <a:t>Tüccar Toptancılar</a:t>
            </a:r>
          </a:p>
          <a:p>
            <a:r>
              <a:rPr lang="tr-TR" dirty="0"/>
              <a:t>Genel toptancılar (</a:t>
            </a:r>
            <a:r>
              <a:rPr lang="tr-TR" dirty="0" err="1"/>
              <a:t>full</a:t>
            </a:r>
            <a:r>
              <a:rPr lang="tr-TR" dirty="0"/>
              <a:t> </a:t>
            </a:r>
            <a:r>
              <a:rPr lang="tr-TR" dirty="0" err="1"/>
              <a:t>line</a:t>
            </a:r>
            <a:r>
              <a:rPr lang="tr-TR" dirty="0"/>
              <a:t>-tam hizmet sunan toptancılar)</a:t>
            </a:r>
          </a:p>
          <a:p>
            <a:r>
              <a:rPr lang="tr-TR" dirty="0"/>
              <a:t>Toptancı bayiler</a:t>
            </a:r>
          </a:p>
          <a:p>
            <a:r>
              <a:rPr lang="tr-TR" dirty="0"/>
              <a:t>Sınırlı mallarda uzmanlaşmış toptancılar</a:t>
            </a:r>
          </a:p>
          <a:p>
            <a:r>
              <a:rPr lang="tr-TR" dirty="0"/>
              <a:t>Distribütör</a:t>
            </a:r>
          </a:p>
          <a:p>
            <a:r>
              <a:rPr lang="en-US" dirty="0" err="1"/>
              <a:t>Öde</a:t>
            </a:r>
            <a:r>
              <a:rPr lang="en-US" dirty="0"/>
              <a:t> </a:t>
            </a:r>
            <a:r>
              <a:rPr lang="en-US" dirty="0" err="1"/>
              <a:t>götür</a:t>
            </a:r>
            <a:r>
              <a:rPr lang="en-US" dirty="0"/>
              <a:t> </a:t>
            </a:r>
            <a:r>
              <a:rPr lang="en-US" dirty="0" err="1"/>
              <a:t>toptancıları</a:t>
            </a:r>
            <a:r>
              <a:rPr lang="en-US" dirty="0"/>
              <a:t> (Cash and Carry)</a:t>
            </a:r>
            <a:endParaRPr lang="tr-TR" dirty="0"/>
          </a:p>
        </p:txBody>
      </p:sp>
    </p:spTree>
    <p:extLst>
      <p:ext uri="{BB962C8B-B14F-4D97-AF65-F5344CB8AC3E}">
        <p14:creationId xmlns:p14="http://schemas.microsoft.com/office/powerpoint/2010/main" val="3028466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3F471B-E52C-7A48-DFF6-01E1FC0E49B0}"/>
              </a:ext>
            </a:extLst>
          </p:cNvPr>
          <p:cNvSpPr>
            <a:spLocks noGrp="1"/>
          </p:cNvSpPr>
          <p:nvPr>
            <p:ph type="title"/>
          </p:nvPr>
        </p:nvSpPr>
        <p:spPr/>
        <p:txBody>
          <a:bodyPr/>
          <a:lstStyle/>
          <a:p>
            <a:pPr algn="ctr"/>
            <a:r>
              <a:rPr lang="tr-TR" b="1" dirty="0"/>
              <a:t>Toptancı Çeşitleri</a:t>
            </a:r>
            <a:endParaRPr lang="tr-TR" dirty="0"/>
          </a:p>
        </p:txBody>
      </p:sp>
      <p:sp>
        <p:nvSpPr>
          <p:cNvPr id="3" name="İçerik Yer Tutucusu 2">
            <a:extLst>
              <a:ext uri="{FF2B5EF4-FFF2-40B4-BE49-F238E27FC236}">
                <a16:creationId xmlns:a16="http://schemas.microsoft.com/office/drawing/2014/main" id="{B6639D40-1C69-7E95-12D0-AAF165A574D5}"/>
              </a:ext>
            </a:extLst>
          </p:cNvPr>
          <p:cNvSpPr>
            <a:spLocks noGrp="1"/>
          </p:cNvSpPr>
          <p:nvPr>
            <p:ph idx="1"/>
          </p:nvPr>
        </p:nvSpPr>
        <p:spPr>
          <a:xfrm>
            <a:off x="3147646" y="1825625"/>
            <a:ext cx="8206154" cy="4351338"/>
          </a:xfrm>
        </p:spPr>
        <p:txBody>
          <a:bodyPr/>
          <a:lstStyle/>
          <a:p>
            <a:r>
              <a:rPr lang="tr-TR" dirty="0"/>
              <a:t>Gemi toptancıları</a:t>
            </a:r>
          </a:p>
          <a:p>
            <a:r>
              <a:rPr lang="tr-TR" dirty="0"/>
              <a:t>Raf toptancıları</a:t>
            </a:r>
          </a:p>
          <a:p>
            <a:r>
              <a:rPr lang="tr-TR" dirty="0"/>
              <a:t>Üretici kooperatifleri</a:t>
            </a:r>
          </a:p>
          <a:p>
            <a:r>
              <a:rPr lang="tr-TR" dirty="0"/>
              <a:t>Posta ile satış yapan toptancılar</a:t>
            </a:r>
          </a:p>
          <a:p>
            <a:r>
              <a:rPr lang="tr-TR" dirty="0"/>
              <a:t>Komisyoncular</a:t>
            </a:r>
          </a:p>
          <a:p>
            <a:endParaRPr lang="tr-TR" dirty="0"/>
          </a:p>
        </p:txBody>
      </p:sp>
    </p:spTree>
    <p:extLst>
      <p:ext uri="{BB962C8B-B14F-4D97-AF65-F5344CB8AC3E}">
        <p14:creationId xmlns:p14="http://schemas.microsoft.com/office/powerpoint/2010/main" val="24573630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3F471B-E52C-7A48-DFF6-01E1FC0E49B0}"/>
              </a:ext>
            </a:extLst>
          </p:cNvPr>
          <p:cNvSpPr>
            <a:spLocks noGrp="1"/>
          </p:cNvSpPr>
          <p:nvPr>
            <p:ph type="title"/>
          </p:nvPr>
        </p:nvSpPr>
        <p:spPr/>
        <p:txBody>
          <a:bodyPr/>
          <a:lstStyle/>
          <a:p>
            <a:pPr algn="ctr"/>
            <a:r>
              <a:rPr lang="tr-TR" b="1" dirty="0"/>
              <a:t>Toptancı Çeşitleri</a:t>
            </a:r>
            <a:endParaRPr lang="tr-TR" dirty="0"/>
          </a:p>
        </p:txBody>
      </p:sp>
      <p:sp>
        <p:nvSpPr>
          <p:cNvPr id="3" name="İçerik Yer Tutucusu 2">
            <a:extLst>
              <a:ext uri="{FF2B5EF4-FFF2-40B4-BE49-F238E27FC236}">
                <a16:creationId xmlns:a16="http://schemas.microsoft.com/office/drawing/2014/main" id="{B6639D40-1C69-7E95-12D0-AAF165A574D5}"/>
              </a:ext>
            </a:extLst>
          </p:cNvPr>
          <p:cNvSpPr>
            <a:spLocks noGrp="1"/>
          </p:cNvSpPr>
          <p:nvPr>
            <p:ph idx="1"/>
          </p:nvPr>
        </p:nvSpPr>
        <p:spPr>
          <a:xfrm>
            <a:off x="2760785" y="1843209"/>
            <a:ext cx="8593015" cy="4351338"/>
          </a:xfrm>
        </p:spPr>
        <p:txBody>
          <a:bodyPr/>
          <a:lstStyle/>
          <a:p>
            <a:r>
              <a:rPr lang="tr-TR" dirty="0"/>
              <a:t>Acenteler</a:t>
            </a:r>
          </a:p>
          <a:p>
            <a:r>
              <a:rPr lang="tr-TR" dirty="0"/>
              <a:t>Simsarlar</a:t>
            </a:r>
          </a:p>
          <a:p>
            <a:r>
              <a:rPr lang="tr-TR" dirty="0"/>
              <a:t>Spot satıcılar</a:t>
            </a:r>
          </a:p>
          <a:p>
            <a:r>
              <a:rPr lang="tr-TR" dirty="0"/>
              <a:t>Üreticiye Ait Satış Yerleri</a:t>
            </a:r>
          </a:p>
          <a:p>
            <a:r>
              <a:rPr lang="tr-TR" dirty="0"/>
              <a:t>Satış büroları</a:t>
            </a:r>
          </a:p>
          <a:p>
            <a:endParaRPr lang="tr-TR" dirty="0"/>
          </a:p>
        </p:txBody>
      </p:sp>
    </p:spTree>
    <p:extLst>
      <p:ext uri="{BB962C8B-B14F-4D97-AF65-F5344CB8AC3E}">
        <p14:creationId xmlns:p14="http://schemas.microsoft.com/office/powerpoint/2010/main" val="1268632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321B955-BCA9-DA67-5CF9-2923F956FA87}"/>
              </a:ext>
            </a:extLst>
          </p:cNvPr>
          <p:cNvSpPr>
            <a:spLocks noGrp="1"/>
          </p:cNvSpPr>
          <p:nvPr>
            <p:ph type="title"/>
          </p:nvPr>
        </p:nvSpPr>
        <p:spPr/>
        <p:txBody>
          <a:bodyPr/>
          <a:lstStyle/>
          <a:p>
            <a:pPr algn="ctr"/>
            <a:r>
              <a:rPr lang="tr-TR" b="1" dirty="0"/>
              <a:t>TOPTANCILIĞIN </a:t>
            </a:r>
            <a:r>
              <a:rPr lang="tr-TR" b="1" dirty="0" err="1"/>
              <a:t>EKONOMiYE</a:t>
            </a:r>
            <a:r>
              <a:rPr lang="tr-TR" b="1" dirty="0"/>
              <a:t> </a:t>
            </a:r>
            <a:r>
              <a:rPr lang="tr-TR" b="1" dirty="0" err="1"/>
              <a:t>ETKiLERİ</a:t>
            </a:r>
            <a:endParaRPr lang="tr-TR" b="1" dirty="0"/>
          </a:p>
        </p:txBody>
      </p:sp>
      <p:sp>
        <p:nvSpPr>
          <p:cNvPr id="3" name="İçerik Yer Tutucusu 2">
            <a:extLst>
              <a:ext uri="{FF2B5EF4-FFF2-40B4-BE49-F238E27FC236}">
                <a16:creationId xmlns:a16="http://schemas.microsoft.com/office/drawing/2014/main" id="{4C8B6DCE-6CBB-8091-07DB-6AB47D13AFD6}"/>
              </a:ext>
            </a:extLst>
          </p:cNvPr>
          <p:cNvSpPr>
            <a:spLocks noGrp="1"/>
          </p:cNvSpPr>
          <p:nvPr>
            <p:ph idx="1"/>
          </p:nvPr>
        </p:nvSpPr>
        <p:spPr/>
        <p:txBody>
          <a:bodyPr/>
          <a:lstStyle/>
          <a:p>
            <a:pPr marL="0" indent="809625">
              <a:buNone/>
            </a:pPr>
            <a:r>
              <a:rPr lang="tr-TR" dirty="0"/>
              <a:t>Toptancılık bir pazarlama faaliyetidir, üreticinin ve imalatçının ürettiklerini pazarlama işidir. Pazarlama, toplumun ve kişilerin sosyal ve psikolojik yapılarını, kültürünü, tutum ve davranışlarını dikkate alarak, tüketicilerin istek ve ihtiyaçlarına uygun pazarlama sistem ve uygulamalarının bulunmasını sağlamak ve dolayısıyla mal ve hizmetleri tüketicilere ulaştırmak faaliyetleridir. O halde pazarlama ile ilgili şunları söyleyebiliriz: </a:t>
            </a:r>
          </a:p>
          <a:p>
            <a:r>
              <a:rPr lang="tr-TR" dirty="0"/>
              <a:t>Pazarlama beşeri faaliyetlerden oluşur. </a:t>
            </a:r>
          </a:p>
          <a:p>
            <a:r>
              <a:rPr lang="tr-TR" dirty="0"/>
              <a:t>ihtiyaçların ve isteklerin doyurulmasını hedefler. </a:t>
            </a:r>
          </a:p>
          <a:p>
            <a:r>
              <a:rPr lang="tr-TR" dirty="0"/>
              <a:t>Değişim yoluyla bu faaliyetler sonuca varır.</a:t>
            </a:r>
          </a:p>
        </p:txBody>
      </p:sp>
    </p:spTree>
    <p:extLst>
      <p:ext uri="{BB962C8B-B14F-4D97-AF65-F5344CB8AC3E}">
        <p14:creationId xmlns:p14="http://schemas.microsoft.com/office/powerpoint/2010/main" val="9910001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7398EB-24E0-EC27-D5F2-54185AB4BB6B}"/>
              </a:ext>
            </a:extLst>
          </p:cNvPr>
          <p:cNvSpPr>
            <a:spLocks noGrp="1"/>
          </p:cNvSpPr>
          <p:nvPr>
            <p:ph type="title"/>
          </p:nvPr>
        </p:nvSpPr>
        <p:spPr/>
        <p:txBody>
          <a:bodyPr/>
          <a:lstStyle/>
          <a:p>
            <a:pPr algn="ctr"/>
            <a:r>
              <a:rPr lang="tr-TR" b="1" dirty="0"/>
              <a:t>Toptancı firma pazarlama faaliyetlerini yürütürken Öncelik Verdikleri Konular</a:t>
            </a:r>
          </a:p>
        </p:txBody>
      </p:sp>
      <p:sp>
        <p:nvSpPr>
          <p:cNvPr id="3" name="İçerik Yer Tutucusu 2">
            <a:extLst>
              <a:ext uri="{FF2B5EF4-FFF2-40B4-BE49-F238E27FC236}">
                <a16:creationId xmlns:a16="http://schemas.microsoft.com/office/drawing/2014/main" id="{014FA7B8-511A-4CE4-64C6-30FF081EED0D}"/>
              </a:ext>
            </a:extLst>
          </p:cNvPr>
          <p:cNvSpPr>
            <a:spLocks noGrp="1"/>
          </p:cNvSpPr>
          <p:nvPr>
            <p:ph idx="1"/>
          </p:nvPr>
        </p:nvSpPr>
        <p:spPr/>
        <p:txBody>
          <a:bodyPr/>
          <a:lstStyle/>
          <a:p>
            <a:pPr algn="just"/>
            <a:r>
              <a:rPr lang="tr-TR" dirty="0"/>
              <a:t>Belirli mallar için potansiyel pazarı belirlemek. (Yurtiçi ve yurtdışı olabilir.) </a:t>
            </a:r>
          </a:p>
          <a:p>
            <a:pPr algn="just"/>
            <a:r>
              <a:rPr lang="tr-TR" dirty="0"/>
              <a:t>Üretici ve imalatçı firmaların kapasitelerinin verimli biçimde kullanılmasını sağlayacak talebi yaratmak. </a:t>
            </a:r>
          </a:p>
          <a:p>
            <a:pPr algn="just"/>
            <a:r>
              <a:rPr lang="tr-TR" dirty="0"/>
              <a:t>Doğru ve uygun dağıtım sistemini kurmak</a:t>
            </a:r>
          </a:p>
        </p:txBody>
      </p:sp>
    </p:spTree>
    <p:extLst>
      <p:ext uri="{BB962C8B-B14F-4D97-AF65-F5344CB8AC3E}">
        <p14:creationId xmlns:p14="http://schemas.microsoft.com/office/powerpoint/2010/main" val="6926758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3EA96F-233C-3250-4216-41F5FA09CDA9}"/>
              </a:ext>
            </a:extLst>
          </p:cNvPr>
          <p:cNvSpPr>
            <a:spLocks noGrp="1"/>
          </p:cNvSpPr>
          <p:nvPr>
            <p:ph type="title"/>
          </p:nvPr>
        </p:nvSpPr>
        <p:spPr/>
        <p:txBody>
          <a:bodyPr/>
          <a:lstStyle/>
          <a:p>
            <a:pPr algn="ctr"/>
            <a:r>
              <a:rPr lang="tr-TR" b="1" dirty="0"/>
              <a:t>Toptancılığın Milli Ekonomiye Sağladığı Faydalar</a:t>
            </a:r>
          </a:p>
        </p:txBody>
      </p:sp>
      <p:sp>
        <p:nvSpPr>
          <p:cNvPr id="3" name="İçerik Yer Tutucusu 2">
            <a:extLst>
              <a:ext uri="{FF2B5EF4-FFF2-40B4-BE49-F238E27FC236}">
                <a16:creationId xmlns:a16="http://schemas.microsoft.com/office/drawing/2014/main" id="{5BA6B421-E0FD-91AD-C0E3-ACBA8F8713C5}"/>
              </a:ext>
            </a:extLst>
          </p:cNvPr>
          <p:cNvSpPr>
            <a:spLocks noGrp="1"/>
          </p:cNvSpPr>
          <p:nvPr>
            <p:ph idx="1"/>
          </p:nvPr>
        </p:nvSpPr>
        <p:spPr/>
        <p:txBody>
          <a:bodyPr>
            <a:normAutofit fontScale="92500"/>
          </a:bodyPr>
          <a:lstStyle/>
          <a:p>
            <a:pPr algn="just"/>
            <a:r>
              <a:rPr lang="tr-TR" dirty="0"/>
              <a:t>Toptancı firmalar sürekli rakip firmaları araştırmak ve kendi üreticisine bilgi akışını sağlamak zorundadır. Çünkü kendisinin yaşayabilmesi için üreticisini, imalatçısını ve satış yaptığı perakendecisini veya daha küçük çaplı </a:t>
            </a:r>
            <a:r>
              <a:rPr lang="tr-TR" dirty="0" err="1"/>
              <a:t>toptancısınıda</a:t>
            </a:r>
            <a:r>
              <a:rPr lang="tr-TR" dirty="0"/>
              <a:t> yaşatmak zorundadır. </a:t>
            </a:r>
          </a:p>
          <a:p>
            <a:pPr algn="just"/>
            <a:r>
              <a:rPr lang="tr-TR" dirty="0"/>
              <a:t>Bunun içinde üretici ve imalatçının sürekli ürününü geliştirmesi ve yenilemesi gerekir. Ürün geliştirme yeni ya da mevcut ürünlerin pazarlarını belirlemekle başlar. </a:t>
            </a:r>
          </a:p>
          <a:p>
            <a:pPr algn="just"/>
            <a:r>
              <a:rPr lang="tr-TR" dirty="0"/>
              <a:t>Toptancı; piyasa toplam hacmini, uzun ve kısa vadedeki satış artışlarını, mevcut ve olası rakip firmaları inceler. Bu incelemeleri sektör analizleri hazırlayarak, tüketici ihtiyaçlarını ve hedef kitleleri belirleyerek, rakipleri araştırarak, ürünün hayat seyrini takip ederek yapar. </a:t>
            </a:r>
          </a:p>
        </p:txBody>
      </p:sp>
    </p:spTree>
    <p:extLst>
      <p:ext uri="{BB962C8B-B14F-4D97-AF65-F5344CB8AC3E}">
        <p14:creationId xmlns:p14="http://schemas.microsoft.com/office/powerpoint/2010/main" val="3419494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942184-9986-13F5-9B98-42452A034DB8}"/>
              </a:ext>
            </a:extLst>
          </p:cNvPr>
          <p:cNvSpPr>
            <a:spLocks noGrp="1"/>
          </p:cNvSpPr>
          <p:nvPr>
            <p:ph type="title"/>
          </p:nvPr>
        </p:nvSpPr>
        <p:spPr/>
        <p:txBody>
          <a:bodyPr/>
          <a:lstStyle/>
          <a:p>
            <a:pPr algn="ctr"/>
            <a:r>
              <a:rPr lang="tr-TR" b="1" dirty="0" err="1"/>
              <a:t>Türkiyenin</a:t>
            </a:r>
            <a:r>
              <a:rPr lang="tr-TR" b="1" dirty="0"/>
              <a:t> Ticaret Yaptığı Bazı Ülkeler</a:t>
            </a:r>
          </a:p>
        </p:txBody>
      </p:sp>
      <p:pic>
        <p:nvPicPr>
          <p:cNvPr id="5" name="Resim 4">
            <a:extLst>
              <a:ext uri="{FF2B5EF4-FFF2-40B4-BE49-F238E27FC236}">
                <a16:creationId xmlns:a16="http://schemas.microsoft.com/office/drawing/2014/main" id="{BBF14261-22A2-4686-0720-E1C8F2A77160}"/>
              </a:ext>
            </a:extLst>
          </p:cNvPr>
          <p:cNvPicPr>
            <a:picLocks noChangeAspect="1"/>
          </p:cNvPicPr>
          <p:nvPr/>
        </p:nvPicPr>
        <p:blipFill>
          <a:blip r:embed="rId2"/>
          <a:stretch>
            <a:fillRect/>
          </a:stretch>
        </p:blipFill>
        <p:spPr>
          <a:xfrm>
            <a:off x="838200" y="1482819"/>
            <a:ext cx="9343292" cy="4959473"/>
          </a:xfrm>
          <a:prstGeom prst="rect">
            <a:avLst/>
          </a:prstGeom>
        </p:spPr>
      </p:pic>
    </p:spTree>
    <p:extLst>
      <p:ext uri="{BB962C8B-B14F-4D97-AF65-F5344CB8AC3E}">
        <p14:creationId xmlns:p14="http://schemas.microsoft.com/office/powerpoint/2010/main" val="26592156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063B386-71D4-6236-41B5-5AC225821FD9}"/>
              </a:ext>
            </a:extLst>
          </p:cNvPr>
          <p:cNvSpPr>
            <a:spLocks noGrp="1"/>
          </p:cNvSpPr>
          <p:nvPr>
            <p:ph type="title"/>
          </p:nvPr>
        </p:nvSpPr>
        <p:spPr/>
        <p:txBody>
          <a:bodyPr/>
          <a:lstStyle/>
          <a:p>
            <a:pPr algn="ctr"/>
            <a:r>
              <a:rPr lang="tr-TR" b="1" dirty="0"/>
              <a:t>Uluslararası Toptancılar( ithalat-ihracat)</a:t>
            </a:r>
          </a:p>
        </p:txBody>
      </p:sp>
      <p:sp>
        <p:nvSpPr>
          <p:cNvPr id="3" name="İçerik Yer Tutucusu 2">
            <a:extLst>
              <a:ext uri="{FF2B5EF4-FFF2-40B4-BE49-F238E27FC236}">
                <a16:creationId xmlns:a16="http://schemas.microsoft.com/office/drawing/2014/main" id="{DBF4021D-0CCE-3393-FD6A-65CEFA61E5F3}"/>
              </a:ext>
            </a:extLst>
          </p:cNvPr>
          <p:cNvSpPr>
            <a:spLocks noGrp="1"/>
          </p:cNvSpPr>
          <p:nvPr>
            <p:ph idx="1"/>
          </p:nvPr>
        </p:nvSpPr>
        <p:spPr/>
        <p:txBody>
          <a:bodyPr/>
          <a:lstStyle/>
          <a:p>
            <a:pPr algn="just"/>
            <a:r>
              <a:rPr lang="tr-TR" b="1" dirty="0"/>
              <a:t>ihracat; </a:t>
            </a:r>
            <a:r>
              <a:rPr lang="tr-TR" dirty="0"/>
              <a:t>bir ülke sınırları içerisinde serbest dolaşımda bulunan (bu ülkede yetişen, üretilen veya başka ülkelerden ithal edilmiş) ürünlerin ve hizmetlerin diğer ülkelere satılmasıdır. Kısaca, yabancılara ya da Türkiye dışında yerleşmiş olan Türklere yapılan ürün satışlarıdır.</a:t>
            </a:r>
          </a:p>
        </p:txBody>
      </p:sp>
    </p:spTree>
    <p:extLst>
      <p:ext uri="{BB962C8B-B14F-4D97-AF65-F5344CB8AC3E}">
        <p14:creationId xmlns:p14="http://schemas.microsoft.com/office/powerpoint/2010/main" val="12007682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BE96D7C-AF0F-52F7-A4CE-91F1DCCB9C10}"/>
              </a:ext>
            </a:extLst>
          </p:cNvPr>
          <p:cNvSpPr>
            <a:spLocks noGrp="1"/>
          </p:cNvSpPr>
          <p:nvPr>
            <p:ph type="title"/>
          </p:nvPr>
        </p:nvSpPr>
        <p:spPr/>
        <p:txBody>
          <a:bodyPr/>
          <a:lstStyle/>
          <a:p>
            <a:pPr algn="ctr"/>
            <a:r>
              <a:rPr lang="tr-TR" b="1" dirty="0"/>
              <a:t>Bir satışın ihracat sayılabilmesi için şu özelliklere sahip olması gereklidir</a:t>
            </a:r>
          </a:p>
        </p:txBody>
      </p:sp>
      <p:sp>
        <p:nvSpPr>
          <p:cNvPr id="3" name="İçerik Yer Tutucusu 2">
            <a:extLst>
              <a:ext uri="{FF2B5EF4-FFF2-40B4-BE49-F238E27FC236}">
                <a16:creationId xmlns:a16="http://schemas.microsoft.com/office/drawing/2014/main" id="{C19D38FF-7B19-B048-FF67-F70094B7B1B8}"/>
              </a:ext>
            </a:extLst>
          </p:cNvPr>
          <p:cNvSpPr>
            <a:spLocks noGrp="1"/>
          </p:cNvSpPr>
          <p:nvPr>
            <p:ph idx="1"/>
          </p:nvPr>
        </p:nvSpPr>
        <p:spPr/>
        <p:txBody>
          <a:bodyPr>
            <a:normAutofit fontScale="92500" lnSpcReduction="20000"/>
          </a:bodyPr>
          <a:lstStyle/>
          <a:p>
            <a:pPr algn="just"/>
            <a:r>
              <a:rPr lang="tr-TR" dirty="0"/>
              <a:t>Satışların yabancı bir ülkeye yapılması </a:t>
            </a:r>
          </a:p>
          <a:p>
            <a:pPr algn="just"/>
            <a:r>
              <a:rPr lang="tr-TR" dirty="0"/>
              <a:t>iki taraflı ve çok taraflı ticaret anlaşmaları ile getirilen koşullara uygun olması </a:t>
            </a:r>
          </a:p>
          <a:p>
            <a:pPr algn="just"/>
            <a:r>
              <a:rPr lang="tr-TR" dirty="0"/>
              <a:t>Alışverişte bir yabancı paranın </a:t>
            </a:r>
            <a:r>
              <a:rPr lang="tr-TR" dirty="0" err="1"/>
              <a:t>sözkonusu</a:t>
            </a:r>
            <a:r>
              <a:rPr lang="tr-TR" dirty="0"/>
              <a:t> olması </a:t>
            </a:r>
          </a:p>
          <a:p>
            <a:pPr algn="just"/>
            <a:r>
              <a:rPr lang="tr-TR" dirty="0"/>
              <a:t>Ürünlerin taşınması </a:t>
            </a:r>
          </a:p>
          <a:p>
            <a:pPr algn="just"/>
            <a:r>
              <a:rPr lang="tr-TR" dirty="0"/>
              <a:t>Ürünün ithal edilmesi ile ilgili gümrük vergisi, katma değer vergisi ve varsa başka türlü vergiler ve diğer ithalat formaliteleri </a:t>
            </a:r>
          </a:p>
          <a:p>
            <a:pPr algn="just"/>
            <a:r>
              <a:rPr lang="tr-TR" dirty="0"/>
              <a:t>Ürünün çıkış yerinden varış yerine kadar maruz kalabileceği risklere karşı sigorta edilmesi, ödemelerin tahsilinde bankacılık sisteminden yararlanılması </a:t>
            </a:r>
          </a:p>
          <a:p>
            <a:pPr algn="just"/>
            <a:r>
              <a:rPr lang="tr-TR" dirty="0"/>
              <a:t>ihracat desteklerinden yararlanabilmek için gerekli koşullara uyum sağlanması</a:t>
            </a:r>
          </a:p>
        </p:txBody>
      </p:sp>
    </p:spTree>
    <p:extLst>
      <p:ext uri="{BB962C8B-B14F-4D97-AF65-F5344CB8AC3E}">
        <p14:creationId xmlns:p14="http://schemas.microsoft.com/office/powerpoint/2010/main" val="9427421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182718-AC3E-CCA5-77A9-6190143A90A3}"/>
              </a:ext>
            </a:extLst>
          </p:cNvPr>
          <p:cNvSpPr>
            <a:spLocks noGrp="1"/>
          </p:cNvSpPr>
          <p:nvPr>
            <p:ph type="title"/>
          </p:nvPr>
        </p:nvSpPr>
        <p:spPr/>
        <p:txBody>
          <a:bodyPr/>
          <a:lstStyle/>
          <a:p>
            <a:pPr algn="ctr"/>
            <a:r>
              <a:rPr lang="tr-TR" b="1" dirty="0"/>
              <a:t>İthalat</a:t>
            </a:r>
          </a:p>
        </p:txBody>
      </p:sp>
      <p:sp>
        <p:nvSpPr>
          <p:cNvPr id="3" name="İçerik Yer Tutucusu 2">
            <a:extLst>
              <a:ext uri="{FF2B5EF4-FFF2-40B4-BE49-F238E27FC236}">
                <a16:creationId xmlns:a16="http://schemas.microsoft.com/office/drawing/2014/main" id="{47CB9166-37AF-344C-DD36-E71D02EE7593}"/>
              </a:ext>
            </a:extLst>
          </p:cNvPr>
          <p:cNvSpPr>
            <a:spLocks noGrp="1"/>
          </p:cNvSpPr>
          <p:nvPr>
            <p:ph idx="1"/>
          </p:nvPr>
        </p:nvSpPr>
        <p:spPr/>
        <p:txBody>
          <a:bodyPr/>
          <a:lstStyle/>
          <a:p>
            <a:pPr algn="just"/>
            <a:r>
              <a:rPr lang="tr-TR" dirty="0"/>
              <a:t>ithalat; yurtdışıdan mal satın alınmasıdır. Toptancı gerekli durumlarda ithalatta yapacaktır. Ancak ülke ekonomisi açısından ithal edilecek ürünlerin çok iyi belirlenmesi ve gerçekten zorunluluk gerektiren ürünlerin ithal edilmesi gerekir. Zaten toptancı açısından da durum bunu gerektirir. Toptancı firma hiçbir zaman elinde kalacak bir ürünü ithal etmek istemez. Hem ülke ekonomisi hem de toptancının kendi geleceği açısından ithalat yaparken çok iyi araştırma yapması ve ithal edebileceği ürünleri ve mevzuatı iyi bilmesi gerekir. Yurt dışına gidecek para ülke ekonomisini de toptancıyı da zarara uğratmamalıdır. </a:t>
            </a:r>
          </a:p>
        </p:txBody>
      </p:sp>
    </p:spTree>
    <p:extLst>
      <p:ext uri="{BB962C8B-B14F-4D97-AF65-F5344CB8AC3E}">
        <p14:creationId xmlns:p14="http://schemas.microsoft.com/office/powerpoint/2010/main" val="3160999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4B5F1D-5020-0190-EE32-0F3358A1964A}"/>
              </a:ext>
            </a:extLst>
          </p:cNvPr>
          <p:cNvSpPr>
            <a:spLocks noGrp="1"/>
          </p:cNvSpPr>
          <p:nvPr>
            <p:ph type="title"/>
          </p:nvPr>
        </p:nvSpPr>
        <p:spPr/>
        <p:txBody>
          <a:bodyPr/>
          <a:lstStyle/>
          <a:p>
            <a:pPr algn="ctr"/>
            <a:r>
              <a:rPr lang="tr-TR" b="1" dirty="0"/>
              <a:t>Toptancılık</a:t>
            </a:r>
          </a:p>
        </p:txBody>
      </p:sp>
      <p:sp>
        <p:nvSpPr>
          <p:cNvPr id="3" name="İçerik Yer Tutucusu 2">
            <a:extLst>
              <a:ext uri="{FF2B5EF4-FFF2-40B4-BE49-F238E27FC236}">
                <a16:creationId xmlns:a16="http://schemas.microsoft.com/office/drawing/2014/main" id="{D5D9016A-D957-7DB0-8CF4-4354EA776D01}"/>
              </a:ext>
            </a:extLst>
          </p:cNvPr>
          <p:cNvSpPr>
            <a:spLocks noGrp="1"/>
          </p:cNvSpPr>
          <p:nvPr>
            <p:ph idx="1"/>
          </p:nvPr>
        </p:nvSpPr>
        <p:spPr/>
        <p:txBody>
          <a:bodyPr/>
          <a:lstStyle/>
          <a:p>
            <a:pPr algn="just"/>
            <a:r>
              <a:rPr lang="tr-TR" dirty="0"/>
              <a:t>Toptancılık; mal ve hizmetleri diğer işletmelere ve diğer örgütlere tekrar satmak, üretimde kullanmak veya örgütsel çalışmalarını sürdürmek üzere satışları ile ilgili tüm faaliyetleri kapsar. Toptancılar, tekrar satmak için büyük miktarlarda mal satın alarak bunları depolarlar ve daha küçük partiler halinde perakendecilere satarlar. Üretici ile son tüketici arasında aracılık yapan tedarikçi kurumlardır. </a:t>
            </a:r>
          </a:p>
        </p:txBody>
      </p:sp>
    </p:spTree>
    <p:extLst>
      <p:ext uri="{BB962C8B-B14F-4D97-AF65-F5344CB8AC3E}">
        <p14:creationId xmlns:p14="http://schemas.microsoft.com/office/powerpoint/2010/main" val="8499590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A770EA-DDB6-7CC0-3504-F269F663B536}"/>
              </a:ext>
            </a:extLst>
          </p:cNvPr>
          <p:cNvSpPr>
            <a:spLocks noGrp="1"/>
          </p:cNvSpPr>
          <p:nvPr>
            <p:ph type="title"/>
          </p:nvPr>
        </p:nvSpPr>
        <p:spPr/>
        <p:txBody>
          <a:bodyPr/>
          <a:lstStyle/>
          <a:p>
            <a:pPr algn="ctr"/>
            <a:r>
              <a:rPr lang="tr-TR" b="1" dirty="0"/>
              <a:t>Toptancının Pazarlama Kararları</a:t>
            </a:r>
          </a:p>
        </p:txBody>
      </p:sp>
      <p:sp>
        <p:nvSpPr>
          <p:cNvPr id="3" name="İçerik Yer Tutucusu 2">
            <a:extLst>
              <a:ext uri="{FF2B5EF4-FFF2-40B4-BE49-F238E27FC236}">
                <a16:creationId xmlns:a16="http://schemas.microsoft.com/office/drawing/2014/main" id="{43781714-2462-727A-A32E-6C5280E2D0D2}"/>
              </a:ext>
            </a:extLst>
          </p:cNvPr>
          <p:cNvSpPr>
            <a:spLocks noGrp="1"/>
          </p:cNvSpPr>
          <p:nvPr>
            <p:ph idx="1"/>
          </p:nvPr>
        </p:nvSpPr>
        <p:spPr>
          <a:xfrm>
            <a:off x="2092568" y="1825625"/>
            <a:ext cx="9261231" cy="4351338"/>
          </a:xfrm>
        </p:spPr>
        <p:txBody>
          <a:bodyPr/>
          <a:lstStyle/>
          <a:p>
            <a:r>
              <a:rPr lang="tr-TR" dirty="0"/>
              <a:t>Hedef pazarların seçilmesi </a:t>
            </a:r>
          </a:p>
          <a:p>
            <a:r>
              <a:rPr lang="tr-TR" dirty="0"/>
              <a:t>Pazara sunulacak ürünlerin belirlenmesi </a:t>
            </a:r>
          </a:p>
          <a:p>
            <a:r>
              <a:rPr lang="tr-TR" dirty="0"/>
              <a:t>Sunulacak hizmetlerin belirlenmesi </a:t>
            </a:r>
          </a:p>
          <a:p>
            <a:r>
              <a:rPr lang="tr-TR" dirty="0"/>
              <a:t>Uygun fiyat </a:t>
            </a:r>
          </a:p>
          <a:p>
            <a:r>
              <a:rPr lang="tr-TR" dirty="0"/>
              <a:t>Sunulacak ürünün tutundurma faaliyetlerinin belirlenmesi </a:t>
            </a:r>
          </a:p>
          <a:p>
            <a:r>
              <a:rPr lang="tr-TR" dirty="0"/>
              <a:t>Toptancının faaliyet göstereceği yer ile ilgili karar verilmesi</a:t>
            </a:r>
          </a:p>
        </p:txBody>
      </p:sp>
    </p:spTree>
    <p:extLst>
      <p:ext uri="{BB962C8B-B14F-4D97-AF65-F5344CB8AC3E}">
        <p14:creationId xmlns:p14="http://schemas.microsoft.com/office/powerpoint/2010/main" val="12581101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13AEFB-5FA6-ABCB-D51D-AF61BCE6401B}"/>
              </a:ext>
            </a:extLst>
          </p:cNvPr>
          <p:cNvSpPr>
            <a:spLocks noGrp="1"/>
          </p:cNvSpPr>
          <p:nvPr>
            <p:ph type="title"/>
          </p:nvPr>
        </p:nvSpPr>
        <p:spPr/>
        <p:txBody>
          <a:bodyPr/>
          <a:lstStyle/>
          <a:p>
            <a:pPr algn="ctr"/>
            <a:r>
              <a:rPr lang="tr-TR" b="1" dirty="0"/>
              <a:t> Toptancının Pazarlama Bilgi Sistemi </a:t>
            </a:r>
          </a:p>
        </p:txBody>
      </p:sp>
      <p:sp>
        <p:nvSpPr>
          <p:cNvPr id="3" name="İçerik Yer Tutucusu 2">
            <a:extLst>
              <a:ext uri="{FF2B5EF4-FFF2-40B4-BE49-F238E27FC236}">
                <a16:creationId xmlns:a16="http://schemas.microsoft.com/office/drawing/2014/main" id="{A0CCF4D7-063D-227E-0923-C5A7B6548413}"/>
              </a:ext>
            </a:extLst>
          </p:cNvPr>
          <p:cNvSpPr>
            <a:spLocks noGrp="1"/>
          </p:cNvSpPr>
          <p:nvPr>
            <p:ph idx="1"/>
          </p:nvPr>
        </p:nvSpPr>
        <p:spPr/>
        <p:txBody>
          <a:bodyPr/>
          <a:lstStyle/>
          <a:p>
            <a:pPr algn="just"/>
            <a:r>
              <a:rPr lang="tr-TR" dirty="0"/>
              <a:t>Yukarıda da belirttiğimiz gibi toptancının kendini yenilemesi ve gelişen teknolojiye ayak uydurması gerekmektedir. Önceleri dosyalarla dolapta sakladıkları bilgileri artık bilgisayarlarda saklamaları ve gerektiğinde bu bilgilere hızlı bir şekilde ulaşmaları gerekmektedir. Pazarlama bilgi sistemi yöneticilere karar verme aşamasında yardımcı olur, ürün ve hizmette verimlilik ve kalite artar, bu bilgiler sayesinde gelişme sağlanır, rakiplere karşı firma daha üstün duruma gelebilir. Pazarlama bilgi sisteminin uygulanabilmesi için verilerin toplanarak birleştirilmesi gerekir. Bu konuda yönetim kadrosuna önemli görevler düşmektedir. Yönetimin bilinçlenmesi ve kendini geliştirmesi gerekir.</a:t>
            </a:r>
          </a:p>
        </p:txBody>
      </p:sp>
    </p:spTree>
    <p:extLst>
      <p:ext uri="{BB962C8B-B14F-4D97-AF65-F5344CB8AC3E}">
        <p14:creationId xmlns:p14="http://schemas.microsoft.com/office/powerpoint/2010/main" val="5669598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6E462E9-1147-AACE-9B2A-A45F21FCB73B}"/>
              </a:ext>
            </a:extLst>
          </p:cNvPr>
          <p:cNvSpPr>
            <a:spLocks noGrp="1"/>
          </p:cNvSpPr>
          <p:nvPr>
            <p:ph type="title"/>
          </p:nvPr>
        </p:nvSpPr>
        <p:spPr/>
        <p:txBody>
          <a:bodyPr/>
          <a:lstStyle/>
          <a:p>
            <a:pPr algn="ctr"/>
            <a:r>
              <a:rPr lang="tr-TR" b="1" dirty="0"/>
              <a:t>Toptancının Pazarlama Bilgi Sistemi Unsurları</a:t>
            </a:r>
          </a:p>
        </p:txBody>
      </p:sp>
      <p:sp>
        <p:nvSpPr>
          <p:cNvPr id="3" name="İçerik Yer Tutucusu 2">
            <a:extLst>
              <a:ext uri="{FF2B5EF4-FFF2-40B4-BE49-F238E27FC236}">
                <a16:creationId xmlns:a16="http://schemas.microsoft.com/office/drawing/2014/main" id="{2C999206-A0F8-AFAE-95E3-905A25AC2A5D}"/>
              </a:ext>
            </a:extLst>
          </p:cNvPr>
          <p:cNvSpPr>
            <a:spLocks noGrp="1"/>
          </p:cNvSpPr>
          <p:nvPr>
            <p:ph idx="1"/>
          </p:nvPr>
        </p:nvSpPr>
        <p:spPr>
          <a:xfrm>
            <a:off x="2866292" y="1690688"/>
            <a:ext cx="8874369" cy="4856529"/>
          </a:xfrm>
        </p:spPr>
        <p:txBody>
          <a:bodyPr>
            <a:normAutofit/>
          </a:bodyPr>
          <a:lstStyle/>
          <a:p>
            <a:pPr algn="just"/>
            <a:r>
              <a:rPr lang="tr-TR" dirty="0"/>
              <a:t>İç raporlama</a:t>
            </a:r>
          </a:p>
          <a:p>
            <a:pPr algn="just"/>
            <a:r>
              <a:rPr lang="tr-TR" dirty="0"/>
              <a:t>Pazarlama istihbaratı</a:t>
            </a:r>
          </a:p>
          <a:p>
            <a:pPr algn="just"/>
            <a:r>
              <a:rPr lang="tr-TR" dirty="0"/>
              <a:t>Pazarlama karar destek sistemi</a:t>
            </a:r>
          </a:p>
          <a:p>
            <a:pPr algn="just"/>
            <a:r>
              <a:rPr lang="tr-TR" dirty="0"/>
              <a:t>Pazarlama araştırması sistemi</a:t>
            </a:r>
          </a:p>
        </p:txBody>
      </p:sp>
    </p:spTree>
    <p:extLst>
      <p:ext uri="{BB962C8B-B14F-4D97-AF65-F5344CB8AC3E}">
        <p14:creationId xmlns:p14="http://schemas.microsoft.com/office/powerpoint/2010/main" val="24674265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D5D8E9-1EB3-7394-82A2-694BB16243DD}"/>
              </a:ext>
            </a:extLst>
          </p:cNvPr>
          <p:cNvSpPr>
            <a:spLocks noGrp="1"/>
          </p:cNvSpPr>
          <p:nvPr>
            <p:ph type="title"/>
          </p:nvPr>
        </p:nvSpPr>
        <p:spPr/>
        <p:txBody>
          <a:bodyPr/>
          <a:lstStyle/>
          <a:p>
            <a:r>
              <a:rPr lang="tr-TR" dirty="0"/>
              <a:t>Toptancı Pazarlama bilgi sisteminin faydaları</a:t>
            </a:r>
          </a:p>
        </p:txBody>
      </p:sp>
      <p:sp>
        <p:nvSpPr>
          <p:cNvPr id="3" name="İçerik Yer Tutucusu 2">
            <a:extLst>
              <a:ext uri="{FF2B5EF4-FFF2-40B4-BE49-F238E27FC236}">
                <a16:creationId xmlns:a16="http://schemas.microsoft.com/office/drawing/2014/main" id="{E1078EB3-2637-CED3-D6F3-0CEC479065B9}"/>
              </a:ext>
            </a:extLst>
          </p:cNvPr>
          <p:cNvSpPr>
            <a:spLocks noGrp="1"/>
          </p:cNvSpPr>
          <p:nvPr>
            <p:ph idx="1"/>
          </p:nvPr>
        </p:nvSpPr>
        <p:spPr/>
        <p:txBody>
          <a:bodyPr/>
          <a:lstStyle/>
          <a:p>
            <a:pPr algn="just"/>
            <a:r>
              <a:rPr lang="tr-TR" dirty="0"/>
              <a:t>Firma yöneticilerinin ufkunun genişlemesini sağlar </a:t>
            </a:r>
          </a:p>
          <a:p>
            <a:pPr algn="just"/>
            <a:r>
              <a:rPr lang="tr-TR" dirty="0"/>
              <a:t>Yöneticilerin verimliliğini arttırarak motivasyonlarını yükseltir </a:t>
            </a:r>
          </a:p>
          <a:p>
            <a:pPr algn="just"/>
            <a:r>
              <a:rPr lang="tr-TR" dirty="0"/>
              <a:t>Beklenmedik durumlar karşısında daha sakin davranılmasını sağlar </a:t>
            </a:r>
          </a:p>
          <a:p>
            <a:pPr algn="just"/>
            <a:r>
              <a:rPr lang="tr-TR" dirty="0"/>
              <a:t>Pazarlama faaliyetlerinin daha etkili kontrolünü sağlar </a:t>
            </a:r>
          </a:p>
          <a:p>
            <a:pPr algn="just"/>
            <a:r>
              <a:rPr lang="tr-TR" dirty="0"/>
              <a:t>Planlı çalışmayı kolaylaştırır </a:t>
            </a:r>
          </a:p>
          <a:p>
            <a:pPr algn="just"/>
            <a:r>
              <a:rPr lang="tr-TR" dirty="0"/>
              <a:t>Personelin eğitimini kolaylaştırır. </a:t>
            </a:r>
          </a:p>
        </p:txBody>
      </p:sp>
    </p:spTree>
    <p:extLst>
      <p:ext uri="{BB962C8B-B14F-4D97-AF65-F5344CB8AC3E}">
        <p14:creationId xmlns:p14="http://schemas.microsoft.com/office/powerpoint/2010/main" val="886941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9B4F5C-8B0C-1121-3D75-85E05E24393E}"/>
              </a:ext>
            </a:extLst>
          </p:cNvPr>
          <p:cNvSpPr>
            <a:spLocks noGrp="1"/>
          </p:cNvSpPr>
          <p:nvPr>
            <p:ph type="title"/>
          </p:nvPr>
        </p:nvSpPr>
        <p:spPr/>
        <p:txBody>
          <a:bodyPr/>
          <a:lstStyle/>
          <a:p>
            <a:pPr algn="ctr"/>
            <a:r>
              <a:rPr lang="tr-TR" b="1" dirty="0"/>
              <a:t>Tedarik Zinciri</a:t>
            </a:r>
          </a:p>
        </p:txBody>
      </p:sp>
      <p:sp>
        <p:nvSpPr>
          <p:cNvPr id="3" name="İçerik Yer Tutucusu 2">
            <a:extLst>
              <a:ext uri="{FF2B5EF4-FFF2-40B4-BE49-F238E27FC236}">
                <a16:creationId xmlns:a16="http://schemas.microsoft.com/office/drawing/2014/main" id="{7FD75788-3084-F90F-70A0-AD580FBECFB2}"/>
              </a:ext>
            </a:extLst>
          </p:cNvPr>
          <p:cNvSpPr>
            <a:spLocks noGrp="1"/>
          </p:cNvSpPr>
          <p:nvPr>
            <p:ph idx="1"/>
          </p:nvPr>
        </p:nvSpPr>
        <p:spPr/>
        <p:txBody>
          <a:bodyPr/>
          <a:lstStyle/>
          <a:p>
            <a:pPr algn="just"/>
            <a:r>
              <a:rPr lang="tr-TR" dirty="0"/>
              <a:t>Tedarik Zinciri: Mal ve hizmetlerin tedarik aşamasından, üretimine ve son tüketiciye ulaşmasına kadar birbirini izleyen tüm aşamaları kapsar. iş süreçleri açısından bakıldığında, tedarik zinciri; satış süreci, üretim, döküm yönetimi, malzeme temini, dağıtım, tedarik, satış tahmini ve müşteri hizmetleri gibi pek çok alanı içine almaktadır.</a:t>
            </a:r>
          </a:p>
        </p:txBody>
      </p:sp>
    </p:spTree>
    <p:extLst>
      <p:ext uri="{BB962C8B-B14F-4D97-AF65-F5344CB8AC3E}">
        <p14:creationId xmlns:p14="http://schemas.microsoft.com/office/powerpoint/2010/main" val="40518859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94006EA-4837-B8A0-4D7C-4AE416CC3FB8}"/>
              </a:ext>
            </a:extLst>
          </p:cNvPr>
          <p:cNvSpPr>
            <a:spLocks noGrp="1"/>
          </p:cNvSpPr>
          <p:nvPr>
            <p:ph type="title"/>
          </p:nvPr>
        </p:nvSpPr>
        <p:spPr/>
        <p:txBody>
          <a:bodyPr/>
          <a:lstStyle/>
          <a:p>
            <a:pPr algn="ctr"/>
            <a:r>
              <a:rPr lang="tr-TR" b="1" dirty="0"/>
              <a:t>Tedarik Zinciri Yönetimi</a:t>
            </a:r>
          </a:p>
        </p:txBody>
      </p:sp>
      <p:sp>
        <p:nvSpPr>
          <p:cNvPr id="3" name="İçerik Yer Tutucusu 2">
            <a:extLst>
              <a:ext uri="{FF2B5EF4-FFF2-40B4-BE49-F238E27FC236}">
                <a16:creationId xmlns:a16="http://schemas.microsoft.com/office/drawing/2014/main" id="{95E3FE5A-DE21-A41A-2A96-92191677F472}"/>
              </a:ext>
            </a:extLst>
          </p:cNvPr>
          <p:cNvSpPr>
            <a:spLocks noGrp="1"/>
          </p:cNvSpPr>
          <p:nvPr>
            <p:ph idx="1"/>
          </p:nvPr>
        </p:nvSpPr>
        <p:spPr/>
        <p:txBody>
          <a:bodyPr/>
          <a:lstStyle/>
          <a:p>
            <a:pPr algn="just"/>
            <a:r>
              <a:rPr lang="tr-TR" dirty="0"/>
              <a:t>Tedarik Zinciri Yönetimi: Müşteriye, doğru ürünün, doğru zamanda, doğru yerde, doğru fiyata tüm tedarik zinciri için mümkün olan en düşük maliyetle ulaşmasını sağlayan malzeme, bilgi ve para akışının yönetimidir. Bir başka deyişle zincir içinde yer alan temel iş süreçlerinin entegrasyonunu sağlayarak müşteri memnuniyetini artıracak stratejilerin ve iş modellerinin oluşturulmasıdır.</a:t>
            </a:r>
          </a:p>
        </p:txBody>
      </p:sp>
    </p:spTree>
    <p:extLst>
      <p:ext uri="{BB962C8B-B14F-4D97-AF65-F5344CB8AC3E}">
        <p14:creationId xmlns:p14="http://schemas.microsoft.com/office/powerpoint/2010/main" val="3563572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91061C-6372-F26D-F45C-684A78478E8E}"/>
              </a:ext>
            </a:extLst>
          </p:cNvPr>
          <p:cNvSpPr>
            <a:spLocks noGrp="1"/>
          </p:cNvSpPr>
          <p:nvPr>
            <p:ph type="title"/>
          </p:nvPr>
        </p:nvSpPr>
        <p:spPr/>
        <p:txBody>
          <a:bodyPr/>
          <a:lstStyle/>
          <a:p>
            <a:pPr algn="ctr"/>
            <a:r>
              <a:rPr lang="tr-TR" b="1" dirty="0"/>
              <a:t>Tedarik Zinciri Yönetiminin Faydaları</a:t>
            </a:r>
          </a:p>
        </p:txBody>
      </p:sp>
      <p:sp>
        <p:nvSpPr>
          <p:cNvPr id="3" name="İçerik Yer Tutucusu 2">
            <a:extLst>
              <a:ext uri="{FF2B5EF4-FFF2-40B4-BE49-F238E27FC236}">
                <a16:creationId xmlns:a16="http://schemas.microsoft.com/office/drawing/2014/main" id="{C0BE0345-2D20-1078-F3AD-260629262286}"/>
              </a:ext>
            </a:extLst>
          </p:cNvPr>
          <p:cNvSpPr>
            <a:spLocks noGrp="1"/>
          </p:cNvSpPr>
          <p:nvPr>
            <p:ph idx="1"/>
          </p:nvPr>
        </p:nvSpPr>
        <p:spPr>
          <a:xfrm>
            <a:off x="838200" y="1825625"/>
            <a:ext cx="10515600" cy="4667250"/>
          </a:xfrm>
        </p:spPr>
        <p:txBody>
          <a:bodyPr>
            <a:normAutofit fontScale="85000" lnSpcReduction="20000"/>
          </a:bodyPr>
          <a:lstStyle/>
          <a:p>
            <a:pPr algn="just"/>
            <a:r>
              <a:rPr lang="tr-TR" dirty="0"/>
              <a:t>Teslimat performansını iyileştirir </a:t>
            </a:r>
          </a:p>
          <a:p>
            <a:pPr algn="just"/>
            <a:r>
              <a:rPr lang="tr-TR" dirty="0"/>
              <a:t>Envanterin azaltmasını sağlar </a:t>
            </a:r>
          </a:p>
          <a:p>
            <a:pPr algn="just"/>
            <a:r>
              <a:rPr lang="tr-TR" dirty="0"/>
              <a:t>Sipariş karşılama oranını yükseltir </a:t>
            </a:r>
          </a:p>
          <a:p>
            <a:pPr algn="just"/>
            <a:r>
              <a:rPr lang="tr-TR" dirty="0"/>
              <a:t>Talep tahminlerinin doğruluğunu arttırır </a:t>
            </a:r>
          </a:p>
          <a:p>
            <a:pPr algn="just"/>
            <a:r>
              <a:rPr lang="tr-TR" dirty="0"/>
              <a:t>Tedarik çevrim süresini kısaltır </a:t>
            </a:r>
          </a:p>
          <a:p>
            <a:pPr algn="just"/>
            <a:r>
              <a:rPr lang="tr-TR" dirty="0"/>
              <a:t>Lojistik masraflarını azaltır </a:t>
            </a:r>
          </a:p>
          <a:p>
            <a:pPr algn="just"/>
            <a:r>
              <a:rPr lang="tr-TR" dirty="0"/>
              <a:t>Verimlilik ve kapasite artışı sağlar </a:t>
            </a:r>
          </a:p>
          <a:p>
            <a:pPr algn="just"/>
            <a:r>
              <a:rPr lang="tr-TR" dirty="0"/>
              <a:t>Müşteri memnuniyetinizi arttırır </a:t>
            </a:r>
          </a:p>
          <a:p>
            <a:pPr algn="just"/>
            <a:r>
              <a:rPr lang="tr-TR" dirty="0"/>
              <a:t>Girdilerin teminini garantileyerek, üretimin devamlılığını sağlar </a:t>
            </a:r>
          </a:p>
          <a:p>
            <a:pPr algn="just"/>
            <a:r>
              <a:rPr lang="tr-TR" dirty="0"/>
              <a:t>Tüketici taleplerini en iyi şekilde karşılayarak kaliteyi arttırır </a:t>
            </a:r>
          </a:p>
          <a:p>
            <a:pPr algn="just"/>
            <a:r>
              <a:rPr lang="tr-TR" dirty="0"/>
              <a:t>Toplam maliyetleri azaltır </a:t>
            </a:r>
          </a:p>
          <a:p>
            <a:pPr algn="just"/>
            <a:r>
              <a:rPr lang="tr-TR" dirty="0"/>
              <a:t>Pazardaki değişikliklere daha kısa zamanda cevap verilebilmesini sağlar</a:t>
            </a:r>
          </a:p>
        </p:txBody>
      </p:sp>
    </p:spTree>
    <p:extLst>
      <p:ext uri="{BB962C8B-B14F-4D97-AF65-F5344CB8AC3E}">
        <p14:creationId xmlns:p14="http://schemas.microsoft.com/office/powerpoint/2010/main" val="2063433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7DCD3B-F774-5E98-4843-C2221F9D461F}"/>
              </a:ext>
            </a:extLst>
          </p:cNvPr>
          <p:cNvSpPr>
            <a:spLocks noGrp="1"/>
          </p:cNvSpPr>
          <p:nvPr>
            <p:ph type="title"/>
          </p:nvPr>
        </p:nvSpPr>
        <p:spPr/>
        <p:txBody>
          <a:bodyPr/>
          <a:lstStyle/>
          <a:p>
            <a:pPr algn="ctr"/>
            <a:r>
              <a:rPr lang="tr-TR" b="1" dirty="0"/>
              <a:t>Tedarik Yönetimi Sisteminin Faaliyetleri</a:t>
            </a:r>
          </a:p>
        </p:txBody>
      </p:sp>
      <p:sp>
        <p:nvSpPr>
          <p:cNvPr id="3" name="İçerik Yer Tutucusu 2">
            <a:extLst>
              <a:ext uri="{FF2B5EF4-FFF2-40B4-BE49-F238E27FC236}">
                <a16:creationId xmlns:a16="http://schemas.microsoft.com/office/drawing/2014/main" id="{97791DC4-3A6A-5C82-6358-3C2CE676011C}"/>
              </a:ext>
            </a:extLst>
          </p:cNvPr>
          <p:cNvSpPr>
            <a:spLocks noGrp="1"/>
          </p:cNvSpPr>
          <p:nvPr>
            <p:ph idx="1"/>
          </p:nvPr>
        </p:nvSpPr>
        <p:spPr/>
        <p:txBody>
          <a:bodyPr>
            <a:normAutofit fontScale="70000" lnSpcReduction="20000"/>
          </a:bodyPr>
          <a:lstStyle/>
          <a:p>
            <a:r>
              <a:rPr lang="tr-TR" dirty="0"/>
              <a:t>Firmanın satın alma ve lojistik stratejisinin belirlenmesi </a:t>
            </a:r>
          </a:p>
          <a:p>
            <a:r>
              <a:rPr lang="tr-TR" dirty="0"/>
              <a:t>Satıcıların kapsamlı bir şekilde kayıtlarının tutulması ve analizlerinin yapılması </a:t>
            </a:r>
          </a:p>
          <a:p>
            <a:r>
              <a:rPr lang="tr-TR" dirty="0"/>
              <a:t>Malzeme ihtiyaç planlarının düzenlenmesi </a:t>
            </a:r>
          </a:p>
          <a:p>
            <a:r>
              <a:rPr lang="tr-TR" dirty="0"/>
              <a:t>Satın alma taleplerinin oluşturulması </a:t>
            </a:r>
          </a:p>
          <a:p>
            <a:r>
              <a:rPr lang="tr-TR" dirty="0"/>
              <a:t>Satın alma tekliflerinin toplanması ve değerlendirilmesi </a:t>
            </a:r>
          </a:p>
          <a:p>
            <a:r>
              <a:rPr lang="tr-TR" dirty="0"/>
              <a:t>Satın alma sözleşmelerinin yapılabilmesi ve bu sözleşmelere göre gerçekleşen işlemlerin takibi, denetimi </a:t>
            </a:r>
          </a:p>
          <a:p>
            <a:r>
              <a:rPr lang="tr-TR" dirty="0"/>
              <a:t>Satın alma siparişlerinin üretilebilmesinin sağlanması </a:t>
            </a:r>
          </a:p>
          <a:p>
            <a:r>
              <a:rPr lang="tr-TR" dirty="0"/>
              <a:t>Mal kabul işlemlerinin yapılabilmesi </a:t>
            </a:r>
          </a:p>
          <a:p>
            <a:r>
              <a:rPr lang="tr-TR" dirty="0"/>
              <a:t>Satın alma faturalarının takibi, denetimi </a:t>
            </a:r>
          </a:p>
          <a:p>
            <a:r>
              <a:rPr lang="tr-TR" dirty="0"/>
              <a:t>Satıcı ISO değerlendirmelerinin yapılabilmesi </a:t>
            </a:r>
          </a:p>
          <a:p>
            <a:r>
              <a:rPr lang="tr-TR" dirty="0"/>
              <a:t>Ödeme planlarının çıkartılması ve otomatik ödeme talimatlarının verilebilmesi </a:t>
            </a:r>
          </a:p>
          <a:p>
            <a:r>
              <a:rPr lang="tr-TR" dirty="0"/>
              <a:t>Satın alma karar destek sisteminin oluşturulabilmesi </a:t>
            </a:r>
          </a:p>
        </p:txBody>
      </p:sp>
    </p:spTree>
    <p:extLst>
      <p:ext uri="{BB962C8B-B14F-4D97-AF65-F5344CB8AC3E}">
        <p14:creationId xmlns:p14="http://schemas.microsoft.com/office/powerpoint/2010/main" val="3977289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87B0ABE-53F5-95EF-6A0B-43C24B7CE107}"/>
              </a:ext>
            </a:extLst>
          </p:cNvPr>
          <p:cNvSpPr>
            <a:spLocks noGrp="1"/>
          </p:cNvSpPr>
          <p:nvPr>
            <p:ph type="title"/>
          </p:nvPr>
        </p:nvSpPr>
        <p:spPr/>
        <p:txBody>
          <a:bodyPr/>
          <a:lstStyle/>
          <a:p>
            <a:pPr algn="ctr"/>
            <a:r>
              <a:rPr lang="tr-TR" b="1" dirty="0"/>
              <a:t>Toptan Ticaretin Tanımı</a:t>
            </a:r>
          </a:p>
        </p:txBody>
      </p:sp>
      <p:sp>
        <p:nvSpPr>
          <p:cNvPr id="3" name="İçerik Yer Tutucusu 2">
            <a:extLst>
              <a:ext uri="{FF2B5EF4-FFF2-40B4-BE49-F238E27FC236}">
                <a16:creationId xmlns:a16="http://schemas.microsoft.com/office/drawing/2014/main" id="{D75D2E49-20A3-B999-2122-DEB75321BC4C}"/>
              </a:ext>
            </a:extLst>
          </p:cNvPr>
          <p:cNvSpPr>
            <a:spLocks noGrp="1"/>
          </p:cNvSpPr>
          <p:nvPr>
            <p:ph idx="1"/>
          </p:nvPr>
        </p:nvSpPr>
        <p:spPr/>
        <p:txBody>
          <a:bodyPr/>
          <a:lstStyle/>
          <a:p>
            <a:pPr algn="just"/>
            <a:r>
              <a:rPr lang="tr-TR" dirty="0"/>
              <a:t>Toptan ticaret perakendecilere veya diğer toptancılara büyük miktarlar halinde mal satışıdır. </a:t>
            </a:r>
          </a:p>
          <a:p>
            <a:pPr algn="just"/>
            <a:r>
              <a:rPr lang="tr-TR" dirty="0"/>
              <a:t>Toptancı üreticiden veya diğer toptancıdan aldığı malın depolama, nakliye, finansman, riskleri üstlenme(ürünün depoda bozulması veya çalınması, nakliye sırasında kırılması, kaybolması) gibi aracılık faaliyetlerini de üstlenerek dağıtımını yapar. </a:t>
            </a:r>
          </a:p>
          <a:p>
            <a:pPr algn="just"/>
            <a:r>
              <a:rPr lang="tr-TR" dirty="0"/>
              <a:t>Toptancılar böylece hem üreticilere ve imalatçılara hem perakendecilere hem de dolaylı olarak son tüketiciye hizmet vermiş olur.</a:t>
            </a:r>
          </a:p>
        </p:txBody>
      </p:sp>
    </p:spTree>
    <p:extLst>
      <p:ext uri="{BB962C8B-B14F-4D97-AF65-F5344CB8AC3E}">
        <p14:creationId xmlns:p14="http://schemas.microsoft.com/office/powerpoint/2010/main" val="6035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7F7F85-4521-7A64-A896-2BBAC88B169A}"/>
              </a:ext>
            </a:extLst>
          </p:cNvPr>
          <p:cNvSpPr>
            <a:spLocks noGrp="1"/>
          </p:cNvSpPr>
          <p:nvPr>
            <p:ph type="title"/>
          </p:nvPr>
        </p:nvSpPr>
        <p:spPr/>
        <p:txBody>
          <a:bodyPr/>
          <a:lstStyle/>
          <a:p>
            <a:pPr algn="ctr"/>
            <a:r>
              <a:rPr lang="tr-TR" b="1" dirty="0"/>
              <a:t>Toptancının Üreticilere Faydaları</a:t>
            </a:r>
          </a:p>
        </p:txBody>
      </p:sp>
      <p:sp>
        <p:nvSpPr>
          <p:cNvPr id="3" name="İçerik Yer Tutucusu 2">
            <a:extLst>
              <a:ext uri="{FF2B5EF4-FFF2-40B4-BE49-F238E27FC236}">
                <a16:creationId xmlns:a16="http://schemas.microsoft.com/office/drawing/2014/main" id="{BB58FC91-E88A-7C24-9F8C-63FD0C1DAECE}"/>
              </a:ext>
            </a:extLst>
          </p:cNvPr>
          <p:cNvSpPr>
            <a:spLocks noGrp="1"/>
          </p:cNvSpPr>
          <p:nvPr>
            <p:ph idx="1"/>
          </p:nvPr>
        </p:nvSpPr>
        <p:spPr/>
        <p:txBody>
          <a:bodyPr/>
          <a:lstStyle/>
          <a:p>
            <a:r>
              <a:rPr lang="tr-TR" dirty="0"/>
              <a:t>Üreticiyi temsil ederler. </a:t>
            </a:r>
          </a:p>
          <a:p>
            <a:r>
              <a:rPr lang="tr-TR" dirty="0"/>
              <a:t>Üreticinin depolama ve nakliye işlerini üstlenirler. </a:t>
            </a:r>
          </a:p>
          <a:p>
            <a:r>
              <a:rPr lang="tr-TR" dirty="0"/>
              <a:t>Üreticiden toptan alım yaparak üretime teşvik ederler. </a:t>
            </a:r>
          </a:p>
          <a:p>
            <a:r>
              <a:rPr lang="tr-TR" dirty="0"/>
              <a:t>Üreticinin risklerini azaltırlar. </a:t>
            </a:r>
          </a:p>
          <a:p>
            <a:r>
              <a:rPr lang="tr-TR" dirty="0"/>
              <a:t>Üreticiler, perakendeciler ve tüketiciler arasında bilgi akışını sağlarlar. </a:t>
            </a:r>
          </a:p>
          <a:p>
            <a:pPr algn="just"/>
            <a:r>
              <a:rPr lang="tr-TR" dirty="0"/>
              <a:t>Toptancılar sayesinde üreticilerin doğrudan satış yapmalarına gerek kalmayacağı için pek çok işten de kurtulmuş olurlar. </a:t>
            </a:r>
          </a:p>
        </p:txBody>
      </p:sp>
    </p:spTree>
    <p:extLst>
      <p:ext uri="{BB962C8B-B14F-4D97-AF65-F5344CB8AC3E}">
        <p14:creationId xmlns:p14="http://schemas.microsoft.com/office/powerpoint/2010/main" val="2354165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8BDDA2-2072-23DC-3FB6-C02AFB79BF25}"/>
              </a:ext>
            </a:extLst>
          </p:cNvPr>
          <p:cNvSpPr>
            <a:spLocks noGrp="1"/>
          </p:cNvSpPr>
          <p:nvPr>
            <p:ph type="title"/>
          </p:nvPr>
        </p:nvSpPr>
        <p:spPr/>
        <p:txBody>
          <a:bodyPr/>
          <a:lstStyle/>
          <a:p>
            <a:pPr algn="ctr"/>
            <a:r>
              <a:rPr lang="tr-TR" b="1" dirty="0"/>
              <a:t>Toptancının Perakendecilere Faydaları</a:t>
            </a:r>
          </a:p>
        </p:txBody>
      </p:sp>
      <p:sp>
        <p:nvSpPr>
          <p:cNvPr id="3" name="İçerik Yer Tutucusu 2">
            <a:extLst>
              <a:ext uri="{FF2B5EF4-FFF2-40B4-BE49-F238E27FC236}">
                <a16:creationId xmlns:a16="http://schemas.microsoft.com/office/drawing/2014/main" id="{E6070A56-951E-A01B-0E81-F3F0F85074F4}"/>
              </a:ext>
            </a:extLst>
          </p:cNvPr>
          <p:cNvSpPr>
            <a:spLocks noGrp="1"/>
          </p:cNvSpPr>
          <p:nvPr>
            <p:ph idx="1"/>
          </p:nvPr>
        </p:nvSpPr>
        <p:spPr/>
        <p:txBody>
          <a:bodyPr/>
          <a:lstStyle/>
          <a:p>
            <a:r>
              <a:rPr lang="tr-TR" dirty="0"/>
              <a:t>Stok kontrolüne yardımcı olurlar. </a:t>
            </a:r>
          </a:p>
          <a:p>
            <a:r>
              <a:rPr lang="tr-TR" dirty="0"/>
              <a:t>Planlamaya yardımcı olurlar ve danışmanlık yaparlar. </a:t>
            </a:r>
          </a:p>
          <a:p>
            <a:r>
              <a:rPr lang="tr-TR" dirty="0"/>
              <a:t>Perakendeciye indirim yapabilirler. </a:t>
            </a:r>
          </a:p>
          <a:p>
            <a:pPr algn="just"/>
            <a:r>
              <a:rPr lang="tr-TR" dirty="0"/>
              <a:t>Konsinye satış yaparak perakendeciye finansman açısından yardımcı olurlar. </a:t>
            </a:r>
          </a:p>
          <a:p>
            <a:r>
              <a:rPr lang="tr-TR" dirty="0"/>
              <a:t>Depolama ve nakliye işlerini üstlenirler. </a:t>
            </a:r>
          </a:p>
          <a:p>
            <a:r>
              <a:rPr lang="tr-TR" dirty="0"/>
              <a:t>Depolarında perakendecilere mal çeşitleri sunumu yapabilirler. </a:t>
            </a:r>
          </a:p>
          <a:p>
            <a:r>
              <a:rPr lang="tr-TR" dirty="0"/>
              <a:t>Firmalar arası bilgi akışını sağlarlar. </a:t>
            </a:r>
          </a:p>
        </p:txBody>
      </p:sp>
    </p:spTree>
    <p:extLst>
      <p:ext uri="{BB962C8B-B14F-4D97-AF65-F5344CB8AC3E}">
        <p14:creationId xmlns:p14="http://schemas.microsoft.com/office/powerpoint/2010/main" val="18701608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2884</Words>
  <Application>Microsoft Office PowerPoint</Application>
  <PresentationFormat>Geniş ekran</PresentationFormat>
  <Paragraphs>194</Paragraphs>
  <Slides>23</Slides>
  <Notes>10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23</vt:i4>
      </vt:variant>
    </vt:vector>
  </HeadingPairs>
  <TitlesOfParts>
    <vt:vector size="27" baseType="lpstr">
      <vt:lpstr>Arial</vt:lpstr>
      <vt:lpstr>Calibri</vt:lpstr>
      <vt:lpstr>Calibri Light</vt:lpstr>
      <vt:lpstr>Office Teması</vt:lpstr>
      <vt:lpstr>Toptan Ticaretin Tanımı, Tarihçesi Fonksiyonları Ve Çeşitleri</vt:lpstr>
      <vt:lpstr>Toptancılık</vt:lpstr>
      <vt:lpstr>Tedarik Zinciri</vt:lpstr>
      <vt:lpstr>Tedarik Zinciri Yönetimi</vt:lpstr>
      <vt:lpstr>Tedarik Zinciri Yönetiminin Faydaları</vt:lpstr>
      <vt:lpstr>Tedarik Yönetimi Sisteminin Faaliyetleri</vt:lpstr>
      <vt:lpstr>Toptan Ticaretin Tanımı</vt:lpstr>
      <vt:lpstr>Toptancının Üreticilere Faydaları</vt:lpstr>
      <vt:lpstr>Toptancının Perakendecilere Faydaları</vt:lpstr>
      <vt:lpstr>Toptancı Çeşitleri</vt:lpstr>
      <vt:lpstr>Toptancı Çeşitleri</vt:lpstr>
      <vt:lpstr>Toptancı Çeşitleri</vt:lpstr>
      <vt:lpstr>TOPTANCILIĞIN EKONOMiYE ETKiLERİ</vt:lpstr>
      <vt:lpstr>Toptancı firma pazarlama faaliyetlerini yürütürken Öncelik Verdikleri Konular</vt:lpstr>
      <vt:lpstr>Toptancılığın Milli Ekonomiye Sağladığı Faydalar</vt:lpstr>
      <vt:lpstr>Türkiyenin Ticaret Yaptığı Bazı Ülkeler</vt:lpstr>
      <vt:lpstr>Uluslararası Toptancılar( ithalat-ihracat)</vt:lpstr>
      <vt:lpstr>Bir satışın ihracat sayılabilmesi için şu özelliklere sahip olması gereklidir</vt:lpstr>
      <vt:lpstr>İthalat</vt:lpstr>
      <vt:lpstr>Toptancının Pazarlama Kararları</vt:lpstr>
      <vt:lpstr> Toptancının Pazarlama Bilgi Sistemi </vt:lpstr>
      <vt:lpstr>Toptancının Pazarlama Bilgi Sistemi Unsurları</vt:lpstr>
      <vt:lpstr>Toptancı Pazarlama bilgi sisteminin faydaları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Toptan Ticaretin Tanımı, Tarihçesi Fonksiyonları Ve Çeşitleri</dc:title>
  <dc:creator>BEDRETTİN TÜRKER PALAMUTÇUOĞLU</dc:creator>
  <cp:lastModifiedBy>BEDRETTİN TÜRKER PALAMUTÇUOĞLU</cp:lastModifiedBy>
  <cp:revision>47</cp:revision>
  <dcterms:created xsi:type="dcterms:W3CDTF">2023-02-19T18:08:40Z</dcterms:created>
  <dcterms:modified xsi:type="dcterms:W3CDTF">2023-02-19T18:57:38Z</dcterms:modified>
</cp:coreProperties>
</file>