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9" r:id="rId2"/>
    <p:sldId id="274" r:id="rId3"/>
    <p:sldId id="322" r:id="rId4"/>
    <p:sldId id="325" r:id="rId5"/>
    <p:sldId id="324" r:id="rId6"/>
    <p:sldId id="327" r:id="rId7"/>
    <p:sldId id="331" r:id="rId8"/>
    <p:sldId id="328" r:id="rId9"/>
    <p:sldId id="323" r:id="rId10"/>
    <p:sldId id="329" r:id="rId11"/>
    <p:sldId id="363" r:id="rId12"/>
    <p:sldId id="339" r:id="rId13"/>
    <p:sldId id="333" r:id="rId14"/>
    <p:sldId id="340" r:id="rId15"/>
    <p:sldId id="330" r:id="rId16"/>
    <p:sldId id="334" r:id="rId17"/>
    <p:sldId id="342" r:id="rId18"/>
    <p:sldId id="343" r:id="rId19"/>
    <p:sldId id="344" r:id="rId20"/>
    <p:sldId id="347" r:id="rId21"/>
    <p:sldId id="345" r:id="rId22"/>
    <p:sldId id="346" r:id="rId23"/>
    <p:sldId id="348" r:id="rId24"/>
    <p:sldId id="350"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85" r:id="rId46"/>
    <p:sldId id="386" r:id="rId47"/>
    <p:sldId id="387" r:id="rId48"/>
    <p:sldId id="388" r:id="rId49"/>
    <p:sldId id="389" r:id="rId50"/>
    <p:sldId id="390" r:id="rId51"/>
    <p:sldId id="391" r:id="rId52"/>
    <p:sldId id="392" r:id="rId53"/>
    <p:sldId id="393" r:id="rId54"/>
    <p:sldId id="395" r:id="rId55"/>
    <p:sldId id="396" r:id="rId56"/>
    <p:sldId id="397" r:id="rId57"/>
    <p:sldId id="407" r:id="rId58"/>
    <p:sldId id="408" r:id="rId59"/>
    <p:sldId id="409" r:id="rId60"/>
    <p:sldId id="411" r:id="rId61"/>
    <p:sldId id="412" r:id="rId62"/>
    <p:sldId id="398" r:id="rId63"/>
    <p:sldId id="410" r:id="rId64"/>
    <p:sldId id="399" r:id="rId65"/>
    <p:sldId id="400" r:id="rId66"/>
    <p:sldId id="401" r:id="rId67"/>
    <p:sldId id="402" r:id="rId68"/>
    <p:sldId id="403" r:id="rId69"/>
    <p:sldId id="404" r:id="rId70"/>
    <p:sldId id="405" r:id="rId71"/>
    <p:sldId id="406" r:id="rId72"/>
    <p:sldId id="414" r:id="rId73"/>
    <p:sldId id="413" r:id="rId74"/>
    <p:sldId id="415" r:id="rId75"/>
    <p:sldId id="416" r:id="rId76"/>
    <p:sldId id="417" r:id="rId77"/>
    <p:sldId id="418" r:id="rId7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21.09.2018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21.09.2018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21.09.2018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21.09.2018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21.09.2018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21.09.2018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www.renklerinanlamlari.com/sari-renk.html" TargetMode="External"/><Relationship Id="rId13" Type="http://schemas.openxmlformats.org/officeDocument/2006/relationships/hyperlink" Target="http://www.renklerinanlamlari.com/kahverengi.html" TargetMode="External"/><Relationship Id="rId3" Type="http://schemas.openxmlformats.org/officeDocument/2006/relationships/hyperlink" Target="http://www.renklerinanlamlari.com/beyaz-renk.html" TargetMode="External"/><Relationship Id="rId7" Type="http://schemas.openxmlformats.org/officeDocument/2006/relationships/hyperlink" Target="http://www.renklerinanlamlari.com/kirmizi-renk.html" TargetMode="External"/><Relationship Id="rId12" Type="http://schemas.openxmlformats.org/officeDocument/2006/relationships/hyperlink" Target="http://www.renklerinanlamlari.com/lacivert-renk.html"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renklerinanlamlari.com/yesil-renk.html" TargetMode="External"/><Relationship Id="rId11" Type="http://schemas.openxmlformats.org/officeDocument/2006/relationships/hyperlink" Target="http://www.renklerinanlamlari.com/turuncu-renk.html" TargetMode="External"/><Relationship Id="rId5" Type="http://schemas.openxmlformats.org/officeDocument/2006/relationships/hyperlink" Target="http://www.renklerinanlamlari.com/mavi-renk.html" TargetMode="External"/><Relationship Id="rId10" Type="http://schemas.openxmlformats.org/officeDocument/2006/relationships/hyperlink" Target="http://www.renklerinanlamlari.com/pembe-renk.html" TargetMode="External"/><Relationship Id="rId4" Type="http://schemas.openxmlformats.org/officeDocument/2006/relationships/hyperlink" Target="http://www.renklerinanlamlari.com/siyah-renk.html" TargetMode="External"/><Relationship Id="rId9" Type="http://schemas.openxmlformats.org/officeDocument/2006/relationships/hyperlink" Target="http://www.renklerinanlamlari.com/mor-renk.html" TargetMode="External"/><Relationship Id="rId14" Type="http://schemas.openxmlformats.org/officeDocument/2006/relationships/hyperlink" Target="http://www.renklerinanlamlari.com/gri-renk.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2857496"/>
            <a:ext cx="8229600" cy="3268667"/>
          </a:xfrm>
        </p:spPr>
        <p:txBody>
          <a:bodyPr/>
          <a:lstStyle/>
          <a:p>
            <a:pPr algn="ctr">
              <a:buNone/>
            </a:pPr>
            <a:r>
              <a:rPr lang="tr-TR" b="1" dirty="0" smtClean="0"/>
              <a:t>GÖSTERGEBİLİMSEL ANALİZ</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 klasör (3)\ffff.jpg"/>
          <p:cNvPicPr>
            <a:picLocks noChangeAspect="1" noChangeArrowheads="1"/>
          </p:cNvPicPr>
          <p:nvPr/>
        </p:nvPicPr>
        <p:blipFill>
          <a:blip r:embed="rId2" cstate="print"/>
          <a:srcRect/>
          <a:stretch>
            <a:fillRect/>
          </a:stretch>
        </p:blipFill>
        <p:spPr bwMode="auto">
          <a:xfrm>
            <a:off x="0" y="0"/>
            <a:ext cx="9296400" cy="7010400"/>
          </a:xfrm>
          <a:prstGeom prst="rect">
            <a:avLst/>
          </a:prstGeom>
          <a:noFill/>
        </p:spPr>
      </p:pic>
      <p:sp>
        <p:nvSpPr>
          <p:cNvPr id="5123" name="1 Başlık"/>
          <p:cNvSpPr>
            <a:spLocks noGrp="1"/>
          </p:cNvSpPr>
          <p:nvPr>
            <p:ph type="ctrTitle"/>
          </p:nvPr>
        </p:nvSpPr>
        <p:spPr>
          <a:xfrm>
            <a:off x="1295400" y="457200"/>
            <a:ext cx="7162800" cy="1752600"/>
          </a:xfrm>
        </p:spPr>
        <p:txBody>
          <a:bodyPr>
            <a:normAutofit fontScale="90000"/>
          </a:bodyPr>
          <a:lstStyle/>
          <a:p>
            <a:pPr algn="l"/>
            <a:r>
              <a:rPr lang="tr-TR" dirty="0" smtClean="0"/>
              <a:t/>
            </a:r>
            <a:br>
              <a:rPr lang="tr-TR" dirty="0" smtClean="0"/>
            </a:br>
            <a:r>
              <a:rPr lang="tr-TR" dirty="0" smtClean="0"/>
              <a:t/>
            </a:r>
            <a:br>
              <a:rPr lang="tr-TR" dirty="0" smtClean="0"/>
            </a:br>
            <a:r>
              <a:rPr lang="tr-TR" dirty="0" smtClean="0"/>
              <a:t/>
            </a:r>
            <a:br>
              <a:rPr lang="tr-TR" dirty="0" smtClean="0"/>
            </a:br>
            <a:endParaRPr lang="tr-TR" dirty="0" smtClean="0"/>
          </a:p>
        </p:txBody>
      </p:sp>
      <p:sp>
        <p:nvSpPr>
          <p:cNvPr id="5124" name="2 Alt Başlık"/>
          <p:cNvSpPr>
            <a:spLocks noGrp="1"/>
          </p:cNvSpPr>
          <p:nvPr>
            <p:ph type="subTitle" idx="1"/>
          </p:nvPr>
        </p:nvSpPr>
        <p:spPr>
          <a:xfrm>
            <a:off x="1331640" y="1500174"/>
            <a:ext cx="7812360" cy="4665130"/>
          </a:xfrm>
        </p:spPr>
        <p:txBody>
          <a:bodyPr>
            <a:normAutofit/>
          </a:bodyPr>
          <a:lstStyle/>
          <a:p>
            <a:pPr lvl="0" algn="just">
              <a:buFont typeface="Arial" pitchFamily="34" charset="0"/>
              <a:buChar char="•"/>
            </a:pPr>
            <a:r>
              <a:rPr lang="tr-TR" sz="2200" dirty="0" smtClean="0">
                <a:solidFill>
                  <a:schemeClr val="tx1"/>
                </a:solidFill>
              </a:rPr>
              <a:t>  </a:t>
            </a:r>
            <a:r>
              <a:rPr lang="tr-TR" sz="2200" b="1" dirty="0" smtClean="0">
                <a:solidFill>
                  <a:schemeClr val="tx1"/>
                </a:solidFill>
              </a:rPr>
              <a:t>Kod: </a:t>
            </a:r>
            <a:r>
              <a:rPr lang="tr-TR" sz="2200" dirty="0" smtClean="0">
                <a:solidFill>
                  <a:schemeClr val="tx1"/>
                </a:solidFill>
              </a:rPr>
              <a:t>Kodlar </a:t>
            </a:r>
            <a:r>
              <a:rPr lang="tr-TR" sz="2200" b="1" dirty="0" smtClean="0">
                <a:solidFill>
                  <a:schemeClr val="tx1"/>
                </a:solidFill>
              </a:rPr>
              <a:t>göstergelerin düzenlenme sistemleridir</a:t>
            </a:r>
            <a:r>
              <a:rPr lang="tr-TR" sz="2200" dirty="0" smtClean="0">
                <a:solidFill>
                  <a:schemeClr val="tx1"/>
                </a:solidFill>
              </a:rPr>
              <a:t>. İletişimin toplumsal boyutudur. </a:t>
            </a:r>
            <a:r>
              <a:rPr lang="tr-TR" sz="2200" b="1" dirty="0" smtClean="0">
                <a:solidFill>
                  <a:schemeClr val="tx1"/>
                </a:solidFill>
              </a:rPr>
              <a:t>Tüm kodlar anlam taşır. </a:t>
            </a:r>
            <a:r>
              <a:rPr lang="tr-TR" sz="2200" dirty="0" smtClean="0">
                <a:solidFill>
                  <a:schemeClr val="tx1"/>
                </a:solidFill>
              </a:rPr>
              <a:t>Tüm kodlar, </a:t>
            </a:r>
            <a:r>
              <a:rPr lang="tr-TR" sz="2200" b="1" dirty="0" smtClean="0">
                <a:solidFill>
                  <a:schemeClr val="tx1"/>
                </a:solidFill>
              </a:rPr>
              <a:t>kullananların paylaştıkları kültürel birikimleriyle onaylarına dayanır </a:t>
            </a:r>
            <a:r>
              <a:rPr lang="tr-TR" sz="2200" dirty="0" smtClean="0">
                <a:solidFill>
                  <a:schemeClr val="tx1"/>
                </a:solidFill>
              </a:rPr>
              <a:t>ve uygun iletişim kanallarıyla aktarılır.</a:t>
            </a:r>
          </a:p>
          <a:p>
            <a:pPr lvl="0" algn="just"/>
            <a:endParaRPr lang="tr-TR" sz="2200" dirty="0"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571480"/>
            <a:ext cx="6262464" cy="428628"/>
          </a:xfrm>
        </p:spPr>
        <p:txBody>
          <a:bodyPr>
            <a:normAutofit fontScale="90000"/>
          </a:bodyPr>
          <a:lstStyle/>
          <a:p>
            <a:r>
              <a:rPr lang="tr-TR" sz="3200" b="1" dirty="0" smtClean="0"/>
              <a:t>Birer Kod Olan Renklerin Anlamları</a:t>
            </a:r>
            <a:endParaRPr lang="tr-TR" sz="3200" b="1" dirty="0"/>
          </a:p>
        </p:txBody>
      </p:sp>
      <p:sp>
        <p:nvSpPr>
          <p:cNvPr id="3" name="2 Alt Başlık"/>
          <p:cNvSpPr>
            <a:spLocks noGrp="1"/>
          </p:cNvSpPr>
          <p:nvPr>
            <p:ph type="subTitle" idx="1"/>
          </p:nvPr>
        </p:nvSpPr>
        <p:spPr>
          <a:xfrm>
            <a:off x="5148064" y="5949280"/>
            <a:ext cx="3528392" cy="72008"/>
          </a:xfrm>
        </p:spPr>
        <p:txBody>
          <a:bodyPr>
            <a:normAutofit fontScale="25000" lnSpcReduction="20000"/>
          </a:bodyPr>
          <a:lstStyle/>
          <a:p>
            <a:endParaRPr lang="tr-TR" sz="2800" b="1" dirty="0" smtClean="0">
              <a:solidFill>
                <a:schemeClr val="tx1"/>
              </a:solidFill>
              <a:cs typeface="Aharoni" pitchFamily="2" charset="-79"/>
            </a:endParaRPr>
          </a:p>
        </p:txBody>
      </p:sp>
      <p:sp>
        <p:nvSpPr>
          <p:cNvPr id="6" name="5 Metin kutusu"/>
          <p:cNvSpPr txBox="1"/>
          <p:nvPr/>
        </p:nvSpPr>
        <p:spPr>
          <a:xfrm>
            <a:off x="2143108" y="1285860"/>
            <a:ext cx="6500858" cy="4708981"/>
          </a:xfrm>
          <a:prstGeom prst="rect">
            <a:avLst/>
          </a:prstGeom>
          <a:noFill/>
        </p:spPr>
        <p:txBody>
          <a:bodyPr wrap="square" rtlCol="0">
            <a:spAutoFit/>
          </a:bodyPr>
          <a:lstStyle/>
          <a:p>
            <a:r>
              <a:rPr lang="tr-TR" sz="2000" dirty="0" smtClean="0">
                <a:latin typeface="Times New Roman" pitchFamily="18" charset="0"/>
                <a:cs typeface="Times New Roman" pitchFamily="18" charset="0"/>
                <a:hlinkClick r:id="rId3"/>
              </a:rPr>
              <a:t>Beyaz</a:t>
            </a:r>
            <a:r>
              <a:rPr lang="tr-TR" sz="2000" dirty="0" smtClean="0">
                <a:latin typeface="Times New Roman" pitchFamily="18" charset="0"/>
                <a:cs typeface="Times New Roman" pitchFamily="18" charset="0"/>
              </a:rPr>
              <a:t>: Saflığı, temizliği ve istikrarı ifade eder.</a:t>
            </a:r>
          </a:p>
          <a:p>
            <a:r>
              <a:rPr lang="tr-TR" sz="2000" dirty="0" smtClean="0">
                <a:latin typeface="Times New Roman" pitchFamily="18" charset="0"/>
                <a:cs typeface="Times New Roman" pitchFamily="18" charset="0"/>
                <a:hlinkClick r:id="rId4"/>
              </a:rPr>
              <a:t>Siyah</a:t>
            </a:r>
            <a:r>
              <a:rPr lang="tr-TR" sz="2000" dirty="0" smtClean="0">
                <a:latin typeface="Times New Roman" pitchFamily="18" charset="0"/>
                <a:cs typeface="Times New Roman" pitchFamily="18" charset="0"/>
              </a:rPr>
              <a:t>: Gücü, tutkuyu ve çoğu ülkede matemi temsil eder.</a:t>
            </a:r>
          </a:p>
          <a:p>
            <a:r>
              <a:rPr lang="tr-TR" sz="2000" dirty="0" smtClean="0">
                <a:latin typeface="Times New Roman" pitchFamily="18" charset="0"/>
                <a:cs typeface="Times New Roman" pitchFamily="18" charset="0"/>
                <a:hlinkClick r:id="rId5"/>
              </a:rPr>
              <a:t>Mavi</a:t>
            </a:r>
            <a:r>
              <a:rPr lang="tr-TR" sz="2000" dirty="0" smtClean="0">
                <a:latin typeface="Times New Roman" pitchFamily="18" charset="0"/>
                <a:cs typeface="Times New Roman" pitchFamily="18" charset="0"/>
              </a:rPr>
              <a:t>: Sonsuzluğu, özgürlüğü ve sadakati ifade eder.</a:t>
            </a:r>
          </a:p>
          <a:p>
            <a:r>
              <a:rPr lang="tr-TR" sz="2000" dirty="0" smtClean="0">
                <a:latin typeface="Times New Roman" pitchFamily="18" charset="0"/>
                <a:cs typeface="Times New Roman" pitchFamily="18" charset="0"/>
                <a:hlinkClick r:id="rId6"/>
              </a:rPr>
              <a:t>Yeşil</a:t>
            </a:r>
            <a:r>
              <a:rPr lang="tr-TR" sz="2000" dirty="0" smtClean="0">
                <a:latin typeface="Times New Roman" pitchFamily="18" charset="0"/>
                <a:cs typeface="Times New Roman" pitchFamily="18" charset="0"/>
              </a:rPr>
              <a:t>: Doğanın ve huzurun rengidir.</a:t>
            </a:r>
          </a:p>
          <a:p>
            <a:r>
              <a:rPr lang="tr-TR" sz="2000" dirty="0" smtClean="0">
                <a:latin typeface="Times New Roman" pitchFamily="18" charset="0"/>
                <a:cs typeface="Times New Roman" pitchFamily="18" charset="0"/>
                <a:hlinkClick r:id="rId7"/>
              </a:rPr>
              <a:t>Kırmızı</a:t>
            </a:r>
            <a:r>
              <a:rPr lang="tr-TR" sz="2000" dirty="0" smtClean="0">
                <a:latin typeface="Times New Roman" pitchFamily="18" charset="0"/>
                <a:cs typeface="Times New Roman" pitchFamily="18" charset="0"/>
              </a:rPr>
              <a:t>: Canlılık ve dinamizmin rengidir. Ataklık, azim ve kararlılığı ifade eder.</a:t>
            </a:r>
          </a:p>
          <a:p>
            <a:r>
              <a:rPr lang="tr-TR" sz="2000" dirty="0" smtClean="0">
                <a:latin typeface="Times New Roman" pitchFamily="18" charset="0"/>
                <a:cs typeface="Times New Roman" pitchFamily="18" charset="0"/>
                <a:hlinkClick r:id="rId8"/>
              </a:rPr>
              <a:t>Sarı</a:t>
            </a:r>
            <a:r>
              <a:rPr lang="tr-TR" sz="2000" dirty="0" smtClean="0">
                <a:latin typeface="Times New Roman" pitchFamily="18" charset="0"/>
                <a:cs typeface="Times New Roman" pitchFamily="18" charset="0"/>
              </a:rPr>
              <a:t>: En parlak ve dikkat çekici renktir. Neşe, zeka, incelik ve pratikliği ifade eder.</a:t>
            </a:r>
          </a:p>
          <a:p>
            <a:r>
              <a:rPr lang="tr-TR" sz="2000" dirty="0" smtClean="0">
                <a:latin typeface="Times New Roman" pitchFamily="18" charset="0"/>
                <a:cs typeface="Times New Roman" pitchFamily="18" charset="0"/>
                <a:hlinkClick r:id="rId9"/>
              </a:rPr>
              <a:t>Mor</a:t>
            </a:r>
            <a:r>
              <a:rPr lang="tr-TR" sz="2000" dirty="0" smtClean="0">
                <a:latin typeface="Times New Roman" pitchFamily="18" charset="0"/>
                <a:cs typeface="Times New Roman" pitchFamily="18" charset="0"/>
              </a:rPr>
              <a:t>: Asalet, lüks ve itibarın rengidir.</a:t>
            </a:r>
          </a:p>
          <a:p>
            <a:r>
              <a:rPr lang="tr-TR" sz="2000" dirty="0" smtClean="0">
                <a:latin typeface="Times New Roman" pitchFamily="18" charset="0"/>
                <a:cs typeface="Times New Roman" pitchFamily="18" charset="0"/>
                <a:hlinkClick r:id="rId10"/>
              </a:rPr>
              <a:t>Pembe</a:t>
            </a:r>
            <a:r>
              <a:rPr lang="tr-TR" sz="2000" dirty="0" smtClean="0">
                <a:latin typeface="Times New Roman" pitchFamily="18" charset="0"/>
                <a:cs typeface="Times New Roman" pitchFamily="18" charset="0"/>
              </a:rPr>
              <a:t>: Neşe, güven ve rahatlığı ifade eder. </a:t>
            </a:r>
          </a:p>
          <a:p>
            <a:r>
              <a:rPr lang="tr-TR" sz="2000" dirty="0" smtClean="0">
                <a:latin typeface="Times New Roman" pitchFamily="18" charset="0"/>
                <a:cs typeface="Times New Roman" pitchFamily="18" charset="0"/>
                <a:hlinkClick r:id="rId11"/>
              </a:rPr>
              <a:t>Turuncu</a:t>
            </a:r>
            <a:r>
              <a:rPr lang="tr-TR" sz="2000" dirty="0" smtClean="0">
                <a:latin typeface="Times New Roman" pitchFamily="18" charset="0"/>
                <a:cs typeface="Times New Roman" pitchFamily="18" charset="0"/>
              </a:rPr>
              <a:t>: Dışa dönük olmayı ve güveni temsil eder.</a:t>
            </a:r>
          </a:p>
          <a:p>
            <a:r>
              <a:rPr lang="tr-TR" sz="2000" dirty="0" smtClean="0">
                <a:latin typeface="Times New Roman" pitchFamily="18" charset="0"/>
                <a:cs typeface="Times New Roman" pitchFamily="18" charset="0"/>
                <a:hlinkClick r:id="rId12"/>
              </a:rPr>
              <a:t>Lacivert</a:t>
            </a:r>
            <a:r>
              <a:rPr lang="tr-TR" sz="2000" dirty="0" smtClean="0">
                <a:latin typeface="Times New Roman" pitchFamily="18" charset="0"/>
                <a:cs typeface="Times New Roman" pitchFamily="18" charset="0"/>
              </a:rPr>
              <a:t>: Sonsuzluk, otorite, verimlilik ve kurumsallığı ifade eder.</a:t>
            </a:r>
          </a:p>
          <a:p>
            <a:r>
              <a:rPr lang="tr-TR" sz="2000" dirty="0" smtClean="0">
                <a:latin typeface="Times New Roman" pitchFamily="18" charset="0"/>
                <a:cs typeface="Times New Roman" pitchFamily="18" charset="0"/>
                <a:hlinkClick r:id="rId13"/>
              </a:rPr>
              <a:t>Kahverengi</a:t>
            </a:r>
            <a:r>
              <a:rPr lang="tr-TR" sz="2000" dirty="0" smtClean="0">
                <a:latin typeface="Times New Roman" pitchFamily="18" charset="0"/>
                <a:cs typeface="Times New Roman" pitchFamily="18" charset="0"/>
              </a:rPr>
              <a:t>: Toprağın ve doğallığın rengidir. </a:t>
            </a:r>
          </a:p>
          <a:p>
            <a:r>
              <a:rPr lang="tr-TR" sz="2000" dirty="0" smtClean="0">
                <a:latin typeface="Times New Roman" pitchFamily="18" charset="0"/>
                <a:cs typeface="Times New Roman" pitchFamily="18" charset="0"/>
                <a:hlinkClick r:id="rId14"/>
              </a:rPr>
              <a:t>Gri</a:t>
            </a:r>
            <a:r>
              <a:rPr lang="tr-TR" sz="2000" dirty="0" smtClean="0">
                <a:latin typeface="Times New Roman" pitchFamily="18" charset="0"/>
                <a:cs typeface="Times New Roman" pitchFamily="18" charset="0"/>
              </a:rPr>
              <a:t>: Alçak gönüllülüğü ve dengeyi ifade eder.</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46110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 klasör (3)\ffff.jpg"/>
          <p:cNvPicPr>
            <a:picLocks noChangeAspect="1" noChangeArrowheads="1"/>
          </p:cNvPicPr>
          <p:nvPr/>
        </p:nvPicPr>
        <p:blipFill>
          <a:blip r:embed="rId2" cstate="print"/>
          <a:srcRect/>
          <a:stretch>
            <a:fillRect/>
          </a:stretch>
        </p:blipFill>
        <p:spPr bwMode="auto">
          <a:xfrm>
            <a:off x="0" y="0"/>
            <a:ext cx="9296400" cy="7010400"/>
          </a:xfrm>
          <a:prstGeom prst="rect">
            <a:avLst/>
          </a:prstGeom>
          <a:noFill/>
        </p:spPr>
      </p:pic>
      <p:sp>
        <p:nvSpPr>
          <p:cNvPr id="5123" name="1 Başlık"/>
          <p:cNvSpPr>
            <a:spLocks noGrp="1"/>
          </p:cNvSpPr>
          <p:nvPr>
            <p:ph type="ctrTitle"/>
          </p:nvPr>
        </p:nvSpPr>
        <p:spPr>
          <a:xfrm>
            <a:off x="1295400" y="457200"/>
            <a:ext cx="7162800" cy="1752600"/>
          </a:xfrm>
        </p:spPr>
        <p:txBody>
          <a:bodyPr>
            <a:normAutofit fontScale="90000"/>
          </a:bodyPr>
          <a:lstStyle/>
          <a:p>
            <a:pPr algn="l"/>
            <a:r>
              <a:rPr lang="tr-TR" dirty="0" smtClean="0"/>
              <a:t/>
            </a:r>
            <a:br>
              <a:rPr lang="tr-TR" dirty="0" smtClean="0"/>
            </a:br>
            <a:r>
              <a:rPr lang="tr-TR" dirty="0" smtClean="0"/>
              <a:t/>
            </a:r>
            <a:br>
              <a:rPr lang="tr-TR" dirty="0" smtClean="0"/>
            </a:br>
            <a:r>
              <a:rPr lang="tr-TR" dirty="0" smtClean="0"/>
              <a:t/>
            </a:r>
            <a:br>
              <a:rPr lang="tr-TR" dirty="0" smtClean="0"/>
            </a:br>
            <a:endParaRPr lang="tr-TR" dirty="0" smtClean="0"/>
          </a:p>
        </p:txBody>
      </p:sp>
      <p:sp>
        <p:nvSpPr>
          <p:cNvPr id="5124" name="2 Alt Başlık"/>
          <p:cNvSpPr>
            <a:spLocks noGrp="1"/>
          </p:cNvSpPr>
          <p:nvPr>
            <p:ph type="subTitle" idx="1"/>
          </p:nvPr>
        </p:nvSpPr>
        <p:spPr>
          <a:xfrm>
            <a:off x="1331640" y="1268760"/>
            <a:ext cx="7812360" cy="4896544"/>
          </a:xfrm>
        </p:spPr>
        <p:txBody>
          <a:bodyPr>
            <a:normAutofit/>
          </a:bodyPr>
          <a:lstStyle/>
          <a:p>
            <a:pPr lvl="0" algn="just">
              <a:buFont typeface="Arial" pitchFamily="34" charset="0"/>
              <a:buChar char="•"/>
            </a:pPr>
            <a:r>
              <a:rPr lang="tr-TR" sz="2200" dirty="0" smtClean="0">
                <a:solidFill>
                  <a:schemeClr val="tx1"/>
                </a:solidFill>
              </a:rPr>
              <a:t>  </a:t>
            </a:r>
            <a:endParaRPr lang="tr-TR" sz="2200" dirty="0">
              <a:solidFill>
                <a:schemeClr val="tx1"/>
              </a:solidFill>
            </a:endParaRPr>
          </a:p>
        </p:txBody>
      </p:sp>
      <p:pic>
        <p:nvPicPr>
          <p:cNvPr id="1028" name="Picture 4" descr="http://www.toptenz.net/wp-content/uploads/2011/05/benetton-560x382.jpg"/>
          <p:cNvPicPr>
            <a:picLocks noChangeAspect="1" noChangeArrowheads="1"/>
          </p:cNvPicPr>
          <p:nvPr/>
        </p:nvPicPr>
        <p:blipFill>
          <a:blip r:embed="rId3" cstate="print"/>
          <a:srcRect/>
          <a:stretch>
            <a:fillRect/>
          </a:stretch>
        </p:blipFill>
        <p:spPr bwMode="auto">
          <a:xfrm>
            <a:off x="4786314" y="1357298"/>
            <a:ext cx="4067944" cy="3168352"/>
          </a:xfrm>
          <a:prstGeom prst="rect">
            <a:avLst/>
          </a:prstGeom>
          <a:noFill/>
          <a:ln w="9525">
            <a:solidFill>
              <a:schemeClr val="tx1"/>
            </a:solidFill>
          </a:ln>
        </p:spPr>
      </p:pic>
      <p:pic>
        <p:nvPicPr>
          <p:cNvPr id="1027" name="Picture 3" descr="C:\Users\Öğrenci Girişi\Desktop\20121107150611-18958969-me.jpg"/>
          <p:cNvPicPr>
            <a:picLocks noChangeAspect="1" noChangeArrowheads="1"/>
          </p:cNvPicPr>
          <p:nvPr/>
        </p:nvPicPr>
        <p:blipFill>
          <a:blip r:embed="rId4"/>
          <a:srcRect/>
          <a:stretch>
            <a:fillRect/>
          </a:stretch>
        </p:blipFill>
        <p:spPr bwMode="auto">
          <a:xfrm>
            <a:off x="642910" y="1357298"/>
            <a:ext cx="3857652" cy="321471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 klasör (3)\ffff.jpg"/>
          <p:cNvPicPr>
            <a:picLocks noChangeAspect="1" noChangeArrowheads="1"/>
          </p:cNvPicPr>
          <p:nvPr/>
        </p:nvPicPr>
        <p:blipFill>
          <a:blip r:embed="rId2" cstate="print"/>
          <a:srcRect/>
          <a:stretch>
            <a:fillRect/>
          </a:stretch>
        </p:blipFill>
        <p:spPr bwMode="auto">
          <a:xfrm>
            <a:off x="0" y="0"/>
            <a:ext cx="9296400" cy="7010400"/>
          </a:xfrm>
          <a:prstGeom prst="rect">
            <a:avLst/>
          </a:prstGeom>
          <a:noFill/>
        </p:spPr>
      </p:pic>
      <p:sp>
        <p:nvSpPr>
          <p:cNvPr id="5123" name="1 Başlık"/>
          <p:cNvSpPr>
            <a:spLocks noGrp="1"/>
          </p:cNvSpPr>
          <p:nvPr>
            <p:ph type="ctrTitle"/>
          </p:nvPr>
        </p:nvSpPr>
        <p:spPr>
          <a:xfrm>
            <a:off x="1295400" y="457200"/>
            <a:ext cx="7162800" cy="1752600"/>
          </a:xfrm>
        </p:spPr>
        <p:txBody>
          <a:bodyPr>
            <a:normAutofit fontScale="90000"/>
          </a:bodyPr>
          <a:lstStyle/>
          <a:p>
            <a:pPr algn="l"/>
            <a:r>
              <a:rPr lang="tr-TR" dirty="0" smtClean="0"/>
              <a:t/>
            </a:r>
            <a:br>
              <a:rPr lang="tr-TR" dirty="0" smtClean="0"/>
            </a:br>
            <a:r>
              <a:rPr lang="tr-TR" dirty="0" smtClean="0"/>
              <a:t/>
            </a:r>
            <a:br>
              <a:rPr lang="tr-TR" dirty="0" smtClean="0"/>
            </a:br>
            <a:r>
              <a:rPr lang="tr-TR" dirty="0" smtClean="0"/>
              <a:t/>
            </a:r>
            <a:br>
              <a:rPr lang="tr-TR" dirty="0" smtClean="0"/>
            </a:br>
            <a:endParaRPr lang="tr-TR" dirty="0" smtClean="0"/>
          </a:p>
        </p:txBody>
      </p:sp>
      <p:sp>
        <p:nvSpPr>
          <p:cNvPr id="5124" name="2 Alt Başlık"/>
          <p:cNvSpPr>
            <a:spLocks noGrp="1"/>
          </p:cNvSpPr>
          <p:nvPr>
            <p:ph type="subTitle" idx="1"/>
          </p:nvPr>
        </p:nvSpPr>
        <p:spPr>
          <a:xfrm>
            <a:off x="1115616" y="908720"/>
            <a:ext cx="8028384" cy="5256584"/>
          </a:xfrm>
        </p:spPr>
        <p:txBody>
          <a:bodyPr>
            <a:normAutofit/>
          </a:bodyPr>
          <a:lstStyle/>
          <a:p>
            <a:pPr lvl="0" algn="just"/>
            <a:endParaRPr lang="tr-TR" sz="2400" b="1" dirty="0" smtClean="0">
              <a:solidFill>
                <a:schemeClr val="tx1"/>
              </a:solidFill>
              <a:latin typeface="Times New Roman" pitchFamily="18" charset="0"/>
              <a:cs typeface="Times New Roman" pitchFamily="18" charset="0"/>
            </a:endParaRPr>
          </a:p>
          <a:p>
            <a:pPr lvl="0" algn="just">
              <a:buFont typeface="Arial" pitchFamily="34" charset="0"/>
              <a:buChar char="•"/>
            </a:pPr>
            <a:r>
              <a:rPr lang="tr-TR" sz="2400" b="1" dirty="0" smtClean="0">
                <a:solidFill>
                  <a:schemeClr val="tx1"/>
                </a:solidFill>
                <a:latin typeface="Times New Roman" pitchFamily="18" charset="0"/>
                <a:cs typeface="Times New Roman" pitchFamily="18" charset="0"/>
              </a:rPr>
              <a:t>  Simge:</a:t>
            </a:r>
            <a:r>
              <a:rPr lang="tr-TR" sz="2400" dirty="0" smtClean="0">
                <a:solidFill>
                  <a:schemeClr val="tx1"/>
                </a:solidFill>
                <a:latin typeface="Times New Roman" pitchFamily="18" charset="0"/>
                <a:cs typeface="Times New Roman" pitchFamily="18" charset="0"/>
              </a:rPr>
              <a:t> Nesnesiyle onaylanan, kurallı bir bağı olan işarettir. Toplumsal keyfiyetin kurduğu bir bağdır. Sözcükler, numaralar, vb. </a:t>
            </a:r>
            <a:r>
              <a:rPr lang="tr-TR" sz="2400" b="1" dirty="0" smtClean="0">
                <a:solidFill>
                  <a:schemeClr val="tx1"/>
                </a:solidFill>
                <a:latin typeface="Times New Roman" pitchFamily="18" charset="0"/>
                <a:cs typeface="Times New Roman" pitchFamily="18" charset="0"/>
              </a:rPr>
              <a:t>Terazi adaletin, beyaz güvercin barışın simgesel göstergesidir.</a:t>
            </a:r>
          </a:p>
          <a:p>
            <a:pPr lvl="0" algn="just">
              <a:buFont typeface="Arial" pitchFamily="34" charset="0"/>
              <a:buChar char="•"/>
            </a:pPr>
            <a:endParaRPr lang="tr-TR" sz="2400" dirty="0" smtClean="0">
              <a:solidFill>
                <a:schemeClr val="tx1"/>
              </a:solidFill>
              <a:latin typeface="Times New Roman" pitchFamily="18" charset="0"/>
              <a:cs typeface="Times New Roman" pitchFamily="18" charset="0"/>
            </a:endParaRPr>
          </a:p>
          <a:p>
            <a:pPr lvl="0" algn="just">
              <a:buFont typeface="Arial" pitchFamily="34" charset="0"/>
              <a:buChar char="•"/>
            </a:pPr>
            <a:r>
              <a:rPr lang="tr-TR" sz="2400" dirty="0" smtClean="0">
                <a:solidFill>
                  <a:schemeClr val="tx1"/>
                </a:solidFill>
                <a:latin typeface="Times New Roman" pitchFamily="18" charset="0"/>
                <a:cs typeface="Times New Roman" pitchFamily="18" charset="0"/>
              </a:rPr>
              <a:t> Bütün göstergelerin anlaşılması için </a:t>
            </a:r>
            <a:r>
              <a:rPr lang="tr-TR" sz="2400" b="1" dirty="0" smtClean="0">
                <a:solidFill>
                  <a:schemeClr val="tx1"/>
                </a:solidFill>
                <a:latin typeface="Times New Roman" pitchFamily="18" charset="0"/>
                <a:cs typeface="Times New Roman" pitchFamily="18" charset="0"/>
              </a:rPr>
              <a:t>öğrenilmiş kazanılmış </a:t>
            </a:r>
            <a:r>
              <a:rPr lang="tr-TR" sz="2400" dirty="0" smtClean="0">
                <a:solidFill>
                  <a:schemeClr val="tx1"/>
                </a:solidFill>
                <a:latin typeface="Times New Roman" pitchFamily="18" charset="0"/>
                <a:cs typeface="Times New Roman" pitchFamily="18" charset="0"/>
              </a:rPr>
              <a:t>bilgiye, uzlaşmaya gereksinim vardır.</a:t>
            </a:r>
          </a:p>
          <a:p>
            <a:pPr algn="just">
              <a:buFont typeface="Arial" pitchFamily="34" charset="0"/>
              <a:buChar char="•"/>
            </a:pPr>
            <a:endParaRPr lang="tr-TR" sz="24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 klasör (3)\ffff.jpg"/>
          <p:cNvPicPr>
            <a:picLocks noChangeAspect="1" noChangeArrowheads="1"/>
          </p:cNvPicPr>
          <p:nvPr/>
        </p:nvPicPr>
        <p:blipFill>
          <a:blip r:embed="rId2" cstate="print"/>
          <a:srcRect/>
          <a:stretch>
            <a:fillRect/>
          </a:stretch>
        </p:blipFill>
        <p:spPr bwMode="auto">
          <a:xfrm>
            <a:off x="15280" y="2169"/>
            <a:ext cx="9296400" cy="7010400"/>
          </a:xfrm>
          <a:prstGeom prst="rect">
            <a:avLst/>
          </a:prstGeom>
          <a:noFill/>
        </p:spPr>
      </p:pic>
      <p:sp>
        <p:nvSpPr>
          <p:cNvPr id="5123" name="1 Başlık"/>
          <p:cNvSpPr>
            <a:spLocks noGrp="1"/>
          </p:cNvSpPr>
          <p:nvPr>
            <p:ph type="ctrTitle"/>
          </p:nvPr>
        </p:nvSpPr>
        <p:spPr>
          <a:xfrm>
            <a:off x="1295400" y="457200"/>
            <a:ext cx="7162800" cy="1752600"/>
          </a:xfrm>
        </p:spPr>
        <p:txBody>
          <a:bodyPr>
            <a:normAutofit fontScale="90000"/>
          </a:bodyPr>
          <a:lstStyle/>
          <a:p>
            <a:pPr algn="l"/>
            <a:r>
              <a:rPr lang="tr-TR" dirty="0" smtClean="0"/>
              <a:t/>
            </a:r>
            <a:br>
              <a:rPr lang="tr-TR" dirty="0" smtClean="0"/>
            </a:br>
            <a:r>
              <a:rPr lang="tr-TR" dirty="0" smtClean="0"/>
              <a:t/>
            </a:r>
            <a:br>
              <a:rPr lang="tr-TR" dirty="0" smtClean="0"/>
            </a:br>
            <a:r>
              <a:rPr lang="tr-TR" dirty="0" smtClean="0"/>
              <a:t/>
            </a:r>
            <a:br>
              <a:rPr lang="tr-TR" dirty="0" smtClean="0"/>
            </a:br>
            <a:endParaRPr lang="tr-TR" dirty="0" smtClean="0"/>
          </a:p>
        </p:txBody>
      </p:sp>
      <p:sp>
        <p:nvSpPr>
          <p:cNvPr id="5124" name="2 Alt Başlık"/>
          <p:cNvSpPr>
            <a:spLocks noGrp="1"/>
          </p:cNvSpPr>
          <p:nvPr>
            <p:ph type="subTitle" idx="1"/>
          </p:nvPr>
        </p:nvSpPr>
        <p:spPr>
          <a:xfrm>
            <a:off x="1331640" y="1268760"/>
            <a:ext cx="7812360" cy="4896544"/>
          </a:xfrm>
        </p:spPr>
        <p:txBody>
          <a:bodyPr>
            <a:normAutofit/>
          </a:bodyPr>
          <a:lstStyle/>
          <a:p>
            <a:pPr lvl="0" algn="just"/>
            <a:endParaRPr lang="tr-TR" sz="2200" dirty="0">
              <a:solidFill>
                <a:schemeClr val="tx1"/>
              </a:solidFill>
            </a:endParaRPr>
          </a:p>
        </p:txBody>
      </p:sp>
      <p:pic>
        <p:nvPicPr>
          <p:cNvPr id="51202" name="Picture 2" descr="http://1.bp.blogspot.com/_svjBa_I7p0o/TKzM86i_uSI/AAAAAAAADvM/GCA6UgsNLcs/s320/ku%C5%9F-petrol.jpg"/>
          <p:cNvPicPr>
            <a:picLocks noChangeAspect="1" noChangeArrowheads="1"/>
          </p:cNvPicPr>
          <p:nvPr/>
        </p:nvPicPr>
        <p:blipFill>
          <a:blip r:embed="rId3" cstate="print"/>
          <a:srcRect/>
          <a:stretch>
            <a:fillRect/>
          </a:stretch>
        </p:blipFill>
        <p:spPr bwMode="auto">
          <a:xfrm>
            <a:off x="2285581" y="1830225"/>
            <a:ext cx="3024336" cy="2088232"/>
          </a:xfrm>
          <a:prstGeom prst="rect">
            <a:avLst/>
          </a:prstGeom>
          <a:noFill/>
          <a:ln w="6350">
            <a:solidFill>
              <a:schemeClr val="tx1"/>
            </a:solidFill>
          </a:ln>
        </p:spPr>
      </p:pic>
      <p:pic>
        <p:nvPicPr>
          <p:cNvPr id="51204" name="Picture 4" descr="http://t1.gstatic.com/images?q=tbn:ANd9GcQCRJyNeWVypxSklLmpUH55CG6PfHrgaa7HpV0fq4t8WTYP7TNYSg"/>
          <p:cNvPicPr>
            <a:picLocks noChangeAspect="1" noChangeArrowheads="1"/>
          </p:cNvPicPr>
          <p:nvPr/>
        </p:nvPicPr>
        <p:blipFill>
          <a:blip r:embed="rId4" cstate="print"/>
          <a:srcRect/>
          <a:stretch>
            <a:fillRect/>
          </a:stretch>
        </p:blipFill>
        <p:spPr bwMode="auto">
          <a:xfrm>
            <a:off x="5868144" y="1844824"/>
            <a:ext cx="2843014" cy="2091308"/>
          </a:xfrm>
          <a:prstGeom prst="rect">
            <a:avLst/>
          </a:prstGeom>
          <a:noFill/>
          <a:ln w="9525">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 klasör (3)\ffff.jpg"/>
          <p:cNvPicPr>
            <a:picLocks noChangeAspect="1" noChangeArrowheads="1"/>
          </p:cNvPicPr>
          <p:nvPr/>
        </p:nvPicPr>
        <p:blipFill>
          <a:blip r:embed="rId2" cstate="print"/>
          <a:srcRect/>
          <a:stretch>
            <a:fillRect/>
          </a:stretch>
        </p:blipFill>
        <p:spPr bwMode="auto">
          <a:xfrm>
            <a:off x="0" y="0"/>
            <a:ext cx="9296400" cy="7010400"/>
          </a:xfrm>
          <a:prstGeom prst="rect">
            <a:avLst/>
          </a:prstGeom>
          <a:noFill/>
        </p:spPr>
      </p:pic>
      <p:sp>
        <p:nvSpPr>
          <p:cNvPr id="5123" name="1 Başlık"/>
          <p:cNvSpPr>
            <a:spLocks noGrp="1"/>
          </p:cNvSpPr>
          <p:nvPr>
            <p:ph type="ctrTitle"/>
          </p:nvPr>
        </p:nvSpPr>
        <p:spPr>
          <a:xfrm>
            <a:off x="1295400" y="457200"/>
            <a:ext cx="7162800" cy="1752600"/>
          </a:xfrm>
        </p:spPr>
        <p:txBody>
          <a:bodyPr>
            <a:normAutofit fontScale="90000"/>
          </a:bodyPr>
          <a:lstStyle/>
          <a:p>
            <a:pPr algn="l"/>
            <a:r>
              <a:rPr lang="tr-TR" dirty="0" smtClean="0"/>
              <a:t/>
            </a:r>
            <a:br>
              <a:rPr lang="tr-TR" dirty="0" smtClean="0"/>
            </a:br>
            <a:r>
              <a:rPr lang="tr-TR" dirty="0" smtClean="0"/>
              <a:t/>
            </a:r>
            <a:br>
              <a:rPr lang="tr-TR" dirty="0" smtClean="0"/>
            </a:br>
            <a:r>
              <a:rPr lang="tr-TR" dirty="0" smtClean="0"/>
              <a:t/>
            </a:r>
            <a:br>
              <a:rPr lang="tr-TR" dirty="0" smtClean="0"/>
            </a:br>
            <a:endParaRPr lang="tr-TR" dirty="0" smtClean="0"/>
          </a:p>
        </p:txBody>
      </p:sp>
      <p:sp>
        <p:nvSpPr>
          <p:cNvPr id="5124" name="2 Alt Başlık"/>
          <p:cNvSpPr>
            <a:spLocks noGrp="1"/>
          </p:cNvSpPr>
          <p:nvPr>
            <p:ph type="subTitle" idx="1"/>
          </p:nvPr>
        </p:nvSpPr>
        <p:spPr>
          <a:xfrm>
            <a:off x="1331640" y="908720"/>
            <a:ext cx="7812360" cy="5256584"/>
          </a:xfrm>
        </p:spPr>
        <p:txBody>
          <a:bodyPr>
            <a:normAutofit/>
          </a:bodyPr>
          <a:lstStyle/>
          <a:p>
            <a:pPr algn="just"/>
            <a:r>
              <a:rPr lang="tr-TR" sz="2400" dirty="0" smtClean="0">
                <a:solidFill>
                  <a:schemeClr val="tx1"/>
                </a:solidFill>
              </a:rPr>
              <a:t>  </a:t>
            </a:r>
            <a:r>
              <a:rPr lang="tr-TR" sz="2400" b="1" dirty="0" smtClean="0">
                <a:solidFill>
                  <a:schemeClr val="tx1"/>
                </a:solidFill>
              </a:rPr>
              <a:t>Sembol</a:t>
            </a:r>
            <a:endParaRPr lang="tr-TR" sz="2400" dirty="0" smtClean="0">
              <a:solidFill>
                <a:schemeClr val="tx1"/>
              </a:solidFill>
            </a:endParaRPr>
          </a:p>
          <a:p>
            <a:pPr algn="just">
              <a:buFont typeface="Arial" pitchFamily="34" charset="0"/>
              <a:buChar char="•"/>
            </a:pPr>
            <a:r>
              <a:rPr lang="tr-TR" sz="2400" dirty="0" smtClean="0">
                <a:solidFill>
                  <a:schemeClr val="tx1"/>
                </a:solidFill>
              </a:rPr>
              <a:t> </a:t>
            </a:r>
            <a:r>
              <a:rPr lang="tr-TR" sz="2200" b="1" dirty="0" smtClean="0">
                <a:solidFill>
                  <a:schemeClr val="tx1"/>
                </a:solidFill>
              </a:rPr>
              <a:t>Sembol</a:t>
            </a:r>
            <a:r>
              <a:rPr lang="tr-TR" sz="2200" dirty="0" smtClean="0">
                <a:solidFill>
                  <a:schemeClr val="tx1"/>
                </a:solidFill>
              </a:rPr>
              <a:t>,  kullanıldığı toplum ve kültür içinde kesinleşmiş bir anlamı olan bir görsel eleman olarak tanımlanmakta başka deyişle </a:t>
            </a:r>
            <a:r>
              <a:rPr lang="tr-TR" sz="2200" b="1" dirty="0" smtClean="0">
                <a:solidFill>
                  <a:schemeClr val="tx1"/>
                </a:solidFill>
              </a:rPr>
              <a:t>duyularla ifade edilemeyen somut nesne ve işaretleri </a:t>
            </a:r>
            <a:r>
              <a:rPr lang="tr-TR" sz="2200" dirty="0" smtClean="0">
                <a:solidFill>
                  <a:schemeClr val="tx1"/>
                </a:solidFill>
              </a:rPr>
              <a:t>temsil etmektedir.</a:t>
            </a:r>
          </a:p>
        </p:txBody>
      </p:sp>
      <p:pic>
        <p:nvPicPr>
          <p:cNvPr id="22530" name="Picture 2" descr="http://t0.gstatic.com/images?q=tbn:ANd9GcTE74lv3tYpCEShiqjWCU-57RH1XqV0-6yWlXEkfu7ASL07JAdB"/>
          <p:cNvPicPr>
            <a:picLocks noChangeAspect="1" noChangeArrowheads="1"/>
          </p:cNvPicPr>
          <p:nvPr/>
        </p:nvPicPr>
        <p:blipFill>
          <a:blip r:embed="rId3" cstate="print"/>
          <a:srcRect/>
          <a:stretch>
            <a:fillRect/>
          </a:stretch>
        </p:blipFill>
        <p:spPr bwMode="auto">
          <a:xfrm>
            <a:off x="2928926" y="3071810"/>
            <a:ext cx="4590953" cy="2667715"/>
          </a:xfrm>
          <a:prstGeom prst="rect">
            <a:avLst/>
          </a:prstGeom>
          <a:noFill/>
          <a:ln w="12700">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 klasör (3)\ffff.jpg"/>
          <p:cNvPicPr>
            <a:picLocks noChangeAspect="1" noChangeArrowheads="1"/>
          </p:cNvPicPr>
          <p:nvPr/>
        </p:nvPicPr>
        <p:blipFill>
          <a:blip r:embed="rId2" cstate="print"/>
          <a:srcRect/>
          <a:stretch>
            <a:fillRect/>
          </a:stretch>
        </p:blipFill>
        <p:spPr bwMode="auto">
          <a:xfrm>
            <a:off x="0" y="0"/>
            <a:ext cx="9296400" cy="7010400"/>
          </a:xfrm>
          <a:prstGeom prst="rect">
            <a:avLst/>
          </a:prstGeom>
          <a:noFill/>
        </p:spPr>
      </p:pic>
      <p:sp>
        <p:nvSpPr>
          <p:cNvPr id="5123" name="1 Başlık"/>
          <p:cNvSpPr>
            <a:spLocks noGrp="1"/>
          </p:cNvSpPr>
          <p:nvPr>
            <p:ph type="ctrTitle"/>
          </p:nvPr>
        </p:nvSpPr>
        <p:spPr>
          <a:xfrm>
            <a:off x="1295400" y="457200"/>
            <a:ext cx="7162800" cy="1752600"/>
          </a:xfrm>
        </p:spPr>
        <p:txBody>
          <a:bodyPr>
            <a:normAutofit fontScale="90000"/>
          </a:bodyPr>
          <a:lstStyle/>
          <a:p>
            <a:pPr algn="l"/>
            <a:r>
              <a:rPr lang="tr-TR" dirty="0" smtClean="0"/>
              <a:t/>
            </a:r>
            <a:br>
              <a:rPr lang="tr-TR" dirty="0" smtClean="0"/>
            </a:br>
            <a:r>
              <a:rPr lang="tr-TR" dirty="0" smtClean="0"/>
              <a:t/>
            </a:r>
            <a:br>
              <a:rPr lang="tr-TR" dirty="0" smtClean="0"/>
            </a:br>
            <a:r>
              <a:rPr lang="tr-TR" dirty="0" smtClean="0"/>
              <a:t/>
            </a:r>
            <a:br>
              <a:rPr lang="tr-TR" dirty="0" smtClean="0"/>
            </a:br>
            <a:endParaRPr lang="tr-TR" dirty="0" smtClean="0"/>
          </a:p>
        </p:txBody>
      </p:sp>
      <p:sp>
        <p:nvSpPr>
          <p:cNvPr id="5124" name="2 Alt Başlık"/>
          <p:cNvSpPr>
            <a:spLocks noGrp="1"/>
          </p:cNvSpPr>
          <p:nvPr>
            <p:ph type="subTitle" idx="1"/>
          </p:nvPr>
        </p:nvSpPr>
        <p:spPr>
          <a:xfrm>
            <a:off x="1331640" y="908720"/>
            <a:ext cx="7812360" cy="5256584"/>
          </a:xfrm>
        </p:spPr>
        <p:txBody>
          <a:bodyPr>
            <a:normAutofit/>
          </a:bodyPr>
          <a:lstStyle/>
          <a:p>
            <a:endParaRPr lang="tr-TR" sz="2400" dirty="0" smtClean="0">
              <a:solidFill>
                <a:schemeClr val="tx1"/>
              </a:solidFill>
            </a:endParaRPr>
          </a:p>
          <a:p>
            <a:endParaRPr lang="tr-TR" sz="2400" dirty="0" smtClean="0">
              <a:solidFill>
                <a:schemeClr val="tx1"/>
              </a:solidFill>
            </a:endParaRPr>
          </a:p>
          <a:p>
            <a:endParaRPr lang="tr-TR" sz="2400" dirty="0" smtClean="0">
              <a:solidFill>
                <a:schemeClr val="tx1"/>
              </a:solidFill>
            </a:endParaRPr>
          </a:p>
          <a:p>
            <a:endParaRPr lang="tr-TR" sz="2400" dirty="0" smtClean="0">
              <a:solidFill>
                <a:schemeClr val="tx1"/>
              </a:solidFill>
            </a:endParaRPr>
          </a:p>
          <a:p>
            <a:r>
              <a:rPr lang="tr-TR" sz="4000" b="1" dirty="0" smtClean="0">
                <a:solidFill>
                  <a:schemeClr val="tx1"/>
                </a:solidFill>
              </a:rPr>
              <a:t>ÖRNEK GÖSTERGEBİLİMSEL ANALİZ  ÇALIŞMALARI </a:t>
            </a:r>
            <a:endParaRPr lang="tr-TR" sz="4000" b="1"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Güç ve </a:t>
            </a:r>
            <a:r>
              <a:rPr lang="tr-TR" sz="3200" b="1" dirty="0"/>
              <a:t>S</a:t>
            </a:r>
            <a:r>
              <a:rPr lang="tr-TR" sz="3200" b="1" dirty="0" smtClean="0"/>
              <a:t>tatü Göstergeleri </a:t>
            </a:r>
            <a:endParaRPr lang="tr-TR" sz="3200" b="1" dirty="0"/>
          </a:p>
        </p:txBody>
      </p:sp>
      <p:sp>
        <p:nvSpPr>
          <p:cNvPr id="3" name="2 Alt Başlık"/>
          <p:cNvSpPr>
            <a:spLocks noGrp="1"/>
          </p:cNvSpPr>
          <p:nvPr>
            <p:ph type="subTitle" idx="1"/>
          </p:nvPr>
        </p:nvSpPr>
        <p:spPr>
          <a:xfrm>
            <a:off x="5148064" y="4509120"/>
            <a:ext cx="3528392" cy="1512168"/>
          </a:xfrm>
        </p:spPr>
        <p:txBody>
          <a:bodyPr/>
          <a:lstStyle/>
          <a:p>
            <a:endParaRPr lang="tr-TR" sz="2800" b="1" dirty="0" smtClean="0">
              <a:solidFill>
                <a:schemeClr val="tx1"/>
              </a:solidFill>
              <a:cs typeface="Aharoni" pitchFamily="2" charset="-79"/>
            </a:endParaRPr>
          </a:p>
        </p:txBody>
      </p:sp>
      <p:pic>
        <p:nvPicPr>
          <p:cNvPr id="2050" name="Picture 2" descr="C:\Users\MELİS\Desktop\imagesGH8ERJK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3648" y="1484784"/>
            <a:ext cx="3493490" cy="2664296"/>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MELİS\Desktop\images6O7FYTDQ.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48065" y="3212976"/>
            <a:ext cx="3600400" cy="3024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79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Güç ve </a:t>
            </a:r>
            <a:r>
              <a:rPr lang="tr-TR" sz="3200" b="1" dirty="0"/>
              <a:t>S</a:t>
            </a:r>
            <a:r>
              <a:rPr lang="tr-TR" sz="3200" b="1" dirty="0" smtClean="0"/>
              <a:t>tatü Göstergeleri </a:t>
            </a:r>
            <a:endParaRPr lang="tr-TR" sz="3200" b="1" dirty="0"/>
          </a:p>
        </p:txBody>
      </p:sp>
      <p:sp>
        <p:nvSpPr>
          <p:cNvPr id="3" name="2 Alt Başlık"/>
          <p:cNvSpPr>
            <a:spLocks noGrp="1"/>
          </p:cNvSpPr>
          <p:nvPr>
            <p:ph type="subTitle" idx="1"/>
          </p:nvPr>
        </p:nvSpPr>
        <p:spPr>
          <a:xfrm>
            <a:off x="5148064" y="4509120"/>
            <a:ext cx="3528392" cy="1512168"/>
          </a:xfrm>
        </p:spPr>
        <p:txBody>
          <a:bodyPr/>
          <a:lstStyle/>
          <a:p>
            <a:endParaRPr lang="tr-TR" sz="2800" b="1" dirty="0" smtClean="0">
              <a:solidFill>
                <a:schemeClr val="tx1"/>
              </a:solidFill>
              <a:cs typeface="Aharoni" pitchFamily="2" charset="-79"/>
            </a:endParaRPr>
          </a:p>
        </p:txBody>
      </p:sp>
      <p:pic>
        <p:nvPicPr>
          <p:cNvPr id="3074" name="Picture 2" descr="C:\Users\MELİS\Desktop\images2O1V2Z4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9880" y="1628800"/>
            <a:ext cx="3954168" cy="2664296"/>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MELİS\Desktop\untitled.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48064" y="3429000"/>
            <a:ext cx="3744416" cy="3024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7425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Güç ve </a:t>
            </a:r>
            <a:r>
              <a:rPr lang="tr-TR" sz="3200" b="1" dirty="0"/>
              <a:t>S</a:t>
            </a:r>
            <a:r>
              <a:rPr lang="tr-TR" sz="3200" b="1" dirty="0" smtClean="0"/>
              <a:t>tatü Göstergeleri </a:t>
            </a:r>
            <a:endParaRPr lang="tr-TR" sz="3200" b="1" dirty="0"/>
          </a:p>
        </p:txBody>
      </p:sp>
      <p:sp>
        <p:nvSpPr>
          <p:cNvPr id="3" name="2 Alt Başlık"/>
          <p:cNvSpPr>
            <a:spLocks noGrp="1"/>
          </p:cNvSpPr>
          <p:nvPr>
            <p:ph type="subTitle" idx="1"/>
          </p:nvPr>
        </p:nvSpPr>
        <p:spPr>
          <a:xfrm>
            <a:off x="5148064" y="4509120"/>
            <a:ext cx="3528392" cy="1512168"/>
          </a:xfrm>
        </p:spPr>
        <p:txBody>
          <a:bodyPr/>
          <a:lstStyle/>
          <a:p>
            <a:endParaRPr lang="tr-TR" sz="2800" b="1" dirty="0" smtClean="0">
              <a:solidFill>
                <a:schemeClr val="tx1"/>
              </a:solidFill>
              <a:cs typeface="Aharoni" pitchFamily="2" charset="-79"/>
            </a:endParaRPr>
          </a:p>
        </p:txBody>
      </p:sp>
      <p:pic>
        <p:nvPicPr>
          <p:cNvPr id="4098" name="Picture 2" descr="C:\Users\MELİS\Desktop\imagesJY7XS83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99792" y="1844824"/>
            <a:ext cx="5112568" cy="38344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6295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 klasör (3)\ffff.jpg"/>
          <p:cNvPicPr>
            <a:picLocks noChangeAspect="1" noChangeArrowheads="1"/>
          </p:cNvPicPr>
          <p:nvPr/>
        </p:nvPicPr>
        <p:blipFill>
          <a:blip r:embed="rId2" cstate="print"/>
          <a:srcRect/>
          <a:stretch>
            <a:fillRect/>
          </a:stretch>
        </p:blipFill>
        <p:spPr bwMode="auto">
          <a:xfrm>
            <a:off x="0" y="0"/>
            <a:ext cx="9296400" cy="7010400"/>
          </a:xfrm>
          <a:prstGeom prst="rect">
            <a:avLst/>
          </a:prstGeom>
          <a:noFill/>
        </p:spPr>
      </p:pic>
      <p:sp>
        <p:nvSpPr>
          <p:cNvPr id="5123" name="1 Başlık"/>
          <p:cNvSpPr>
            <a:spLocks noGrp="1"/>
          </p:cNvSpPr>
          <p:nvPr>
            <p:ph type="ctrTitle"/>
          </p:nvPr>
        </p:nvSpPr>
        <p:spPr>
          <a:xfrm>
            <a:off x="1295400" y="457200"/>
            <a:ext cx="7162800" cy="1752600"/>
          </a:xfrm>
        </p:spPr>
        <p:txBody>
          <a:bodyPr/>
          <a:lstStyle/>
          <a:p>
            <a:r>
              <a:rPr lang="tr-TR" sz="3200" b="1" dirty="0" smtClean="0"/>
              <a:t>Göstergebilim Kavramı</a:t>
            </a:r>
            <a:r>
              <a:rPr lang="tr-TR" dirty="0" smtClean="0"/>
              <a:t/>
            </a:r>
            <a:br>
              <a:rPr lang="tr-TR" dirty="0" smtClean="0"/>
            </a:br>
            <a:endParaRPr lang="tr-TR" dirty="0" smtClean="0"/>
          </a:p>
        </p:txBody>
      </p:sp>
      <p:sp>
        <p:nvSpPr>
          <p:cNvPr id="5124" name="2 Alt Başlık"/>
          <p:cNvSpPr>
            <a:spLocks noGrp="1"/>
          </p:cNvSpPr>
          <p:nvPr>
            <p:ph type="subTitle" idx="1"/>
          </p:nvPr>
        </p:nvSpPr>
        <p:spPr>
          <a:xfrm>
            <a:off x="1547664" y="1905000"/>
            <a:ext cx="7367736" cy="4188296"/>
          </a:xfrm>
        </p:spPr>
        <p:txBody>
          <a:bodyPr/>
          <a:lstStyle/>
          <a:p>
            <a:pPr algn="just">
              <a:buFont typeface="Arial" pitchFamily="34" charset="0"/>
              <a:buChar char="•"/>
            </a:pPr>
            <a:r>
              <a:rPr lang="tr-TR" sz="2400" dirty="0" smtClean="0">
                <a:solidFill>
                  <a:schemeClr val="tx1"/>
                </a:solidFill>
              </a:rPr>
              <a:t> </a:t>
            </a:r>
            <a:r>
              <a:rPr lang="tr-TR" sz="2400" dirty="0" smtClean="0">
                <a:solidFill>
                  <a:schemeClr val="tx1"/>
                </a:solidFill>
                <a:latin typeface="Times New Roman" pitchFamily="18" charset="0"/>
                <a:cs typeface="Times New Roman" pitchFamily="18" charset="0"/>
              </a:rPr>
              <a:t>Göstergebilim, 20 </a:t>
            </a:r>
            <a:r>
              <a:rPr lang="tr-TR" sz="2400" dirty="0" err="1" smtClean="0">
                <a:solidFill>
                  <a:schemeClr val="tx1"/>
                </a:solidFill>
                <a:latin typeface="Times New Roman" pitchFamily="18" charset="0"/>
                <a:cs typeface="Times New Roman" pitchFamily="18" charset="0"/>
              </a:rPr>
              <a:t>yy’ın</a:t>
            </a:r>
            <a:r>
              <a:rPr lang="tr-TR" sz="2400" dirty="0" smtClean="0">
                <a:solidFill>
                  <a:schemeClr val="tx1"/>
                </a:solidFill>
                <a:latin typeface="Times New Roman" pitchFamily="18" charset="0"/>
                <a:cs typeface="Times New Roman" pitchFamily="18" charset="0"/>
              </a:rPr>
              <a:t> gereksinimlerine cevap vermekte olan, bundan dolayı da 20 </a:t>
            </a:r>
            <a:r>
              <a:rPr lang="tr-TR" sz="2400" dirty="0" err="1" smtClean="0">
                <a:solidFill>
                  <a:schemeClr val="tx1"/>
                </a:solidFill>
                <a:latin typeface="Times New Roman" pitchFamily="18" charset="0"/>
                <a:cs typeface="Times New Roman" pitchFamily="18" charset="0"/>
              </a:rPr>
              <a:t>yy’da</a:t>
            </a:r>
            <a:r>
              <a:rPr lang="tr-TR" sz="2400" dirty="0" smtClean="0">
                <a:solidFill>
                  <a:schemeClr val="tx1"/>
                </a:solidFill>
                <a:latin typeface="Times New Roman" pitchFamily="18" charset="0"/>
                <a:cs typeface="Times New Roman" pitchFamily="18" charset="0"/>
              </a:rPr>
              <a:t> oluşmuş bir bilim dalıdır.</a:t>
            </a:r>
          </a:p>
          <a:p>
            <a:pPr algn="just">
              <a:buFont typeface="Arial" pitchFamily="34" charset="0"/>
              <a:buChar char="•"/>
            </a:pPr>
            <a:r>
              <a:rPr lang="tr-TR" sz="2400" dirty="0" smtClean="0">
                <a:solidFill>
                  <a:schemeClr val="tx1"/>
                </a:solidFill>
                <a:latin typeface="Times New Roman" pitchFamily="18" charset="0"/>
                <a:cs typeface="Times New Roman" pitchFamily="18" charset="0"/>
              </a:rPr>
              <a:t> Göstergebilim, dilbilimsel metotları nesnelere uygulayan, her şeyi (oyunlar, jestler, yüz ifadeleri, edebiyat eserleri, müzik parçaları…) dille betimlemeye ve dilsel olmayan bütün olguları da dil metaforuna dönüştürerek açıklamaya çalışan bir bilimdir.</a:t>
            </a:r>
          </a:p>
          <a:p>
            <a:pPr algn="just"/>
            <a:endParaRPr lang="tr-TR" sz="24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Güç ve </a:t>
            </a:r>
            <a:r>
              <a:rPr lang="tr-TR" sz="3200" b="1" dirty="0"/>
              <a:t>S</a:t>
            </a:r>
            <a:r>
              <a:rPr lang="tr-TR" sz="3200" b="1" dirty="0" smtClean="0"/>
              <a:t>tatü Göstergeleri </a:t>
            </a:r>
            <a:endParaRPr lang="tr-TR" sz="3200" b="1" dirty="0"/>
          </a:p>
        </p:txBody>
      </p:sp>
      <p:sp>
        <p:nvSpPr>
          <p:cNvPr id="3" name="2 Alt Başlık"/>
          <p:cNvSpPr>
            <a:spLocks noGrp="1"/>
          </p:cNvSpPr>
          <p:nvPr>
            <p:ph type="subTitle" idx="1"/>
          </p:nvPr>
        </p:nvSpPr>
        <p:spPr>
          <a:xfrm>
            <a:off x="5148064" y="4509120"/>
            <a:ext cx="3528392" cy="1512168"/>
          </a:xfrm>
        </p:spPr>
        <p:txBody>
          <a:bodyPr/>
          <a:lstStyle/>
          <a:p>
            <a:endParaRPr lang="tr-TR" sz="2800" b="1" dirty="0" smtClean="0">
              <a:solidFill>
                <a:schemeClr val="tx1"/>
              </a:solidFill>
              <a:cs typeface="Aharoni" pitchFamily="2" charset="-79"/>
            </a:endParaRPr>
          </a:p>
        </p:txBody>
      </p:sp>
      <p:pic>
        <p:nvPicPr>
          <p:cNvPr id="7170" name="Picture 2" descr="C:\Users\MELİS\Desktop\images8F7JSIN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57055" y="1849370"/>
            <a:ext cx="5448950" cy="37398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2264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Güvensizlik Göstergeleri </a:t>
            </a:r>
            <a:endParaRPr lang="tr-TR" sz="3200" b="1" dirty="0"/>
          </a:p>
        </p:txBody>
      </p:sp>
      <p:sp>
        <p:nvSpPr>
          <p:cNvPr id="3" name="2 Alt Başlık"/>
          <p:cNvSpPr>
            <a:spLocks noGrp="1"/>
          </p:cNvSpPr>
          <p:nvPr>
            <p:ph type="subTitle" idx="1"/>
          </p:nvPr>
        </p:nvSpPr>
        <p:spPr>
          <a:xfrm>
            <a:off x="5148064" y="4509120"/>
            <a:ext cx="3528392" cy="1512168"/>
          </a:xfrm>
        </p:spPr>
        <p:txBody>
          <a:bodyPr/>
          <a:lstStyle/>
          <a:p>
            <a:endParaRPr lang="tr-TR" sz="2800" b="1" dirty="0" smtClean="0">
              <a:solidFill>
                <a:schemeClr val="tx1"/>
              </a:solidFill>
              <a:cs typeface="Aharoni" pitchFamily="2" charset="-79"/>
            </a:endParaRPr>
          </a:p>
        </p:txBody>
      </p:sp>
      <p:pic>
        <p:nvPicPr>
          <p:cNvPr id="5123" name="Picture 3" descr="C:\Users\MELİS\Desktop\imagesN327RR0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15616" y="2073602"/>
            <a:ext cx="2876720"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C:\Users\MELİS\Desktop\images2S2P1LY4.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55976" y="1798324"/>
            <a:ext cx="4536504" cy="29988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2355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Güvensizlik Göstergeleri </a:t>
            </a:r>
            <a:endParaRPr lang="tr-TR" sz="3200" b="1" dirty="0"/>
          </a:p>
        </p:txBody>
      </p:sp>
      <p:sp>
        <p:nvSpPr>
          <p:cNvPr id="3" name="2 Alt Başlık"/>
          <p:cNvSpPr>
            <a:spLocks noGrp="1"/>
          </p:cNvSpPr>
          <p:nvPr>
            <p:ph type="subTitle" idx="1"/>
          </p:nvPr>
        </p:nvSpPr>
        <p:spPr>
          <a:xfrm>
            <a:off x="5148064" y="4509120"/>
            <a:ext cx="3528392" cy="1512168"/>
          </a:xfrm>
        </p:spPr>
        <p:txBody>
          <a:bodyPr/>
          <a:lstStyle/>
          <a:p>
            <a:endParaRPr lang="tr-TR" sz="2800" b="1" dirty="0" smtClean="0">
              <a:solidFill>
                <a:schemeClr val="tx1"/>
              </a:solidFill>
              <a:cs typeface="Aharoni" pitchFamily="2" charset="-79"/>
            </a:endParaRPr>
          </a:p>
        </p:txBody>
      </p:sp>
      <p:pic>
        <p:nvPicPr>
          <p:cNvPr id="6146" name="Picture 2" descr="C:\Users\MELİS\Desktop\beden-dili-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23728" y="1704826"/>
            <a:ext cx="2808312" cy="3524373"/>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MELİS\Desktop\imagesFJY0TELN.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68144" y="1720494"/>
            <a:ext cx="2808312" cy="35243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5032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Güvensizlik Göstergeleri </a:t>
            </a:r>
            <a:endParaRPr lang="tr-TR" sz="3200" b="1" dirty="0"/>
          </a:p>
        </p:txBody>
      </p:sp>
      <p:sp>
        <p:nvSpPr>
          <p:cNvPr id="3" name="2 Alt Başlık"/>
          <p:cNvSpPr>
            <a:spLocks noGrp="1"/>
          </p:cNvSpPr>
          <p:nvPr>
            <p:ph type="subTitle" idx="1"/>
          </p:nvPr>
        </p:nvSpPr>
        <p:spPr>
          <a:xfrm>
            <a:off x="5148064" y="4509120"/>
            <a:ext cx="3528392" cy="1512168"/>
          </a:xfrm>
        </p:spPr>
        <p:txBody>
          <a:bodyPr/>
          <a:lstStyle/>
          <a:p>
            <a:endParaRPr lang="tr-TR" sz="2800" b="1" dirty="0" smtClean="0">
              <a:solidFill>
                <a:schemeClr val="tx1"/>
              </a:solidFill>
              <a:cs typeface="Aharoni" pitchFamily="2" charset="-79"/>
            </a:endParaRPr>
          </a:p>
        </p:txBody>
      </p:sp>
      <p:pic>
        <p:nvPicPr>
          <p:cNvPr id="8194" name="Picture 2" descr="C:\Users\MELİS\Desktop\untitled.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47507" y="4365104"/>
            <a:ext cx="2881034" cy="2256406"/>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MELİS\Desktop\imagesINHDMAK6.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88024" y="1519455"/>
            <a:ext cx="3600400" cy="2701633"/>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C:\Users\MELİS\Desktop\untitled.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29632" y="1519455"/>
            <a:ext cx="2542368" cy="2590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4864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Güvensizlik Göstergeleri</a:t>
            </a:r>
            <a:endParaRPr lang="tr-TR" sz="3200" b="1" dirty="0"/>
          </a:p>
        </p:txBody>
      </p:sp>
      <p:sp>
        <p:nvSpPr>
          <p:cNvPr id="3" name="2 Alt Başlık"/>
          <p:cNvSpPr>
            <a:spLocks noGrp="1"/>
          </p:cNvSpPr>
          <p:nvPr>
            <p:ph type="subTitle" idx="1"/>
          </p:nvPr>
        </p:nvSpPr>
        <p:spPr>
          <a:xfrm>
            <a:off x="5148064" y="4509120"/>
            <a:ext cx="3528392" cy="1512168"/>
          </a:xfrm>
        </p:spPr>
        <p:txBody>
          <a:bodyPr/>
          <a:lstStyle/>
          <a:p>
            <a:endParaRPr lang="tr-TR" sz="2800" b="1" dirty="0" smtClean="0">
              <a:solidFill>
                <a:schemeClr val="tx1"/>
              </a:solidFill>
              <a:cs typeface="Aharoni" pitchFamily="2" charset="-79"/>
            </a:endParaRPr>
          </a:p>
        </p:txBody>
      </p:sp>
      <p:pic>
        <p:nvPicPr>
          <p:cNvPr id="10242" name="Picture 2" descr="C:\Users\MELİS\Desktop\Beden-Dilini-Doğru-Kullanmak-1-470x35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11760" y="1772816"/>
            <a:ext cx="5832648" cy="38884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Tasarım kavramı</a:t>
            </a:r>
            <a:endParaRPr lang="tr-TR" sz="3200" b="1" dirty="0"/>
          </a:p>
        </p:txBody>
      </p:sp>
      <p:sp>
        <p:nvSpPr>
          <p:cNvPr id="3" name="2 Alt Başlık"/>
          <p:cNvSpPr>
            <a:spLocks noGrp="1"/>
          </p:cNvSpPr>
          <p:nvPr>
            <p:ph type="subTitle" idx="1"/>
          </p:nvPr>
        </p:nvSpPr>
        <p:spPr>
          <a:xfrm>
            <a:off x="1714480" y="1571612"/>
            <a:ext cx="6961976" cy="4449676"/>
          </a:xfrm>
        </p:spPr>
        <p:txBody>
          <a:bodyPr/>
          <a:lstStyle/>
          <a:p>
            <a:pPr algn="just">
              <a:buFont typeface="Arial" pitchFamily="34" charset="0"/>
              <a:buChar char="•"/>
            </a:pPr>
            <a:r>
              <a:rPr lang="tr-TR" sz="2800" b="1" dirty="0" smtClean="0">
                <a:solidFill>
                  <a:schemeClr val="tx1"/>
                </a:solidFill>
                <a:cs typeface="Aharoni" pitchFamily="2" charset="-79"/>
              </a:rPr>
              <a:t> </a:t>
            </a:r>
            <a:r>
              <a:rPr lang="tr-TR" sz="2800" dirty="0" smtClean="0">
                <a:solidFill>
                  <a:schemeClr val="tx1"/>
                </a:solidFill>
                <a:cs typeface="Aharoni" pitchFamily="2" charset="-79"/>
              </a:rPr>
              <a:t>Latince kökenli bir sözcüktür.</a:t>
            </a:r>
          </a:p>
          <a:p>
            <a:pPr algn="just">
              <a:buFont typeface="Arial" pitchFamily="34" charset="0"/>
              <a:buChar char="•"/>
            </a:pPr>
            <a:r>
              <a:rPr lang="tr-TR" sz="2800" dirty="0" smtClean="0">
                <a:solidFill>
                  <a:schemeClr val="tx1"/>
                </a:solidFill>
                <a:cs typeface="Aharoni" pitchFamily="2" charset="-79"/>
              </a:rPr>
              <a:t> Göstermek, belirtmek ve çizmek gibi anlamlara gelir.</a:t>
            </a:r>
          </a:p>
          <a:p>
            <a:pPr algn="just">
              <a:buFont typeface="Arial" pitchFamily="34" charset="0"/>
              <a:buChar char="•"/>
            </a:pPr>
            <a:r>
              <a:rPr lang="tr-TR" sz="2800" dirty="0" smtClean="0">
                <a:solidFill>
                  <a:schemeClr val="tx1"/>
                </a:solidFill>
                <a:cs typeface="Aharoni" pitchFamily="2" charset="-79"/>
              </a:rPr>
              <a:t> Görsel düzenleme şeklinde tanımlanmaktadır.</a:t>
            </a:r>
          </a:p>
          <a:p>
            <a:pPr algn="just">
              <a:buFont typeface="Arial" pitchFamily="34" charset="0"/>
              <a:buChar char="•"/>
            </a:pPr>
            <a:r>
              <a:rPr lang="tr-TR" sz="2800" dirty="0" smtClean="0">
                <a:solidFill>
                  <a:schemeClr val="tx1"/>
                </a:solidFill>
                <a:cs typeface="Aharoni" pitchFamily="2" charset="-79"/>
              </a:rPr>
              <a:t> Bir sanat eserinin, yapının veya teknik bir ürünün çizimi, dizaynıdır. </a:t>
            </a:r>
          </a:p>
          <a:p>
            <a:pPr algn="just">
              <a:buFont typeface="Arial" pitchFamily="34" charset="0"/>
              <a:buChar char="•"/>
            </a:pPr>
            <a:r>
              <a:rPr lang="tr-TR" sz="2800" dirty="0" smtClean="0">
                <a:solidFill>
                  <a:schemeClr val="tx1"/>
                </a:solidFill>
                <a:cs typeface="Aharoni" pitchFamily="2" charset="-79"/>
              </a:rPr>
              <a:t> Tasarlama, zihinde hazırlanan bir düşünceyi ve bir eylemi gerçekleştirmektir.</a:t>
            </a:r>
          </a:p>
        </p:txBody>
      </p:sp>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Tasarım Öğeleri</a:t>
            </a:r>
            <a:endParaRPr lang="tr-TR" sz="3200" b="1" dirty="0"/>
          </a:p>
        </p:txBody>
      </p:sp>
      <p:sp>
        <p:nvSpPr>
          <p:cNvPr id="3" name="2 Alt Başlık"/>
          <p:cNvSpPr>
            <a:spLocks noGrp="1"/>
          </p:cNvSpPr>
          <p:nvPr>
            <p:ph type="subTitle" idx="1"/>
          </p:nvPr>
        </p:nvSpPr>
        <p:spPr>
          <a:xfrm>
            <a:off x="2571736" y="1571612"/>
            <a:ext cx="6104720" cy="4449676"/>
          </a:xfrm>
        </p:spPr>
        <p:txBody>
          <a:bodyPr/>
          <a:lstStyle/>
          <a:p>
            <a:pPr>
              <a:buFont typeface="Arial" pitchFamily="34" charset="0"/>
              <a:buChar char="•"/>
            </a:pPr>
            <a:r>
              <a:rPr lang="tr-TR" sz="2800" b="1" dirty="0" smtClean="0">
                <a:solidFill>
                  <a:schemeClr val="tx1"/>
                </a:solidFill>
                <a:cs typeface="Aharoni" pitchFamily="2" charset="-79"/>
              </a:rPr>
              <a:t> çizgi</a:t>
            </a:r>
          </a:p>
          <a:p>
            <a:pPr>
              <a:buFont typeface="Arial" pitchFamily="34" charset="0"/>
              <a:buChar char="•"/>
            </a:pPr>
            <a:r>
              <a:rPr lang="tr-TR" sz="2800" b="1" dirty="0" smtClean="0">
                <a:solidFill>
                  <a:schemeClr val="tx1"/>
                </a:solidFill>
                <a:cs typeface="Aharoni" pitchFamily="2" charset="-79"/>
              </a:rPr>
              <a:t> ton </a:t>
            </a:r>
          </a:p>
          <a:p>
            <a:pPr>
              <a:buFont typeface="Arial" pitchFamily="34" charset="0"/>
              <a:buChar char="•"/>
            </a:pPr>
            <a:r>
              <a:rPr lang="tr-TR" sz="2800" b="1" dirty="0" smtClean="0">
                <a:solidFill>
                  <a:schemeClr val="tx1"/>
                </a:solidFill>
                <a:cs typeface="Aharoni" pitchFamily="2" charset="-79"/>
              </a:rPr>
              <a:t> renk</a:t>
            </a:r>
          </a:p>
          <a:p>
            <a:pPr>
              <a:buFont typeface="Arial" pitchFamily="34" charset="0"/>
              <a:buChar char="•"/>
            </a:pPr>
            <a:r>
              <a:rPr lang="tr-TR" sz="2800" b="1" dirty="0" smtClean="0">
                <a:solidFill>
                  <a:schemeClr val="tx1"/>
                </a:solidFill>
                <a:cs typeface="Aharoni" pitchFamily="2" charset="-79"/>
              </a:rPr>
              <a:t> doku</a:t>
            </a:r>
          </a:p>
          <a:p>
            <a:pPr>
              <a:buFont typeface="Arial" pitchFamily="34" charset="0"/>
              <a:buChar char="•"/>
            </a:pPr>
            <a:r>
              <a:rPr lang="tr-TR" sz="2800" b="1" dirty="0" smtClean="0">
                <a:solidFill>
                  <a:schemeClr val="tx1"/>
                </a:solidFill>
                <a:cs typeface="Aharoni" pitchFamily="2" charset="-79"/>
              </a:rPr>
              <a:t> biçim </a:t>
            </a:r>
          </a:p>
          <a:p>
            <a:pPr>
              <a:buFont typeface="Arial" pitchFamily="34" charset="0"/>
              <a:buChar char="•"/>
            </a:pPr>
            <a:r>
              <a:rPr lang="tr-TR" sz="2800" b="1" dirty="0" smtClean="0">
                <a:solidFill>
                  <a:schemeClr val="tx1"/>
                </a:solidFill>
                <a:cs typeface="Aharoni" pitchFamily="2" charset="-79"/>
              </a:rPr>
              <a:t> ölçü</a:t>
            </a:r>
          </a:p>
          <a:p>
            <a:pPr>
              <a:buFont typeface="Arial" pitchFamily="34" charset="0"/>
              <a:buChar char="•"/>
            </a:pPr>
            <a:r>
              <a:rPr lang="tr-TR" sz="2800" b="1" dirty="0" smtClean="0">
                <a:solidFill>
                  <a:schemeClr val="tx1"/>
                </a:solidFill>
                <a:cs typeface="Aharoni" pitchFamily="2" charset="-79"/>
              </a:rPr>
              <a:t> yön</a:t>
            </a:r>
          </a:p>
        </p:txBody>
      </p:sp>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Tasarım Öğeleri</a:t>
            </a:r>
            <a:endParaRPr lang="tr-TR" sz="3200" b="1" dirty="0"/>
          </a:p>
        </p:txBody>
      </p:sp>
      <p:sp>
        <p:nvSpPr>
          <p:cNvPr id="3" name="2 Alt Başlık"/>
          <p:cNvSpPr>
            <a:spLocks noGrp="1"/>
          </p:cNvSpPr>
          <p:nvPr>
            <p:ph type="subTitle" idx="1"/>
          </p:nvPr>
        </p:nvSpPr>
        <p:spPr>
          <a:xfrm>
            <a:off x="2071670" y="1571612"/>
            <a:ext cx="6604786" cy="4449676"/>
          </a:xfrm>
        </p:spPr>
        <p:txBody>
          <a:bodyPr>
            <a:normAutofit/>
          </a:bodyPr>
          <a:lstStyle/>
          <a:p>
            <a:pPr algn="just"/>
            <a:r>
              <a:rPr lang="tr-TR" sz="2800" b="1" dirty="0" smtClean="0">
                <a:solidFill>
                  <a:schemeClr val="tx1"/>
                </a:solidFill>
                <a:cs typeface="Aharoni" pitchFamily="2" charset="-79"/>
              </a:rPr>
              <a:t>Çizgi: </a:t>
            </a:r>
            <a:r>
              <a:rPr lang="tr-TR" sz="2800" dirty="0" smtClean="0">
                <a:solidFill>
                  <a:schemeClr val="tx1"/>
                </a:solidFill>
              </a:rPr>
              <a:t>Tasarımın en temel öğesidir. </a:t>
            </a:r>
          </a:p>
          <a:p>
            <a:pPr algn="just"/>
            <a:r>
              <a:rPr lang="tr-TR" sz="2800" dirty="0" smtClean="0">
                <a:solidFill>
                  <a:schemeClr val="tx1"/>
                </a:solidFill>
              </a:rPr>
              <a:t> “Düz ya da kıvrımlı, kalın ya da ince, sürekli ya da kesik, grenli ya da keskin özelliklere sahip çizgiler tasarımda; objenin dikkat çekmesi veya iki obje arasına koyularak gözün onları birbirinden ayrılmalarının sağlanması amacıyla, zaman zaman ise bazı iletilerin iletilmesi için kullanılmaktadır</a:t>
            </a:r>
            <a:endParaRPr lang="tr-TR" sz="2800" dirty="0" smtClean="0">
              <a:solidFill>
                <a:schemeClr val="tx1"/>
              </a:solidFill>
              <a:cs typeface="Aharoni" pitchFamily="2" charset="-79"/>
            </a:endParaRPr>
          </a:p>
          <a:p>
            <a:endParaRPr lang="tr-TR" sz="2800" b="1" dirty="0" smtClean="0">
              <a:solidFill>
                <a:schemeClr val="tx1"/>
              </a:solidFill>
              <a:cs typeface="Aharoni" pitchFamily="2" charset="-79"/>
            </a:endParaRPr>
          </a:p>
        </p:txBody>
      </p:sp>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Tasarım Öğeleri</a:t>
            </a:r>
            <a:endParaRPr lang="tr-TR" sz="3200" b="1" dirty="0"/>
          </a:p>
        </p:txBody>
      </p:sp>
      <p:sp>
        <p:nvSpPr>
          <p:cNvPr id="3" name="2 Alt Başlık"/>
          <p:cNvSpPr>
            <a:spLocks noGrp="1"/>
          </p:cNvSpPr>
          <p:nvPr>
            <p:ph type="subTitle" idx="1"/>
          </p:nvPr>
        </p:nvSpPr>
        <p:spPr>
          <a:xfrm>
            <a:off x="2071670" y="1571612"/>
            <a:ext cx="6604786" cy="4449676"/>
          </a:xfrm>
        </p:spPr>
        <p:txBody>
          <a:bodyPr>
            <a:normAutofit/>
          </a:bodyPr>
          <a:lstStyle/>
          <a:p>
            <a:r>
              <a:rPr lang="tr-TR" sz="2800" b="1" dirty="0" smtClean="0">
                <a:solidFill>
                  <a:schemeClr val="tx1"/>
                </a:solidFill>
                <a:cs typeface="Aharoni" pitchFamily="2" charset="-79"/>
              </a:rPr>
              <a:t>Çizgi: </a:t>
            </a:r>
            <a:r>
              <a:rPr lang="tr-TR" sz="2800" dirty="0" smtClean="0">
                <a:solidFill>
                  <a:schemeClr val="tx1"/>
                </a:solidFill>
              </a:rPr>
              <a:t>Çizgiler, karakterlerine bağlı olarak bazı mesajlar da iletirler: Yatay Çizgi:</a:t>
            </a:r>
          </a:p>
          <a:p>
            <a:r>
              <a:rPr lang="tr-TR" sz="2800" dirty="0" smtClean="0">
                <a:solidFill>
                  <a:schemeClr val="tx1"/>
                </a:solidFill>
              </a:rPr>
              <a:t>Durgunluk, Düşey Çizgi: Saygınlık, Diyagonal Çizgi: Canlılık, Kıvrımlı Çizgi:</a:t>
            </a:r>
          </a:p>
          <a:p>
            <a:r>
              <a:rPr lang="tr-TR" sz="2800" dirty="0" smtClean="0">
                <a:solidFill>
                  <a:schemeClr val="tx1"/>
                </a:solidFill>
              </a:rPr>
              <a:t>Zarafet</a:t>
            </a:r>
            <a:endParaRPr lang="tr-TR" sz="2800" b="1" dirty="0" smtClean="0">
              <a:solidFill>
                <a:schemeClr val="tx1"/>
              </a:solidFill>
              <a:cs typeface="Aharoni" pitchFamily="2" charset="-79"/>
            </a:endParaRPr>
          </a:p>
        </p:txBody>
      </p:sp>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Tasarım Öğeleri</a:t>
            </a:r>
            <a:endParaRPr lang="tr-TR" sz="3200" b="1" dirty="0"/>
          </a:p>
        </p:txBody>
      </p:sp>
      <p:sp>
        <p:nvSpPr>
          <p:cNvPr id="3" name="2 Alt Başlık"/>
          <p:cNvSpPr>
            <a:spLocks noGrp="1"/>
          </p:cNvSpPr>
          <p:nvPr>
            <p:ph type="subTitle" idx="1"/>
          </p:nvPr>
        </p:nvSpPr>
        <p:spPr>
          <a:xfrm>
            <a:off x="2071670" y="1571612"/>
            <a:ext cx="6604786" cy="4449676"/>
          </a:xfrm>
        </p:spPr>
        <p:txBody>
          <a:bodyPr>
            <a:normAutofit fontScale="92500" lnSpcReduction="20000"/>
          </a:bodyPr>
          <a:lstStyle/>
          <a:p>
            <a:r>
              <a:rPr lang="tr-TR" sz="2800" b="1" dirty="0" smtClean="0">
                <a:solidFill>
                  <a:schemeClr val="tx1"/>
                </a:solidFill>
              </a:rPr>
              <a:t>Ton: </a:t>
            </a:r>
            <a:r>
              <a:rPr lang="tr-TR" sz="2800" dirty="0" smtClean="0">
                <a:solidFill>
                  <a:schemeClr val="tx1"/>
                </a:solidFill>
              </a:rPr>
              <a:t>Tasarımda ele alınan rengin açık ya da koyu kullanılmasıdır. Aynı</a:t>
            </a:r>
          </a:p>
          <a:p>
            <a:r>
              <a:rPr lang="tr-TR" sz="2800" dirty="0" smtClean="0">
                <a:solidFill>
                  <a:schemeClr val="tx1"/>
                </a:solidFill>
              </a:rPr>
              <a:t>zamanda tasarım yüzeyinde kullanılan ışık, nesnelere bir üç boyutluluk katarak</a:t>
            </a:r>
          </a:p>
          <a:p>
            <a:r>
              <a:rPr lang="tr-TR" sz="2800" dirty="0" smtClean="0">
                <a:solidFill>
                  <a:schemeClr val="tx1"/>
                </a:solidFill>
              </a:rPr>
              <a:t>nesnelerin birbirleri arasında oluşan hacimsel farklılıkları tasarıma bir hareketlilik</a:t>
            </a:r>
          </a:p>
          <a:p>
            <a:r>
              <a:rPr lang="tr-TR" sz="2800" dirty="0" smtClean="0">
                <a:solidFill>
                  <a:schemeClr val="tx1"/>
                </a:solidFill>
              </a:rPr>
              <a:t>katmaktadır. </a:t>
            </a:r>
          </a:p>
          <a:p>
            <a:r>
              <a:rPr lang="tr-TR" sz="2800" dirty="0" smtClean="0">
                <a:solidFill>
                  <a:schemeClr val="tx1"/>
                </a:solidFill>
              </a:rPr>
              <a:t>Tasarım yüzeylerinde en çok kullanılan tonlamalar grinin çeşitlemeleri</a:t>
            </a:r>
          </a:p>
          <a:p>
            <a:r>
              <a:rPr lang="tr-TR" sz="2800" dirty="0" smtClean="0">
                <a:solidFill>
                  <a:schemeClr val="tx1"/>
                </a:solidFill>
              </a:rPr>
              <a:t>ve siyah tonlarıdır. Tasarımda kullanılan çizgiler ve tonlamalar kendi aralarında da</a:t>
            </a:r>
          </a:p>
          <a:p>
            <a:r>
              <a:rPr lang="tr-TR" sz="2800" dirty="0" smtClean="0">
                <a:solidFill>
                  <a:schemeClr val="tx1"/>
                </a:solidFill>
              </a:rPr>
              <a:t>kontrast (zıtlık) oluşturmaktadırlar.</a:t>
            </a:r>
            <a:endParaRPr lang="tr-TR" sz="2800" b="1" dirty="0" smtClean="0">
              <a:solidFill>
                <a:schemeClr val="tx1"/>
              </a:solidFill>
              <a:cs typeface="Aharoni" pitchFamily="2" charset="-79"/>
            </a:endParaRPr>
          </a:p>
        </p:txBody>
      </p:sp>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 klasör (3)\ffff.jpg"/>
          <p:cNvPicPr>
            <a:picLocks noChangeAspect="1" noChangeArrowheads="1"/>
          </p:cNvPicPr>
          <p:nvPr/>
        </p:nvPicPr>
        <p:blipFill>
          <a:blip r:embed="rId2" cstate="print"/>
          <a:srcRect/>
          <a:stretch>
            <a:fillRect/>
          </a:stretch>
        </p:blipFill>
        <p:spPr bwMode="auto">
          <a:xfrm>
            <a:off x="0" y="0"/>
            <a:ext cx="9296400" cy="7010400"/>
          </a:xfrm>
          <a:prstGeom prst="rect">
            <a:avLst/>
          </a:prstGeom>
          <a:noFill/>
        </p:spPr>
      </p:pic>
      <p:sp>
        <p:nvSpPr>
          <p:cNvPr id="5123" name="1 Başlık"/>
          <p:cNvSpPr>
            <a:spLocks noGrp="1"/>
          </p:cNvSpPr>
          <p:nvPr>
            <p:ph type="ctrTitle"/>
          </p:nvPr>
        </p:nvSpPr>
        <p:spPr>
          <a:xfrm>
            <a:off x="1691680" y="1268760"/>
            <a:ext cx="6766520" cy="941040"/>
          </a:xfrm>
        </p:spPr>
        <p:txBody>
          <a:bodyPr>
            <a:normAutofit fontScale="90000"/>
          </a:bodyPr>
          <a:lstStyle/>
          <a:p>
            <a:r>
              <a:rPr lang="tr-TR" sz="3100" b="1" dirty="0" smtClean="0"/>
              <a:t>Çağdaş Göstergebilimin Öncüleri Charles </a:t>
            </a:r>
            <a:r>
              <a:rPr lang="tr-TR" sz="3100" b="1" dirty="0" err="1" smtClean="0"/>
              <a:t>Sanders</a:t>
            </a:r>
            <a:r>
              <a:rPr lang="tr-TR" sz="3100" b="1" dirty="0" smtClean="0"/>
              <a:t> </a:t>
            </a:r>
            <a:r>
              <a:rPr lang="tr-TR" sz="3100" b="1" dirty="0" err="1" smtClean="0"/>
              <a:t>Peirce</a:t>
            </a:r>
            <a:r>
              <a:rPr lang="tr-TR" sz="3100" b="1" dirty="0" smtClean="0"/>
              <a:t> ve </a:t>
            </a:r>
            <a:r>
              <a:rPr lang="tr-TR" sz="3100" b="1" dirty="0" err="1" smtClean="0"/>
              <a:t>Ferdinand</a:t>
            </a:r>
            <a:r>
              <a:rPr lang="tr-TR" sz="3100" b="1" dirty="0" smtClean="0"/>
              <a:t> de </a:t>
            </a:r>
            <a:r>
              <a:rPr lang="tr-TR" sz="3100" b="1" dirty="0" err="1" smtClean="0"/>
              <a:t>Saussure</a:t>
            </a:r>
            <a:r>
              <a:rPr lang="tr-TR" dirty="0" smtClean="0"/>
              <a:t/>
            </a:r>
            <a:br>
              <a:rPr lang="tr-TR" dirty="0" smtClean="0"/>
            </a:br>
            <a:r>
              <a:rPr lang="tr-TR" dirty="0" smtClean="0"/>
              <a:t/>
            </a:r>
            <a:br>
              <a:rPr lang="tr-TR" dirty="0" smtClean="0"/>
            </a:br>
            <a:endParaRPr lang="tr-TR" dirty="0" smtClean="0"/>
          </a:p>
        </p:txBody>
      </p:sp>
      <p:sp>
        <p:nvSpPr>
          <p:cNvPr id="5124" name="2 Alt Başlık"/>
          <p:cNvSpPr>
            <a:spLocks noGrp="1"/>
          </p:cNvSpPr>
          <p:nvPr>
            <p:ph type="subTitle" idx="1"/>
          </p:nvPr>
        </p:nvSpPr>
        <p:spPr>
          <a:xfrm>
            <a:off x="1547664" y="1905000"/>
            <a:ext cx="7367736" cy="4188296"/>
          </a:xfrm>
        </p:spPr>
        <p:txBody>
          <a:bodyPr/>
          <a:lstStyle/>
          <a:p>
            <a:pPr algn="just">
              <a:buFont typeface="Arial" pitchFamily="34" charset="0"/>
              <a:buChar char="•"/>
            </a:pPr>
            <a:r>
              <a:rPr lang="tr-TR" sz="2400" dirty="0" smtClean="0">
                <a:solidFill>
                  <a:schemeClr val="tx1"/>
                </a:solidFill>
                <a:latin typeface="Times New Roman" pitchFamily="18" charset="0"/>
                <a:cs typeface="Times New Roman" pitchFamily="18" charset="0"/>
              </a:rPr>
              <a:t> Göstergebilimin bağımsız bir bilim dalına dönüşmesini sağlayan kişi C. H. S </a:t>
            </a:r>
            <a:r>
              <a:rPr lang="tr-TR" sz="2400" dirty="0" err="1" smtClean="0">
                <a:solidFill>
                  <a:schemeClr val="tx1"/>
                </a:solidFill>
                <a:latin typeface="Times New Roman" pitchFamily="18" charset="0"/>
                <a:cs typeface="Times New Roman" pitchFamily="18" charset="0"/>
              </a:rPr>
              <a:t>Peirce</a:t>
            </a:r>
            <a:r>
              <a:rPr lang="tr-TR" sz="2400" dirty="0" smtClean="0">
                <a:solidFill>
                  <a:schemeClr val="tx1"/>
                </a:solidFill>
                <a:latin typeface="Times New Roman" pitchFamily="18" charset="0"/>
                <a:cs typeface="Times New Roman" pitchFamily="18" charset="0"/>
              </a:rPr>
              <a:t>, bütün olguları kapsayan bir göstergeler kuramı tasarlamış ve mantıkla özdeşleştirdiği bu kavrama, “semiyoloji” adını vermiştir.</a:t>
            </a:r>
          </a:p>
          <a:p>
            <a:pPr algn="just">
              <a:buFont typeface="Arial" pitchFamily="34" charset="0"/>
              <a:buChar char="•"/>
            </a:pPr>
            <a:r>
              <a:rPr lang="tr-TR" sz="2400" dirty="0" smtClean="0">
                <a:solidFill>
                  <a:schemeClr val="tx1"/>
                </a:solidFill>
                <a:latin typeface="Times New Roman" pitchFamily="18" charset="0"/>
                <a:cs typeface="Times New Roman" pitchFamily="18" charset="0"/>
              </a:rPr>
              <a:t> “Obje-simge-yorumlayan” arasındaki ilişkiyi ele almıştır.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Tasarım Öğeleri</a:t>
            </a:r>
            <a:endParaRPr lang="tr-TR" sz="3200" b="1" dirty="0"/>
          </a:p>
        </p:txBody>
      </p:sp>
      <p:sp>
        <p:nvSpPr>
          <p:cNvPr id="3" name="2 Alt Başlık"/>
          <p:cNvSpPr>
            <a:spLocks noGrp="1"/>
          </p:cNvSpPr>
          <p:nvPr>
            <p:ph type="subTitle" idx="1"/>
          </p:nvPr>
        </p:nvSpPr>
        <p:spPr>
          <a:xfrm>
            <a:off x="2071670" y="1571612"/>
            <a:ext cx="6604786" cy="4714908"/>
          </a:xfrm>
        </p:spPr>
        <p:txBody>
          <a:bodyPr>
            <a:normAutofit fontScale="92500" lnSpcReduction="20000"/>
          </a:bodyPr>
          <a:lstStyle/>
          <a:p>
            <a:pPr algn="just"/>
            <a:r>
              <a:rPr lang="tr-TR" sz="2800" b="1" dirty="0" smtClean="0">
                <a:solidFill>
                  <a:schemeClr val="tx1"/>
                </a:solidFill>
              </a:rPr>
              <a:t>Renk: </a:t>
            </a:r>
            <a:r>
              <a:rPr lang="tr-TR" sz="2800" dirty="0" smtClean="0">
                <a:solidFill>
                  <a:schemeClr val="tx1"/>
                </a:solidFill>
              </a:rPr>
              <a:t>Tasarımı oluşturan en önemli yapıtaşlarından birisi de renk öğesidir.</a:t>
            </a:r>
          </a:p>
          <a:p>
            <a:pPr algn="just"/>
            <a:r>
              <a:rPr lang="tr-TR" sz="2800" dirty="0" smtClean="0">
                <a:solidFill>
                  <a:schemeClr val="tx1"/>
                </a:solidFill>
              </a:rPr>
              <a:t>Tasarımda yer alan görsel ve sözel öğelerin bütünlüğünün ve uyumluluğunun yanı sıra renklendirilmesi de oldukça önemlidir. </a:t>
            </a:r>
          </a:p>
          <a:p>
            <a:pPr algn="just"/>
            <a:r>
              <a:rPr lang="tr-TR" sz="2800" dirty="0" smtClean="0">
                <a:solidFill>
                  <a:schemeClr val="tx1"/>
                </a:solidFill>
              </a:rPr>
              <a:t>Renklendirilirken kullanılan tonlamalar da tasarımı daha canlı tutmaktadır. Rengin tonu, bir rengin ne kadar açık ya da koyu olduğu ile ilgilidir. Renkler ana renkler ve ara renkler (ana renklerin karıştırılmasından elde edilen renkler) olmak üzere ikiye ayrılır. </a:t>
            </a:r>
            <a:r>
              <a:rPr lang="tr-TR" sz="2800" b="1" dirty="0" smtClean="0">
                <a:solidFill>
                  <a:schemeClr val="tx1"/>
                </a:solidFill>
              </a:rPr>
              <a:t>Ana renkler:</a:t>
            </a:r>
            <a:r>
              <a:rPr lang="tr-TR" sz="2800" dirty="0" smtClean="0">
                <a:solidFill>
                  <a:schemeClr val="tx1"/>
                </a:solidFill>
              </a:rPr>
              <a:t> sarı, kırmızı ve mavidir. </a:t>
            </a:r>
            <a:r>
              <a:rPr lang="tr-TR" sz="2800" b="1" dirty="0" smtClean="0">
                <a:solidFill>
                  <a:schemeClr val="tx1"/>
                </a:solidFill>
              </a:rPr>
              <a:t>Ara renkler ise: </a:t>
            </a:r>
            <a:r>
              <a:rPr lang="tr-TR" sz="2800" dirty="0" smtClean="0">
                <a:solidFill>
                  <a:schemeClr val="tx1"/>
                </a:solidFill>
              </a:rPr>
              <a:t>mor, yeşil ve turuncudur.</a:t>
            </a:r>
            <a:endParaRPr lang="tr-TR" sz="2800" dirty="0" smtClean="0">
              <a:solidFill>
                <a:schemeClr val="tx1"/>
              </a:solidFill>
              <a:cs typeface="Aharoni" pitchFamily="2" charset="-79"/>
            </a:endParaRPr>
          </a:p>
        </p:txBody>
      </p:sp>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Tasarım Öğeleri</a:t>
            </a:r>
            <a:endParaRPr lang="tr-TR" sz="3200" b="1" dirty="0"/>
          </a:p>
        </p:txBody>
      </p:sp>
      <p:sp>
        <p:nvSpPr>
          <p:cNvPr id="3" name="2 Alt Başlık"/>
          <p:cNvSpPr>
            <a:spLocks noGrp="1"/>
          </p:cNvSpPr>
          <p:nvPr>
            <p:ph type="subTitle" idx="1"/>
          </p:nvPr>
        </p:nvSpPr>
        <p:spPr>
          <a:xfrm>
            <a:off x="2071670" y="1571612"/>
            <a:ext cx="6604786" cy="4714908"/>
          </a:xfrm>
        </p:spPr>
        <p:txBody>
          <a:bodyPr>
            <a:normAutofit fontScale="77500" lnSpcReduction="20000"/>
          </a:bodyPr>
          <a:lstStyle/>
          <a:p>
            <a:r>
              <a:rPr lang="tr-TR" sz="2800" b="1" dirty="0" smtClean="0">
                <a:solidFill>
                  <a:schemeClr val="tx1"/>
                </a:solidFill>
              </a:rPr>
              <a:t>Doku: </a:t>
            </a:r>
            <a:r>
              <a:rPr lang="tr-TR" sz="2800" dirty="0" smtClean="0">
                <a:solidFill>
                  <a:schemeClr val="tx1"/>
                </a:solidFill>
              </a:rPr>
              <a:t>Nesnelerin dış yüzeyinde yer alan dokular, nesnelerin yumuşaklığının,</a:t>
            </a:r>
          </a:p>
          <a:p>
            <a:r>
              <a:rPr lang="tr-TR" sz="2800" dirty="0" smtClean="0">
                <a:solidFill>
                  <a:schemeClr val="tx1"/>
                </a:solidFill>
              </a:rPr>
              <a:t>sertliğinin, pürüzlülüğünün, matlığının, parlaklığının gibi karakteristik özelliklerin</a:t>
            </a:r>
          </a:p>
          <a:p>
            <a:r>
              <a:rPr lang="tr-TR" sz="2800" dirty="0" smtClean="0">
                <a:solidFill>
                  <a:schemeClr val="tx1"/>
                </a:solidFill>
              </a:rPr>
              <a:t>belirlenmesine yardımcı olmaktadır. Basılı ürünlerin tasarımı için; doğal dokuları, kullanılan kağıtların türleri, yapay dokuları ise dijital ortamda sürekli tekrarlanan</a:t>
            </a:r>
          </a:p>
          <a:p>
            <a:r>
              <a:rPr lang="tr-TR" sz="2800" dirty="0" smtClean="0">
                <a:solidFill>
                  <a:schemeClr val="tx1"/>
                </a:solidFill>
              </a:rPr>
              <a:t>biçimsel bir düzen oluşturmaktadır. Doğal dokulara; çevremizde algıladığımız ağaç</a:t>
            </a:r>
          </a:p>
          <a:p>
            <a:r>
              <a:rPr lang="tr-TR" sz="2800" dirty="0" smtClean="0">
                <a:solidFill>
                  <a:schemeClr val="tx1"/>
                </a:solidFill>
              </a:rPr>
              <a:t>gövdeleri, insan ve hayvan derileri, çiçekler, yapraklar, otlar; yapay dokulara ise;</a:t>
            </a:r>
          </a:p>
          <a:p>
            <a:r>
              <a:rPr lang="tr-TR" sz="2800" dirty="0" smtClean="0">
                <a:solidFill>
                  <a:schemeClr val="tx1"/>
                </a:solidFill>
              </a:rPr>
              <a:t>insan tarafından ortaya konan camlar, metaller, ahşaplar, plastikler örnek olarak</a:t>
            </a:r>
          </a:p>
          <a:p>
            <a:r>
              <a:rPr lang="tr-TR" sz="2800" dirty="0" smtClean="0">
                <a:solidFill>
                  <a:schemeClr val="tx1"/>
                </a:solidFill>
              </a:rPr>
              <a:t>verilebilir.</a:t>
            </a:r>
            <a:endParaRPr lang="tr-TR" sz="2800" dirty="0" smtClean="0">
              <a:solidFill>
                <a:schemeClr val="tx1"/>
              </a:solidFill>
              <a:cs typeface="Aharoni" pitchFamily="2" charset="-79"/>
            </a:endParaRPr>
          </a:p>
        </p:txBody>
      </p:sp>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Tasarım Öğeleri</a:t>
            </a:r>
            <a:endParaRPr lang="tr-TR" sz="3200" b="1" dirty="0"/>
          </a:p>
        </p:txBody>
      </p:sp>
      <p:sp>
        <p:nvSpPr>
          <p:cNvPr id="3" name="2 Alt Başlık"/>
          <p:cNvSpPr>
            <a:spLocks noGrp="1"/>
          </p:cNvSpPr>
          <p:nvPr>
            <p:ph type="subTitle" idx="1"/>
          </p:nvPr>
        </p:nvSpPr>
        <p:spPr>
          <a:xfrm>
            <a:off x="2071670" y="1428736"/>
            <a:ext cx="6604786" cy="4857784"/>
          </a:xfrm>
        </p:spPr>
        <p:txBody>
          <a:bodyPr>
            <a:noAutofit/>
          </a:bodyPr>
          <a:lstStyle/>
          <a:p>
            <a:r>
              <a:rPr lang="tr-TR" sz="2000" b="1" dirty="0" smtClean="0">
                <a:solidFill>
                  <a:schemeClr val="tx1"/>
                </a:solidFill>
              </a:rPr>
              <a:t>Biçim: </a:t>
            </a:r>
            <a:r>
              <a:rPr lang="tr-TR" sz="2000" dirty="0" smtClean="0">
                <a:solidFill>
                  <a:schemeClr val="tx1"/>
                </a:solidFill>
              </a:rPr>
              <a:t>Bir nesnenin derinliği ve kütlesi olmadan, genişliği ve yüksekliği ile ifade edilişi, o nesnenin bir biçiminin olduğunu göstermektedir. Nesnenin biçimini</a:t>
            </a:r>
          </a:p>
          <a:p>
            <a:r>
              <a:rPr lang="tr-TR" sz="2000" dirty="0" smtClean="0">
                <a:solidFill>
                  <a:schemeClr val="tx1"/>
                </a:solidFill>
              </a:rPr>
              <a:t>oluşturan nesnede var olan renklerin, çizgilerin, dokuların, hacminin vb… tümüdür.</a:t>
            </a:r>
          </a:p>
          <a:p>
            <a:r>
              <a:rPr lang="tr-TR" sz="2000" dirty="0" smtClean="0">
                <a:solidFill>
                  <a:schemeClr val="tx1"/>
                </a:solidFill>
              </a:rPr>
              <a:t>Uzaktan bir nesneye bakıldığında ilk önce şeklini algılarken, daha sonra nesneye daha da çok yaklaşıldığında, nesnede var olan detaylar ( renkler, dokular, çizgiler vb…) algılanmaktadır. Dolayısıyla biçim nesneleri tanımlamada doğrudan doğruya</a:t>
            </a:r>
          </a:p>
          <a:p>
            <a:r>
              <a:rPr lang="tr-TR" sz="2000" dirty="0" smtClean="0">
                <a:solidFill>
                  <a:schemeClr val="tx1"/>
                </a:solidFill>
              </a:rPr>
              <a:t>iletişim kuran bir öğedir. Doğada var olan her cismin bir geometrik biçimi vardır.</a:t>
            </a:r>
          </a:p>
          <a:p>
            <a:r>
              <a:rPr lang="tr-TR" sz="2000" dirty="0" smtClean="0">
                <a:solidFill>
                  <a:schemeClr val="tx1"/>
                </a:solidFill>
              </a:rPr>
              <a:t>Bu geometrik formları meydana getiren çizgiler cismin özelliğine göre yuvarlak, sert,</a:t>
            </a:r>
          </a:p>
          <a:p>
            <a:r>
              <a:rPr lang="fi-FI" sz="2000" dirty="0" smtClean="0">
                <a:solidFill>
                  <a:schemeClr val="tx1"/>
                </a:solidFill>
              </a:rPr>
              <a:t>keskin, sivri gibi niteliklere sahiptir.</a:t>
            </a:r>
            <a:endParaRPr lang="tr-TR" sz="2000" dirty="0" smtClean="0">
              <a:solidFill>
                <a:schemeClr val="tx1"/>
              </a:solidFill>
              <a:cs typeface="Aharoni" pitchFamily="2" charset="-79"/>
            </a:endParaRPr>
          </a:p>
        </p:txBody>
      </p:sp>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Tasarım Öğeleri</a:t>
            </a:r>
            <a:endParaRPr lang="tr-TR" sz="3200" b="1" dirty="0"/>
          </a:p>
        </p:txBody>
      </p:sp>
      <p:sp>
        <p:nvSpPr>
          <p:cNvPr id="3" name="2 Alt Başlık"/>
          <p:cNvSpPr>
            <a:spLocks noGrp="1"/>
          </p:cNvSpPr>
          <p:nvPr>
            <p:ph type="subTitle" idx="1"/>
          </p:nvPr>
        </p:nvSpPr>
        <p:spPr>
          <a:xfrm>
            <a:off x="2071670" y="1428736"/>
            <a:ext cx="6604786" cy="4857784"/>
          </a:xfrm>
        </p:spPr>
        <p:txBody>
          <a:bodyPr>
            <a:noAutofit/>
          </a:bodyPr>
          <a:lstStyle/>
          <a:p>
            <a:r>
              <a:rPr lang="tr-TR" sz="1800" b="1" dirty="0" smtClean="0">
                <a:solidFill>
                  <a:schemeClr val="tx1"/>
                </a:solidFill>
              </a:rPr>
              <a:t>Ölçü: </a:t>
            </a:r>
            <a:r>
              <a:rPr lang="tr-TR" sz="1800" dirty="0" smtClean="0">
                <a:solidFill>
                  <a:schemeClr val="tx1"/>
                </a:solidFill>
              </a:rPr>
              <a:t>Tasarımda yer alan görsel ve sözel öğeler değişik ve belirli ölçülerle</a:t>
            </a:r>
          </a:p>
          <a:p>
            <a:r>
              <a:rPr lang="tr-TR" sz="1800" dirty="0" smtClean="0">
                <a:solidFill>
                  <a:schemeClr val="tx1"/>
                </a:solidFill>
              </a:rPr>
              <a:t>bir araya gelmelidir. Bu durum, tasarımda öne çıkması istenilen öğelerin etkinliğini</a:t>
            </a:r>
          </a:p>
          <a:p>
            <a:r>
              <a:rPr lang="tr-TR" sz="1800" dirty="0" smtClean="0">
                <a:solidFill>
                  <a:schemeClr val="tx1"/>
                </a:solidFill>
              </a:rPr>
              <a:t>de arttırmaktadır. Tasarımda ölçülerin büyümesi, tasarımın algılanırlığını ve</a:t>
            </a:r>
          </a:p>
          <a:p>
            <a:r>
              <a:rPr lang="tr-TR" sz="1800" dirty="0" smtClean="0">
                <a:solidFill>
                  <a:schemeClr val="tx1"/>
                </a:solidFill>
              </a:rPr>
              <a:t>etkinliğini arttırmaktadır</a:t>
            </a:r>
            <a:endParaRPr lang="tr-TR" sz="1800" dirty="0" smtClean="0">
              <a:solidFill>
                <a:schemeClr val="tx1"/>
              </a:solidFill>
              <a:cs typeface="Aharoni" pitchFamily="2" charset="-79"/>
            </a:endParaRPr>
          </a:p>
        </p:txBody>
      </p:sp>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Tasarım İlkeleri</a:t>
            </a:r>
            <a:endParaRPr lang="tr-TR" sz="3200" b="1" dirty="0"/>
          </a:p>
        </p:txBody>
      </p:sp>
      <p:sp>
        <p:nvSpPr>
          <p:cNvPr id="3" name="2 Alt Başlık"/>
          <p:cNvSpPr>
            <a:spLocks noGrp="1"/>
          </p:cNvSpPr>
          <p:nvPr>
            <p:ph type="subTitle" idx="1"/>
          </p:nvPr>
        </p:nvSpPr>
        <p:spPr>
          <a:xfrm>
            <a:off x="2071670" y="1714488"/>
            <a:ext cx="6604786" cy="4572032"/>
          </a:xfrm>
        </p:spPr>
        <p:txBody>
          <a:bodyPr>
            <a:noAutofit/>
          </a:bodyPr>
          <a:lstStyle/>
          <a:p>
            <a:r>
              <a:rPr lang="nb-NO" sz="1800" dirty="0" smtClean="0">
                <a:solidFill>
                  <a:schemeClr val="tx1"/>
                </a:solidFill>
              </a:rPr>
              <a:t>Tasarım ilkeleri, görsel tasarım ilkeleri (kompozisyon ilkeleri)</a:t>
            </a:r>
          </a:p>
          <a:p>
            <a:r>
              <a:rPr lang="tr-TR" sz="1800" dirty="0" smtClean="0">
                <a:solidFill>
                  <a:schemeClr val="tx1"/>
                </a:solidFill>
              </a:rPr>
              <a:t>şeklinde de tanımlanabilir. Bu ilkeler;</a:t>
            </a:r>
          </a:p>
          <a:p>
            <a:r>
              <a:rPr lang="tr-TR" sz="1800" dirty="0" smtClean="0">
                <a:solidFill>
                  <a:schemeClr val="tx1"/>
                </a:solidFill>
              </a:rPr>
              <a:t>• Zıtlık</a:t>
            </a:r>
          </a:p>
          <a:p>
            <a:r>
              <a:rPr lang="tr-TR" sz="1800" dirty="0" smtClean="0">
                <a:solidFill>
                  <a:schemeClr val="tx1"/>
                </a:solidFill>
              </a:rPr>
              <a:t>• Egemenlik / Odak Noktası</a:t>
            </a:r>
          </a:p>
          <a:p>
            <a:r>
              <a:rPr lang="tr-TR" sz="1800" dirty="0" smtClean="0">
                <a:solidFill>
                  <a:schemeClr val="tx1"/>
                </a:solidFill>
              </a:rPr>
              <a:t>• Görsel Denge (simetrik ve asimetrik)</a:t>
            </a:r>
          </a:p>
          <a:p>
            <a:r>
              <a:rPr lang="tr-TR" sz="1800" dirty="0" smtClean="0">
                <a:solidFill>
                  <a:schemeClr val="tx1"/>
                </a:solidFill>
              </a:rPr>
              <a:t>• Görsel Ritim (çizgiler, renkler, açık-koyu alanlar)</a:t>
            </a:r>
          </a:p>
          <a:p>
            <a:r>
              <a:rPr lang="tr-TR" sz="1800" dirty="0" smtClean="0">
                <a:solidFill>
                  <a:schemeClr val="tx1"/>
                </a:solidFill>
              </a:rPr>
              <a:t>• Şekil-Zemin Anlatımları</a:t>
            </a:r>
          </a:p>
          <a:p>
            <a:r>
              <a:rPr lang="tr-TR" sz="1800" dirty="0" smtClean="0">
                <a:solidFill>
                  <a:schemeClr val="tx1"/>
                </a:solidFill>
              </a:rPr>
              <a:t>• Vurgu</a:t>
            </a:r>
          </a:p>
          <a:p>
            <a:r>
              <a:rPr lang="tr-TR" sz="1800" dirty="0" smtClean="0">
                <a:solidFill>
                  <a:schemeClr val="tx1"/>
                </a:solidFill>
              </a:rPr>
              <a:t>• Bütünlük</a:t>
            </a:r>
          </a:p>
          <a:p>
            <a:r>
              <a:rPr lang="tr-TR" sz="1800" dirty="0" smtClean="0">
                <a:solidFill>
                  <a:schemeClr val="tx1"/>
                </a:solidFill>
              </a:rPr>
              <a:t>• Orantı ve Görsel Hiyerarşi</a:t>
            </a:r>
          </a:p>
          <a:p>
            <a:r>
              <a:rPr lang="tr-TR" sz="1800" dirty="0" smtClean="0">
                <a:solidFill>
                  <a:schemeClr val="tx1"/>
                </a:solidFill>
              </a:rPr>
              <a:t>• Devamlılık</a:t>
            </a:r>
          </a:p>
          <a:p>
            <a:r>
              <a:rPr lang="tr-TR" sz="1800" dirty="0" smtClean="0">
                <a:solidFill>
                  <a:schemeClr val="tx1"/>
                </a:solidFill>
              </a:rPr>
              <a:t>Şeklinde sıralanabilir.</a:t>
            </a:r>
            <a:endParaRPr lang="tr-TR" sz="1800" b="1" dirty="0" smtClean="0">
              <a:solidFill>
                <a:schemeClr val="tx1"/>
              </a:solidFill>
            </a:endParaRPr>
          </a:p>
        </p:txBody>
      </p:sp>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GÖRSEL İLETİŞİM TASARIM</a:t>
            </a:r>
            <a:endParaRPr lang="tr-TR" sz="3200" b="1" dirty="0"/>
          </a:p>
        </p:txBody>
      </p:sp>
      <p:sp>
        <p:nvSpPr>
          <p:cNvPr id="3" name="2 Alt Başlık"/>
          <p:cNvSpPr>
            <a:spLocks noGrp="1"/>
          </p:cNvSpPr>
          <p:nvPr>
            <p:ph type="subTitle" idx="1"/>
          </p:nvPr>
        </p:nvSpPr>
        <p:spPr>
          <a:xfrm>
            <a:off x="2071670" y="1714488"/>
            <a:ext cx="6604786" cy="4572032"/>
          </a:xfrm>
        </p:spPr>
        <p:txBody>
          <a:bodyPr>
            <a:noAutofit/>
          </a:bodyPr>
          <a:lstStyle/>
          <a:p>
            <a:r>
              <a:rPr lang="tr-TR" sz="1800" dirty="0" smtClean="0">
                <a:solidFill>
                  <a:schemeClr val="tx1"/>
                </a:solidFill>
              </a:rPr>
              <a:t>Görsel İletişim, görsel kodların bir araya gelmesiyle oluşan</a:t>
            </a:r>
          </a:p>
          <a:p>
            <a:r>
              <a:rPr lang="tr-TR" sz="1800" dirty="0" smtClean="0">
                <a:solidFill>
                  <a:schemeClr val="tx1"/>
                </a:solidFill>
              </a:rPr>
              <a:t>bilgiyi, anlaşılır bir biçimde sunandır, iletendir.</a:t>
            </a:r>
          </a:p>
          <a:p>
            <a:endParaRPr lang="tr-TR" sz="1800" dirty="0" smtClean="0">
              <a:solidFill>
                <a:schemeClr val="tx1"/>
              </a:solidFill>
            </a:endParaRPr>
          </a:p>
          <a:p>
            <a:r>
              <a:rPr lang="tr-TR" sz="1800" dirty="0" smtClean="0">
                <a:solidFill>
                  <a:schemeClr val="tx1"/>
                </a:solidFill>
              </a:rPr>
              <a:t>İletilmek istenen ifadeyi, duyguyu ya da bir düşünceyi en uygun şekilde anlatacak görseller seçilerek, vurgulanarak hedef kitle üzerinde etkili olmayı hedeflemesi gerekmektedir. </a:t>
            </a:r>
          </a:p>
          <a:p>
            <a:endParaRPr lang="tr-TR" sz="1800" dirty="0" smtClean="0">
              <a:solidFill>
                <a:schemeClr val="tx1"/>
              </a:solidFill>
            </a:endParaRPr>
          </a:p>
          <a:p>
            <a:r>
              <a:rPr lang="tr-TR" sz="1800" dirty="0" smtClean="0">
                <a:solidFill>
                  <a:schemeClr val="tx1"/>
                </a:solidFill>
              </a:rPr>
              <a:t>Etkili bir biçimde oluşturulması hedeflenen görsel ileti; ifade</a:t>
            </a:r>
          </a:p>
          <a:p>
            <a:r>
              <a:rPr lang="tr-TR" sz="1800" dirty="0" smtClean="0">
                <a:solidFill>
                  <a:schemeClr val="tx1"/>
                </a:solidFill>
              </a:rPr>
              <a:t>(anlatım), soyutlama ve sembolizmden (simgecilik) oluşmaktadır.</a:t>
            </a:r>
            <a:endParaRPr lang="tr-TR" sz="1800" b="1" dirty="0" smtClean="0">
              <a:solidFill>
                <a:schemeClr val="tx1"/>
              </a:solidFill>
            </a:endParaRPr>
          </a:p>
        </p:txBody>
      </p:sp>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GÖRSEL İLETİŞİM TASARIM</a:t>
            </a:r>
            <a:endParaRPr lang="tr-TR" sz="3200" b="1" dirty="0"/>
          </a:p>
        </p:txBody>
      </p:sp>
      <p:sp>
        <p:nvSpPr>
          <p:cNvPr id="3" name="2 Alt Başlık"/>
          <p:cNvSpPr>
            <a:spLocks noGrp="1"/>
          </p:cNvSpPr>
          <p:nvPr>
            <p:ph type="subTitle" idx="1"/>
          </p:nvPr>
        </p:nvSpPr>
        <p:spPr>
          <a:xfrm>
            <a:off x="2071670" y="1714488"/>
            <a:ext cx="6604786" cy="4572032"/>
          </a:xfrm>
        </p:spPr>
        <p:txBody>
          <a:bodyPr>
            <a:noAutofit/>
          </a:bodyPr>
          <a:lstStyle/>
          <a:p>
            <a:r>
              <a:rPr lang="tr-TR" sz="1800" dirty="0" smtClean="0">
                <a:solidFill>
                  <a:schemeClr val="tx1"/>
                </a:solidFill>
              </a:rPr>
              <a:t>   Görsel süreç, görülen iletilerin anlamlandırılması üzerine kurulu bir düzendir ve algılama denilen süreç aslında soyutlamanın kendisidir. Bu süreç “bireyin zihinsel sürecinde yaşanmaktadır.</a:t>
            </a:r>
          </a:p>
          <a:p>
            <a:endParaRPr lang="tr-TR" sz="1800" dirty="0" smtClean="0">
              <a:solidFill>
                <a:schemeClr val="tx1"/>
              </a:solidFill>
            </a:endParaRPr>
          </a:p>
          <a:p>
            <a:r>
              <a:rPr lang="tr-TR" sz="1800" dirty="0" smtClean="0">
                <a:solidFill>
                  <a:schemeClr val="tx1"/>
                </a:solidFill>
              </a:rPr>
              <a:t>Görsel iletişim de öncelikle göz ve ardından duyu organı aracılığıyla algılanan verilere bir anlam yükleyen beynin varlığı gerekmektedir</a:t>
            </a:r>
            <a:endParaRPr lang="tr-TR" sz="1800" b="1" dirty="0" smtClean="0">
              <a:solidFill>
                <a:schemeClr val="tx1"/>
              </a:solidFill>
            </a:endParaRPr>
          </a:p>
        </p:txBody>
      </p:sp>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GÖRSEL İLETİŞİM TASARIM</a:t>
            </a:r>
            <a:endParaRPr lang="tr-TR" sz="3200" b="1" dirty="0"/>
          </a:p>
        </p:txBody>
      </p:sp>
      <p:sp>
        <p:nvSpPr>
          <p:cNvPr id="3" name="2 Alt Başlık"/>
          <p:cNvSpPr>
            <a:spLocks noGrp="1"/>
          </p:cNvSpPr>
          <p:nvPr>
            <p:ph type="subTitle" idx="1"/>
          </p:nvPr>
        </p:nvSpPr>
        <p:spPr>
          <a:xfrm>
            <a:off x="2071670" y="1928802"/>
            <a:ext cx="6604786" cy="4357718"/>
          </a:xfrm>
        </p:spPr>
        <p:txBody>
          <a:bodyPr>
            <a:noAutofit/>
          </a:bodyPr>
          <a:lstStyle/>
          <a:p>
            <a:r>
              <a:rPr lang="tr-TR" sz="1800" dirty="0" smtClean="0">
                <a:solidFill>
                  <a:schemeClr val="tx1"/>
                </a:solidFill>
              </a:rPr>
              <a:t>Sembol (simge) sözcüğünü “bir kavramı temsil eden somut bir şekil, bir nesne, bir işaret, bir söz ya da hareket tanımıyla açıklayabiliriz.</a:t>
            </a:r>
          </a:p>
          <a:p>
            <a:endParaRPr lang="tr-TR" sz="1800" dirty="0" smtClean="0">
              <a:solidFill>
                <a:schemeClr val="tx1"/>
              </a:solidFill>
            </a:endParaRPr>
          </a:p>
          <a:p>
            <a:r>
              <a:rPr lang="tr-TR" sz="1800" dirty="0" smtClean="0">
                <a:solidFill>
                  <a:schemeClr val="tx1"/>
                </a:solidFill>
              </a:rPr>
              <a:t>Semboller aynı zamanda ardında bir öykü ya da bir görsel ilişkiler zincirini barındırır. Semboller, kullanıldıkları toplumlar ve kültürlerde bir birlikte karar vermişlik ile birlikte anlamı konusunda hemfikir olma temeline dayanır   </a:t>
            </a:r>
            <a:endParaRPr lang="tr-TR" sz="1800" b="1" dirty="0" smtClean="0">
              <a:solidFill>
                <a:schemeClr val="tx1"/>
              </a:solidFill>
            </a:endParaRPr>
          </a:p>
        </p:txBody>
      </p:sp>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GÖRSEL ALGI VE GESTALT PSİKOLOJİSİ</a:t>
            </a:r>
            <a:endParaRPr lang="tr-TR" sz="3200" b="1" dirty="0"/>
          </a:p>
        </p:txBody>
      </p:sp>
      <p:sp>
        <p:nvSpPr>
          <p:cNvPr id="3" name="2 Alt Başlık"/>
          <p:cNvSpPr>
            <a:spLocks noGrp="1"/>
          </p:cNvSpPr>
          <p:nvPr>
            <p:ph type="subTitle" idx="1"/>
          </p:nvPr>
        </p:nvSpPr>
        <p:spPr>
          <a:xfrm>
            <a:off x="2071670" y="1928802"/>
            <a:ext cx="6604786" cy="4357718"/>
          </a:xfrm>
        </p:spPr>
        <p:txBody>
          <a:bodyPr>
            <a:noAutofit/>
          </a:bodyPr>
          <a:lstStyle/>
          <a:p>
            <a:r>
              <a:rPr lang="tr-TR" sz="1800" dirty="0" smtClean="0">
                <a:solidFill>
                  <a:schemeClr val="tx1"/>
                </a:solidFill>
              </a:rPr>
              <a:t>Algı (</a:t>
            </a:r>
            <a:r>
              <a:rPr lang="tr-TR" sz="1800" dirty="0" err="1" smtClean="0">
                <a:solidFill>
                  <a:schemeClr val="tx1"/>
                </a:solidFill>
              </a:rPr>
              <a:t>percepta</a:t>
            </a:r>
            <a:r>
              <a:rPr lang="tr-TR" sz="1800" dirty="0" smtClean="0">
                <a:solidFill>
                  <a:schemeClr val="tx1"/>
                </a:solidFill>
              </a:rPr>
              <a:t>), duyu organları aracılığı ile bireyin çevresinde gözlemlediği verilerin tümüdür.</a:t>
            </a:r>
          </a:p>
          <a:p>
            <a:r>
              <a:rPr lang="tr-TR" sz="1800" dirty="0" smtClean="0">
                <a:solidFill>
                  <a:schemeClr val="tx1"/>
                </a:solidFill>
              </a:rPr>
              <a:t> Algılanan (</a:t>
            </a:r>
            <a:r>
              <a:rPr lang="tr-TR" sz="1800" dirty="0" err="1" smtClean="0">
                <a:solidFill>
                  <a:schemeClr val="tx1"/>
                </a:solidFill>
              </a:rPr>
              <a:t>percipienda</a:t>
            </a:r>
            <a:r>
              <a:rPr lang="tr-TR" sz="1800" dirty="0" smtClean="0">
                <a:solidFill>
                  <a:schemeClr val="tx1"/>
                </a:solidFill>
              </a:rPr>
              <a:t>) ise, nesnelerin birey tarafından görünen, kabul edilen gerçekliğidir. </a:t>
            </a:r>
          </a:p>
          <a:p>
            <a:r>
              <a:rPr lang="tr-TR" sz="1800" dirty="0" smtClean="0">
                <a:solidFill>
                  <a:schemeClr val="tx1"/>
                </a:solidFill>
              </a:rPr>
              <a:t>Algılama süreci içinde fiziksel etkenler (kokular, tatlar, görüntüler, sesler vb…) dışında, birey kendi deneyimlerinden ve yaşantısından da yararlanmaktadır sonucuna ulaşabilmekteyiz. Bu doğrultuda da algıladığı nesneyi yorumlamakta, ona anlamlar yüklemektedir. Bu yönüyle “Algı” sübjektif (öznel) bir yapıya sahiptir.</a:t>
            </a:r>
            <a:endParaRPr lang="tr-TR" sz="1800" b="1" dirty="0" smtClean="0">
              <a:solidFill>
                <a:schemeClr val="tx1"/>
              </a:solidFill>
            </a:endParaRPr>
          </a:p>
        </p:txBody>
      </p:sp>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GÖRSEL ALGI VE GESTALT PSİKOLOJİSİ</a:t>
            </a:r>
            <a:endParaRPr lang="tr-TR" sz="3200" b="1" dirty="0"/>
          </a:p>
        </p:txBody>
      </p:sp>
      <p:sp>
        <p:nvSpPr>
          <p:cNvPr id="3" name="2 Alt Başlık"/>
          <p:cNvSpPr>
            <a:spLocks noGrp="1"/>
          </p:cNvSpPr>
          <p:nvPr>
            <p:ph type="subTitle" idx="1"/>
          </p:nvPr>
        </p:nvSpPr>
        <p:spPr>
          <a:xfrm>
            <a:off x="2071670" y="1928802"/>
            <a:ext cx="6604786" cy="4357718"/>
          </a:xfrm>
        </p:spPr>
        <p:txBody>
          <a:bodyPr>
            <a:noAutofit/>
          </a:bodyPr>
          <a:lstStyle/>
          <a:p>
            <a:r>
              <a:rPr lang="tr-TR" sz="1800" dirty="0" err="1" smtClean="0">
                <a:solidFill>
                  <a:schemeClr val="tx1"/>
                </a:solidFill>
              </a:rPr>
              <a:t>Gestalt</a:t>
            </a:r>
            <a:r>
              <a:rPr lang="tr-TR" sz="1800" dirty="0" smtClean="0">
                <a:solidFill>
                  <a:schemeClr val="tx1"/>
                </a:solidFill>
              </a:rPr>
              <a:t> teorisinin temelinde</a:t>
            </a:r>
          </a:p>
          <a:p>
            <a:r>
              <a:rPr lang="tr-TR" sz="1800" i="1" dirty="0" smtClean="0">
                <a:solidFill>
                  <a:schemeClr val="tx1"/>
                </a:solidFill>
              </a:rPr>
              <a:t>bütünlük, birlik yatmaktadır. </a:t>
            </a:r>
            <a:r>
              <a:rPr lang="tr-TR" sz="1800" dirty="0" err="1" smtClean="0">
                <a:solidFill>
                  <a:schemeClr val="tx1"/>
                </a:solidFill>
              </a:rPr>
              <a:t>Gestalt</a:t>
            </a:r>
            <a:r>
              <a:rPr lang="tr-TR" sz="1800" dirty="0" smtClean="0">
                <a:solidFill>
                  <a:schemeClr val="tx1"/>
                </a:solidFill>
              </a:rPr>
              <a:t>, birbirinden</a:t>
            </a:r>
          </a:p>
          <a:p>
            <a:r>
              <a:rPr lang="tr-TR" sz="1800" dirty="0" smtClean="0">
                <a:solidFill>
                  <a:schemeClr val="tx1"/>
                </a:solidFill>
              </a:rPr>
              <a:t>bağımsız olan öğeleri psikolojik bir süreç sonucu bütünü oluşturacak şekilde</a:t>
            </a:r>
          </a:p>
          <a:p>
            <a:r>
              <a:rPr lang="tr-TR" sz="1800" dirty="0" smtClean="0">
                <a:solidFill>
                  <a:schemeClr val="tx1"/>
                </a:solidFill>
              </a:rPr>
              <a:t>gruplandırma eğilimi. Bütünün içerisinde bulunan öğelerin ayrı ayrı çözümlenmesi ve</a:t>
            </a:r>
          </a:p>
          <a:p>
            <a:r>
              <a:rPr lang="tr-TR" sz="1800" dirty="0" smtClean="0">
                <a:solidFill>
                  <a:schemeClr val="tx1"/>
                </a:solidFill>
              </a:rPr>
              <a:t>algılanması değil, öğelerin birbiriyle olan ilişkilerine dayanan birlikteliklerinin nasıl</a:t>
            </a:r>
          </a:p>
          <a:p>
            <a:r>
              <a:rPr lang="tr-TR" sz="1800" dirty="0" smtClean="0">
                <a:solidFill>
                  <a:schemeClr val="tx1"/>
                </a:solidFill>
              </a:rPr>
              <a:t>algılandığı ile ilgilidir.</a:t>
            </a:r>
            <a:endParaRPr lang="tr-TR" sz="1800" b="1" dirty="0" smtClean="0">
              <a:solidFill>
                <a:schemeClr val="tx1"/>
              </a:solidFill>
            </a:endParaRPr>
          </a:p>
        </p:txBody>
      </p:sp>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 klasör (3)\ffff.jpg"/>
          <p:cNvPicPr>
            <a:picLocks noChangeAspect="1" noChangeArrowheads="1"/>
          </p:cNvPicPr>
          <p:nvPr/>
        </p:nvPicPr>
        <p:blipFill>
          <a:blip r:embed="rId2" cstate="print"/>
          <a:srcRect/>
          <a:stretch>
            <a:fillRect/>
          </a:stretch>
        </p:blipFill>
        <p:spPr bwMode="auto">
          <a:xfrm>
            <a:off x="0" y="0"/>
            <a:ext cx="9296400" cy="7010400"/>
          </a:xfrm>
          <a:prstGeom prst="rect">
            <a:avLst/>
          </a:prstGeom>
          <a:noFill/>
        </p:spPr>
      </p:pic>
      <p:sp>
        <p:nvSpPr>
          <p:cNvPr id="5123" name="1 Başlık"/>
          <p:cNvSpPr>
            <a:spLocks noGrp="1"/>
          </p:cNvSpPr>
          <p:nvPr>
            <p:ph type="ctrTitle"/>
          </p:nvPr>
        </p:nvSpPr>
        <p:spPr>
          <a:xfrm>
            <a:off x="1295400" y="457200"/>
            <a:ext cx="7162800" cy="1752600"/>
          </a:xfrm>
        </p:spPr>
        <p:txBody>
          <a:bodyPr/>
          <a:lstStyle/>
          <a:p>
            <a:r>
              <a:rPr lang="tr-TR" dirty="0" smtClean="0"/>
              <a:t/>
            </a:r>
            <a:br>
              <a:rPr lang="tr-TR" dirty="0" smtClean="0"/>
            </a:br>
            <a:endParaRPr lang="tr-TR" dirty="0" smtClean="0"/>
          </a:p>
        </p:txBody>
      </p:sp>
      <p:sp>
        <p:nvSpPr>
          <p:cNvPr id="5124" name="2 Alt Başlık"/>
          <p:cNvSpPr>
            <a:spLocks noGrp="1"/>
          </p:cNvSpPr>
          <p:nvPr>
            <p:ph type="subTitle" idx="1"/>
          </p:nvPr>
        </p:nvSpPr>
        <p:spPr>
          <a:xfrm>
            <a:off x="1547664" y="836712"/>
            <a:ext cx="7367736" cy="5256584"/>
          </a:xfrm>
        </p:spPr>
        <p:txBody>
          <a:bodyPr/>
          <a:lstStyle/>
          <a:p>
            <a:pPr algn="just"/>
            <a:endParaRPr lang="tr-TR" sz="2400" dirty="0" smtClean="0">
              <a:solidFill>
                <a:schemeClr val="tx1"/>
              </a:solidFill>
              <a:latin typeface="Times New Roman" pitchFamily="18" charset="0"/>
              <a:cs typeface="Times New Roman" pitchFamily="18" charset="0"/>
            </a:endParaRPr>
          </a:p>
          <a:p>
            <a:pPr algn="just">
              <a:buFont typeface="Arial" pitchFamily="34" charset="0"/>
              <a:buChar char="•"/>
            </a:pPr>
            <a:r>
              <a:rPr lang="tr-TR" sz="2400" dirty="0" smtClean="0">
                <a:solidFill>
                  <a:schemeClr val="tx1"/>
                </a:solidFill>
                <a:latin typeface="Times New Roman" pitchFamily="18" charset="0"/>
                <a:cs typeface="Times New Roman" pitchFamily="18" charset="0"/>
              </a:rPr>
              <a:t> F. de </a:t>
            </a:r>
            <a:r>
              <a:rPr lang="tr-TR" sz="2400" dirty="0" err="1" smtClean="0">
                <a:solidFill>
                  <a:schemeClr val="tx1"/>
                </a:solidFill>
                <a:latin typeface="Times New Roman" pitchFamily="18" charset="0"/>
                <a:cs typeface="Times New Roman" pitchFamily="18" charset="0"/>
              </a:rPr>
              <a:t>Saussure</a:t>
            </a:r>
            <a:r>
              <a:rPr lang="tr-TR" sz="2400" dirty="0" smtClean="0">
                <a:solidFill>
                  <a:schemeClr val="tx1"/>
                </a:solidFill>
                <a:latin typeface="Times New Roman" pitchFamily="18" charset="0"/>
                <a:cs typeface="Times New Roman" pitchFamily="18" charset="0"/>
              </a:rPr>
              <a:t> “Dil, kavramlar belirten bir göstergeler dizgesidir; bu özelliğiyle de yazıyla, sağır dilsiz alfabesiyle, simgesel törenlerle, incelik belirten davranış biçimleriyle, askerlerin kullandığı işaretlerle vb. karşılaştırılabilir</a:t>
            </a:r>
            <a:r>
              <a:rPr lang="tr-TR" sz="2400" dirty="0" smtClean="0">
                <a:latin typeface="Times New Roman" pitchFamily="18" charset="0"/>
                <a:cs typeface="Times New Roman" pitchFamily="18" charset="0"/>
              </a:rPr>
              <a:t>.</a:t>
            </a:r>
          </a:p>
          <a:p>
            <a:pPr algn="just">
              <a:buFont typeface="Arial" pitchFamily="34" charset="0"/>
              <a:buChar char="•"/>
            </a:pPr>
            <a:endParaRPr lang="tr-TR" sz="24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GÖRSEL ALGI VE GESTALT PSİKOLOJİSİ</a:t>
            </a:r>
            <a:endParaRPr lang="tr-TR" sz="3200" b="1" dirty="0"/>
          </a:p>
        </p:txBody>
      </p:sp>
      <p:sp>
        <p:nvSpPr>
          <p:cNvPr id="3" name="2 Alt Başlık"/>
          <p:cNvSpPr>
            <a:spLocks noGrp="1"/>
          </p:cNvSpPr>
          <p:nvPr>
            <p:ph type="subTitle" idx="1"/>
          </p:nvPr>
        </p:nvSpPr>
        <p:spPr>
          <a:xfrm>
            <a:off x="2071670" y="1785926"/>
            <a:ext cx="6604786" cy="4500594"/>
          </a:xfrm>
        </p:spPr>
        <p:txBody>
          <a:bodyPr>
            <a:noAutofit/>
          </a:bodyPr>
          <a:lstStyle/>
          <a:p>
            <a:r>
              <a:rPr lang="tr-TR" sz="1800" dirty="0" smtClean="0">
                <a:solidFill>
                  <a:schemeClr val="tx1"/>
                </a:solidFill>
              </a:rPr>
              <a:t>Tasarımdaki bu algı sürecinin işlemesi için </a:t>
            </a:r>
            <a:r>
              <a:rPr lang="tr-TR" sz="1800" dirty="0" err="1" smtClean="0">
                <a:solidFill>
                  <a:schemeClr val="tx1"/>
                </a:solidFill>
              </a:rPr>
              <a:t>Gestalt</a:t>
            </a:r>
            <a:r>
              <a:rPr lang="tr-TR" sz="1800" dirty="0" smtClean="0">
                <a:solidFill>
                  <a:schemeClr val="tx1"/>
                </a:solidFill>
              </a:rPr>
              <a:t> teorisinin temel ilkeleri şu şekildedir:</a:t>
            </a:r>
          </a:p>
          <a:p>
            <a:r>
              <a:rPr lang="es-ES" sz="1800" b="1" dirty="0" smtClean="0">
                <a:solidFill>
                  <a:schemeClr val="tx1"/>
                </a:solidFill>
              </a:rPr>
              <a:t>Yakınlık (Proximity): </a:t>
            </a:r>
            <a:r>
              <a:rPr lang="es-ES" sz="1800" dirty="0" smtClean="0">
                <a:solidFill>
                  <a:schemeClr val="tx1"/>
                </a:solidFill>
              </a:rPr>
              <a:t>Tasarımın içerisinde bulunan öğelerin bir arada</a:t>
            </a:r>
          </a:p>
          <a:p>
            <a:r>
              <a:rPr lang="tr-TR" sz="1800" dirty="0" smtClean="0">
                <a:solidFill>
                  <a:schemeClr val="tx1"/>
                </a:solidFill>
              </a:rPr>
              <a:t>algılanmasıdır.</a:t>
            </a:r>
          </a:p>
          <a:p>
            <a:r>
              <a:rPr lang="tr-TR" sz="1800" b="1" dirty="0" smtClean="0">
                <a:solidFill>
                  <a:schemeClr val="tx1"/>
                </a:solidFill>
              </a:rPr>
              <a:t>Benzerlik (</a:t>
            </a:r>
            <a:r>
              <a:rPr lang="tr-TR" sz="1800" b="1" dirty="0" err="1" smtClean="0">
                <a:solidFill>
                  <a:schemeClr val="tx1"/>
                </a:solidFill>
              </a:rPr>
              <a:t>Similarity</a:t>
            </a:r>
            <a:r>
              <a:rPr lang="tr-TR" sz="1800" b="1" dirty="0" smtClean="0">
                <a:solidFill>
                  <a:schemeClr val="tx1"/>
                </a:solidFill>
              </a:rPr>
              <a:t>): </a:t>
            </a:r>
            <a:r>
              <a:rPr lang="tr-TR" sz="1800" dirty="0" smtClean="0">
                <a:solidFill>
                  <a:schemeClr val="tx1"/>
                </a:solidFill>
              </a:rPr>
              <a:t>Renk, doku, değer gibi görsel özellikleri aynı olan</a:t>
            </a:r>
            <a:r>
              <a:rPr lang="tr-TR" sz="1800" b="1" dirty="0" smtClean="0">
                <a:solidFill>
                  <a:schemeClr val="tx1"/>
                </a:solidFill>
              </a:rPr>
              <a:t> </a:t>
            </a:r>
            <a:r>
              <a:rPr lang="tr-TR" sz="1800" dirty="0" smtClean="0">
                <a:solidFill>
                  <a:schemeClr val="tx1"/>
                </a:solidFill>
              </a:rPr>
              <a:t>öğelerin bir bütün olarak algılanmasıdır.</a:t>
            </a:r>
          </a:p>
          <a:p>
            <a:r>
              <a:rPr lang="tr-TR" sz="1800" b="1" dirty="0" smtClean="0">
                <a:solidFill>
                  <a:schemeClr val="tx1"/>
                </a:solidFill>
              </a:rPr>
              <a:t>Kapalılık (</a:t>
            </a:r>
            <a:r>
              <a:rPr lang="tr-TR" sz="1800" b="1" dirty="0" err="1" smtClean="0">
                <a:solidFill>
                  <a:schemeClr val="tx1"/>
                </a:solidFill>
              </a:rPr>
              <a:t>Closure</a:t>
            </a:r>
            <a:r>
              <a:rPr lang="tr-TR" sz="1800" b="1" dirty="0" smtClean="0">
                <a:solidFill>
                  <a:schemeClr val="tx1"/>
                </a:solidFill>
              </a:rPr>
              <a:t>): </a:t>
            </a:r>
            <a:r>
              <a:rPr lang="tr-TR" sz="1800" dirty="0" smtClean="0">
                <a:solidFill>
                  <a:schemeClr val="tx1"/>
                </a:solidFill>
              </a:rPr>
              <a:t>Öğenin belli bir parçası kayıp ya da öğeler arası</a:t>
            </a:r>
          </a:p>
          <a:p>
            <a:r>
              <a:rPr lang="tr-TR" sz="1800" dirty="0" smtClean="0">
                <a:solidFill>
                  <a:schemeClr val="tx1"/>
                </a:solidFill>
              </a:rPr>
              <a:t>boşluklar olsa bile, göz bu bilgiler arasındaki boşlukları kendisinin doldurması ve öğenin bir bütün olarak algılanması durumudur.</a:t>
            </a:r>
            <a:endParaRPr lang="tr-TR" sz="1800" b="1" dirty="0" smtClean="0">
              <a:solidFill>
                <a:schemeClr val="tx1"/>
              </a:solidFill>
            </a:endParaRPr>
          </a:p>
        </p:txBody>
      </p:sp>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TAFA\Desktop\Yeni klasör (3)\fff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a:xfrm>
            <a:off x="2195736" y="260648"/>
            <a:ext cx="6262464" cy="1512168"/>
          </a:xfrm>
        </p:spPr>
        <p:txBody>
          <a:bodyPr>
            <a:normAutofit/>
          </a:bodyPr>
          <a:lstStyle/>
          <a:p>
            <a:r>
              <a:rPr lang="tr-TR" sz="3200" b="1" dirty="0" smtClean="0"/>
              <a:t>GÖRSEL ALGI VE GESTALT PSİKOLOJİSİ</a:t>
            </a:r>
            <a:endParaRPr lang="tr-TR" sz="3200" b="1" dirty="0"/>
          </a:p>
        </p:txBody>
      </p:sp>
      <p:sp>
        <p:nvSpPr>
          <p:cNvPr id="3" name="2 Alt Başlık"/>
          <p:cNvSpPr>
            <a:spLocks noGrp="1"/>
          </p:cNvSpPr>
          <p:nvPr>
            <p:ph type="subTitle" idx="1"/>
          </p:nvPr>
        </p:nvSpPr>
        <p:spPr>
          <a:xfrm>
            <a:off x="1857356" y="1643050"/>
            <a:ext cx="6929486" cy="4643470"/>
          </a:xfrm>
        </p:spPr>
        <p:txBody>
          <a:bodyPr>
            <a:noAutofit/>
          </a:bodyPr>
          <a:lstStyle/>
          <a:p>
            <a:r>
              <a:rPr lang="tr-TR" sz="1800" b="1" dirty="0" smtClean="0">
                <a:solidFill>
                  <a:schemeClr val="tx1"/>
                </a:solidFill>
              </a:rPr>
              <a:t>Simetri (</a:t>
            </a:r>
            <a:r>
              <a:rPr lang="tr-TR" sz="1800" b="1" dirty="0" err="1" smtClean="0">
                <a:solidFill>
                  <a:schemeClr val="tx1"/>
                </a:solidFill>
              </a:rPr>
              <a:t>Symmetry</a:t>
            </a:r>
            <a:r>
              <a:rPr lang="tr-TR" sz="1800" b="1" dirty="0" smtClean="0">
                <a:solidFill>
                  <a:schemeClr val="tx1"/>
                </a:solidFill>
              </a:rPr>
              <a:t>): </a:t>
            </a:r>
            <a:r>
              <a:rPr lang="tr-TR" sz="1800" dirty="0" smtClean="0">
                <a:solidFill>
                  <a:schemeClr val="tx1"/>
                </a:solidFill>
              </a:rPr>
              <a:t>Tasarımda simetrik öğelerin, başka bir deyişle</a:t>
            </a:r>
          </a:p>
          <a:p>
            <a:r>
              <a:rPr lang="tr-TR" sz="1800" dirty="0" smtClean="0">
                <a:solidFill>
                  <a:schemeClr val="tx1"/>
                </a:solidFill>
              </a:rPr>
              <a:t>sınırlarını oluşturan noktaların belli bir noktaya veya düzleme göre uzaklıkları eşit olan öğelerin, ayrı ayrı algılanması yerine bir bütün olarak algılanması durumudur.</a:t>
            </a:r>
          </a:p>
          <a:p>
            <a:endParaRPr lang="tr-TR" sz="1800" dirty="0" smtClean="0">
              <a:solidFill>
                <a:schemeClr val="tx1"/>
              </a:solidFill>
            </a:endParaRPr>
          </a:p>
          <a:p>
            <a:r>
              <a:rPr lang="tr-TR" sz="1800" b="1" dirty="0" smtClean="0">
                <a:solidFill>
                  <a:schemeClr val="tx1"/>
                </a:solidFill>
              </a:rPr>
              <a:t>Figür – Fon İlişkisi (</a:t>
            </a:r>
            <a:r>
              <a:rPr lang="tr-TR" sz="1800" b="1" dirty="0" err="1" smtClean="0">
                <a:solidFill>
                  <a:schemeClr val="tx1"/>
                </a:solidFill>
              </a:rPr>
              <a:t>Figure</a:t>
            </a:r>
            <a:r>
              <a:rPr lang="tr-TR" sz="1800" b="1" dirty="0" smtClean="0">
                <a:solidFill>
                  <a:schemeClr val="tx1"/>
                </a:solidFill>
              </a:rPr>
              <a:t> – </a:t>
            </a:r>
            <a:r>
              <a:rPr lang="tr-TR" sz="1800" b="1" dirty="0" err="1" smtClean="0">
                <a:solidFill>
                  <a:schemeClr val="tx1"/>
                </a:solidFill>
              </a:rPr>
              <a:t>Ground</a:t>
            </a:r>
            <a:r>
              <a:rPr lang="tr-TR" sz="1800" b="1" dirty="0" smtClean="0">
                <a:solidFill>
                  <a:schemeClr val="tx1"/>
                </a:solidFill>
              </a:rPr>
              <a:t> </a:t>
            </a:r>
            <a:r>
              <a:rPr lang="tr-TR" sz="1800" b="1" dirty="0" err="1" smtClean="0">
                <a:solidFill>
                  <a:schemeClr val="tx1"/>
                </a:solidFill>
              </a:rPr>
              <a:t>Relationship</a:t>
            </a:r>
            <a:r>
              <a:rPr lang="tr-TR" sz="1800" b="1" dirty="0" smtClean="0">
                <a:solidFill>
                  <a:schemeClr val="tx1"/>
                </a:solidFill>
              </a:rPr>
              <a:t>): </a:t>
            </a:r>
            <a:r>
              <a:rPr lang="tr-TR" sz="1800" dirty="0" smtClean="0">
                <a:solidFill>
                  <a:schemeClr val="tx1"/>
                </a:solidFill>
              </a:rPr>
              <a:t>Figür, odak</a:t>
            </a:r>
          </a:p>
          <a:p>
            <a:r>
              <a:rPr lang="tr-TR" sz="1800" dirty="0" smtClean="0">
                <a:solidFill>
                  <a:schemeClr val="tx1"/>
                </a:solidFill>
              </a:rPr>
              <a:t>noktasında duran obje (nesne); fon ise, figürün düzgün olarak algılanmasına yardımcı olan bir algı derinliğidir. Figürlerin belli bir biçimi olmasına karşın fonların belli bir biçimi yoktur. Fon her zaman figürün gerisinde yer alır.</a:t>
            </a:r>
          </a:p>
          <a:p>
            <a:endParaRPr lang="tr-TR" sz="1800" dirty="0" smtClean="0">
              <a:solidFill>
                <a:schemeClr val="tx1"/>
              </a:solidFill>
            </a:endParaRPr>
          </a:p>
          <a:p>
            <a:r>
              <a:rPr lang="tr-TR" sz="1800" b="1" dirty="0" smtClean="0">
                <a:solidFill>
                  <a:schemeClr val="tx1"/>
                </a:solidFill>
              </a:rPr>
              <a:t>Devamlılık (</a:t>
            </a:r>
            <a:r>
              <a:rPr lang="tr-TR" sz="1800" b="1" dirty="0" err="1" smtClean="0">
                <a:solidFill>
                  <a:schemeClr val="tx1"/>
                </a:solidFill>
              </a:rPr>
              <a:t>Continuity</a:t>
            </a:r>
            <a:r>
              <a:rPr lang="tr-TR" sz="1800" b="1" dirty="0" smtClean="0">
                <a:solidFill>
                  <a:schemeClr val="tx1"/>
                </a:solidFill>
              </a:rPr>
              <a:t>): </a:t>
            </a:r>
            <a:r>
              <a:rPr lang="tr-TR" sz="1800" dirty="0" smtClean="0">
                <a:solidFill>
                  <a:schemeClr val="tx1"/>
                </a:solidFill>
              </a:rPr>
              <a:t>Tasarım yüzeyinde bulunan birbirinden bağımsız</a:t>
            </a:r>
            <a:r>
              <a:rPr lang="tr-TR" sz="1800" b="1" dirty="0" smtClean="0">
                <a:solidFill>
                  <a:schemeClr val="tx1"/>
                </a:solidFill>
              </a:rPr>
              <a:t> </a:t>
            </a:r>
            <a:r>
              <a:rPr lang="tr-TR" sz="1800" dirty="0" smtClean="0">
                <a:solidFill>
                  <a:schemeClr val="tx1"/>
                </a:solidFill>
              </a:rPr>
              <a:t>öğeler arasındaki kesintisiz geçiştir. Bir başka deyişle, gözün tasarım üzerinde görsel devamlılığı sağlayacak şekilde hareket etmesidir. Görsel öğelerin biçimsel özellikleri arasındaki benzerlikler, hiyerarşik düzen ve tekrarlamalar, görsel tasarımı etkili kılan araçlardandır.</a:t>
            </a:r>
            <a:endParaRPr lang="tr-TR" sz="1800" b="1" dirty="0" smtClean="0">
              <a:solidFill>
                <a:schemeClr val="tx1"/>
              </a:solidFill>
            </a:endParaRPr>
          </a:p>
        </p:txBody>
      </p:sp>
    </p:spTree>
    <p:extLst>
      <p:ext uri="{BB962C8B-B14F-4D97-AF65-F5344CB8AC3E}">
        <p14:creationId xmlns:p14="http://schemas.microsoft.com/office/powerpoint/2010/main" xmlns="" val="35930892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42918"/>
            <a:ext cx="8229600" cy="774720"/>
          </a:xfrm>
        </p:spPr>
        <p:txBody>
          <a:bodyPr/>
          <a:lstStyle/>
          <a:p>
            <a:r>
              <a:rPr lang="tr-TR" dirty="0" smtClean="0"/>
              <a:t>Mitoloji </a:t>
            </a:r>
            <a:endParaRPr lang="tr-TR" dirty="0"/>
          </a:p>
        </p:txBody>
      </p:sp>
      <p:sp>
        <p:nvSpPr>
          <p:cNvPr id="3" name="2 İçerik Yer Tutucusu"/>
          <p:cNvSpPr>
            <a:spLocks noGrp="1"/>
          </p:cNvSpPr>
          <p:nvPr>
            <p:ph idx="1"/>
          </p:nvPr>
        </p:nvSpPr>
        <p:spPr/>
        <p:txBody>
          <a:bodyPr/>
          <a:lstStyle/>
          <a:p>
            <a:r>
              <a:rPr lang="tr-TR" i="1" dirty="0" err="1" smtClean="0"/>
              <a:t>Mithos</a:t>
            </a:r>
            <a:r>
              <a:rPr lang="tr-TR" i="1" dirty="0" smtClean="0"/>
              <a:t>, </a:t>
            </a:r>
            <a:r>
              <a:rPr lang="tr-TR" dirty="0" smtClean="0"/>
              <a:t>“söylenen ya da duyulan söz” ve </a:t>
            </a:r>
            <a:r>
              <a:rPr lang="tr-TR" i="1" dirty="0" smtClean="0"/>
              <a:t>Logos</a:t>
            </a:r>
            <a:r>
              <a:rPr lang="tr-TR" dirty="0" smtClean="0"/>
              <a:t> yani “konuşma” kelimelerinin birleşiminden oluşmuş olup), </a:t>
            </a:r>
          </a:p>
          <a:p>
            <a:r>
              <a:rPr lang="tr-TR" dirty="0" smtClean="0"/>
              <a:t>Eski Yunan'da “geçmişte söylenenlerin tekrar edilmesi” gibi bir anlam barındırmaktayken zamanla Doğu </a:t>
            </a:r>
            <a:r>
              <a:rPr lang="tr-TR" dirty="0" err="1" smtClean="0"/>
              <a:t>dilllerinde</a:t>
            </a:r>
            <a:r>
              <a:rPr lang="tr-TR" dirty="0" smtClean="0"/>
              <a:t> efsane Batı dillerinde ise mit anlamı kazanmıştır.</a:t>
            </a: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endParaRPr lang="tr-TR" dirty="0"/>
          </a:p>
        </p:txBody>
      </p:sp>
      <p:pic>
        <p:nvPicPr>
          <p:cNvPr id="1026" name="Picture 2" descr="C:\Users\Öğrenci Girişi\Desktop\800px-Mythology.png"/>
          <p:cNvPicPr>
            <a:picLocks noChangeAspect="1" noChangeArrowheads="1"/>
          </p:cNvPicPr>
          <p:nvPr/>
        </p:nvPicPr>
        <p:blipFill>
          <a:blip r:embed="rId2"/>
          <a:srcRect/>
          <a:stretch>
            <a:fillRect/>
          </a:stretch>
        </p:blipFill>
        <p:spPr bwMode="auto">
          <a:xfrm>
            <a:off x="428596" y="214291"/>
            <a:ext cx="8286808" cy="642942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C:\Users\Öğrenci Girişi\Desktop\images.jpg"/>
          <p:cNvPicPr>
            <a:picLocks noGrp="1" noChangeAspect="1" noChangeArrowheads="1"/>
          </p:cNvPicPr>
          <p:nvPr>
            <p:ph idx="1"/>
          </p:nvPr>
        </p:nvPicPr>
        <p:blipFill>
          <a:blip r:embed="rId2"/>
          <a:srcRect/>
          <a:stretch>
            <a:fillRect/>
          </a:stretch>
        </p:blipFill>
        <p:spPr bwMode="auto">
          <a:xfrm>
            <a:off x="1928794" y="357166"/>
            <a:ext cx="5143536" cy="628654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descr="C:\Users\Öğrenci Girişi\Desktop\indir.jpg"/>
          <p:cNvPicPr>
            <a:picLocks noGrp="1" noChangeAspect="1" noChangeArrowheads="1"/>
          </p:cNvPicPr>
          <p:nvPr>
            <p:ph idx="1"/>
          </p:nvPr>
        </p:nvPicPr>
        <p:blipFill>
          <a:blip r:embed="rId2"/>
          <a:srcRect/>
          <a:stretch>
            <a:fillRect/>
          </a:stretch>
        </p:blipFill>
        <p:spPr bwMode="auto">
          <a:xfrm>
            <a:off x="1785918" y="285728"/>
            <a:ext cx="5572164" cy="642942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9" name="Picture 3" descr="C:\Users\Öğrenci Girişi\Desktop\230px-Troy-poster.jpg"/>
          <p:cNvPicPr>
            <a:picLocks noGrp="1" noChangeAspect="1" noChangeArrowheads="1"/>
          </p:cNvPicPr>
          <p:nvPr>
            <p:ph idx="1"/>
          </p:nvPr>
        </p:nvPicPr>
        <p:blipFill>
          <a:blip r:embed="rId2"/>
          <a:srcRect/>
          <a:stretch>
            <a:fillRect/>
          </a:stretch>
        </p:blipFill>
        <p:spPr bwMode="auto">
          <a:xfrm>
            <a:off x="2214546" y="285728"/>
            <a:ext cx="4786346" cy="628654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122" name="Picture 2" descr="C:\Users\Öğrenci Girişi\Desktop\21021237_20130719134418176-202x289.jpg"/>
          <p:cNvPicPr>
            <a:picLocks noGrp="1" noChangeAspect="1" noChangeArrowheads="1"/>
          </p:cNvPicPr>
          <p:nvPr>
            <p:ph idx="1"/>
          </p:nvPr>
        </p:nvPicPr>
        <p:blipFill>
          <a:blip r:embed="rId2"/>
          <a:srcRect/>
          <a:stretch>
            <a:fillRect/>
          </a:stretch>
        </p:blipFill>
        <p:spPr bwMode="auto">
          <a:xfrm>
            <a:off x="2428860" y="285728"/>
            <a:ext cx="4572032" cy="6255447"/>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146" name="Picture 2" descr="C:\Users\Öğrenci Girişi\Desktop\image035.jpg"/>
          <p:cNvPicPr>
            <a:picLocks noGrp="1" noChangeAspect="1" noChangeArrowheads="1"/>
          </p:cNvPicPr>
          <p:nvPr>
            <p:ph idx="1"/>
          </p:nvPr>
        </p:nvPicPr>
        <p:blipFill>
          <a:blip r:embed="rId2"/>
          <a:srcRect/>
          <a:stretch>
            <a:fillRect/>
          </a:stretch>
        </p:blipFill>
        <p:spPr bwMode="auto">
          <a:xfrm>
            <a:off x="928662" y="642918"/>
            <a:ext cx="7500990" cy="557216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descr="C:\Users\Öğrenci Girişi\Desktop\pegasus-resimleri-1.jpg"/>
          <p:cNvPicPr>
            <a:picLocks noGrp="1" noChangeAspect="1" noChangeArrowheads="1"/>
          </p:cNvPicPr>
          <p:nvPr>
            <p:ph idx="1"/>
          </p:nvPr>
        </p:nvPicPr>
        <p:blipFill>
          <a:blip r:embed="rId2"/>
          <a:srcRect/>
          <a:stretch>
            <a:fillRect/>
          </a:stretch>
        </p:blipFill>
        <p:spPr bwMode="auto">
          <a:xfrm>
            <a:off x="1643043" y="285728"/>
            <a:ext cx="5857916" cy="628654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 klasör (3)\ffff.jpg"/>
          <p:cNvPicPr>
            <a:picLocks noChangeAspect="1" noChangeArrowheads="1"/>
          </p:cNvPicPr>
          <p:nvPr/>
        </p:nvPicPr>
        <p:blipFill>
          <a:blip r:embed="rId2" cstate="print"/>
          <a:srcRect/>
          <a:stretch>
            <a:fillRect/>
          </a:stretch>
        </p:blipFill>
        <p:spPr bwMode="auto">
          <a:xfrm>
            <a:off x="0" y="0"/>
            <a:ext cx="9296400" cy="7010400"/>
          </a:xfrm>
          <a:prstGeom prst="rect">
            <a:avLst/>
          </a:prstGeom>
          <a:noFill/>
        </p:spPr>
      </p:pic>
      <p:sp>
        <p:nvSpPr>
          <p:cNvPr id="5123" name="1 Başlık"/>
          <p:cNvSpPr>
            <a:spLocks noGrp="1"/>
          </p:cNvSpPr>
          <p:nvPr>
            <p:ph type="ctrTitle"/>
          </p:nvPr>
        </p:nvSpPr>
        <p:spPr>
          <a:xfrm>
            <a:off x="1295400" y="457200"/>
            <a:ext cx="7162800" cy="1099592"/>
          </a:xfrm>
        </p:spPr>
        <p:txBody>
          <a:bodyPr>
            <a:normAutofit/>
          </a:bodyPr>
          <a:lstStyle/>
          <a:p>
            <a:pPr algn="l"/>
            <a:r>
              <a:rPr lang="tr-TR" sz="3200" b="1" dirty="0" smtClean="0">
                <a:latin typeface="Times New Roman" pitchFamily="18" charset="0"/>
                <a:cs typeface="Times New Roman" pitchFamily="18" charset="0"/>
              </a:rPr>
              <a:t>      Gösteren</a:t>
            </a:r>
          </a:p>
        </p:txBody>
      </p:sp>
      <p:sp>
        <p:nvSpPr>
          <p:cNvPr id="5124" name="2 Alt Başlık"/>
          <p:cNvSpPr>
            <a:spLocks noGrp="1"/>
          </p:cNvSpPr>
          <p:nvPr>
            <p:ph type="subTitle" idx="1"/>
          </p:nvPr>
        </p:nvSpPr>
        <p:spPr>
          <a:xfrm>
            <a:off x="1547664" y="1340768"/>
            <a:ext cx="7367736" cy="4752528"/>
          </a:xfrm>
        </p:spPr>
        <p:txBody>
          <a:bodyPr/>
          <a:lstStyle/>
          <a:p>
            <a:pPr algn="just"/>
            <a:endParaRPr lang="tr-TR" sz="2400" dirty="0" smtClean="0">
              <a:solidFill>
                <a:schemeClr val="tx1"/>
              </a:solidFill>
              <a:latin typeface="Times New Roman" pitchFamily="18" charset="0"/>
              <a:cs typeface="Times New Roman" pitchFamily="18" charset="0"/>
            </a:endParaRPr>
          </a:p>
          <a:p>
            <a:pPr algn="just">
              <a:buFont typeface="Arial" pitchFamily="34" charset="0"/>
              <a:buChar char="•"/>
            </a:pPr>
            <a:r>
              <a:rPr lang="tr-TR" sz="2400" dirty="0" smtClean="0">
                <a:solidFill>
                  <a:schemeClr val="tx1"/>
                </a:solidFill>
                <a:latin typeface="Times New Roman" pitchFamily="18" charset="0"/>
                <a:cs typeface="Times New Roman" pitchFamily="18" charset="0"/>
              </a:rPr>
              <a:t> Bir düşünceyi ya da anlamı dile getirmede kullanılan sözcük ya da sözcükler olarak tanımlanmaktadır. </a:t>
            </a:r>
            <a:r>
              <a:rPr lang="tr-TR" sz="2400" i="1" u="sng" dirty="0" smtClean="0">
                <a:solidFill>
                  <a:schemeClr val="tx1"/>
                </a:solidFill>
                <a:latin typeface="Times New Roman" pitchFamily="18" charset="0"/>
                <a:cs typeface="Times New Roman" pitchFamily="18" charset="0"/>
              </a:rPr>
              <a:t>Gösteren, gösterge’nin maddi olan parçası, anlamlandırma sürecinin maddi varlığıdır.</a:t>
            </a:r>
          </a:p>
          <a:p>
            <a:pPr algn="just">
              <a:buFont typeface="Arial" pitchFamily="34" charset="0"/>
              <a:buChar char="•"/>
            </a:pPr>
            <a:endParaRPr lang="tr-TR" sz="2400" dirty="0" smtClean="0">
              <a:solidFill>
                <a:schemeClr val="tx1"/>
              </a:solidFill>
              <a:latin typeface="Times New Roman" pitchFamily="18" charset="0"/>
              <a:cs typeface="Times New Roman" pitchFamily="18" charset="0"/>
            </a:endParaRPr>
          </a:p>
          <a:p>
            <a:pPr algn="just">
              <a:buFont typeface="Arial" pitchFamily="34" charset="0"/>
              <a:buChar char="•"/>
            </a:pPr>
            <a:r>
              <a:rPr lang="tr-TR" sz="2400" dirty="0" smtClean="0">
                <a:solidFill>
                  <a:schemeClr val="tx1"/>
                </a:solidFill>
                <a:latin typeface="Times New Roman" pitchFamily="18" charset="0"/>
                <a:cs typeface="Times New Roman" pitchFamily="18" charset="0"/>
              </a:rPr>
              <a:t> Bir “şey” in anlamlandırılmadan önceki hali gösteren olarak ele alınmaktadır. Bu herhangi bir “şey” olabilir, bir nesne, bir sözcük, bir ses. Her zaman maddi bir varlıktır.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Metafor </a:t>
            </a:r>
            <a:endParaRPr lang="tr-TR" dirty="0"/>
          </a:p>
        </p:txBody>
      </p:sp>
      <p:sp>
        <p:nvSpPr>
          <p:cNvPr id="3" name="2 İçerik Yer Tutucusu"/>
          <p:cNvSpPr>
            <a:spLocks noGrp="1"/>
          </p:cNvSpPr>
          <p:nvPr>
            <p:ph idx="1"/>
          </p:nvPr>
        </p:nvSpPr>
        <p:spPr/>
        <p:txBody>
          <a:bodyPr/>
          <a:lstStyle/>
          <a:p>
            <a:r>
              <a:rPr lang="tr-TR" dirty="0" smtClean="0"/>
              <a:t>Bir kavramın anlatılmasında benzer özelliklerinden dolayı başka kavramların kullanılması (genellikle görsel ya da somut ifadelerle anlatımı kuvvetlendirme amacıyla kullanılır.</a:t>
            </a:r>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descr="C:\Users\Öğrenci Girişi\Desktop\images (1).jpg"/>
          <p:cNvPicPr>
            <a:picLocks noChangeAspect="1" noChangeArrowheads="1"/>
          </p:cNvPicPr>
          <p:nvPr/>
        </p:nvPicPr>
        <p:blipFill>
          <a:blip r:embed="rId2"/>
          <a:srcRect/>
          <a:stretch>
            <a:fillRect/>
          </a:stretch>
        </p:blipFill>
        <p:spPr bwMode="auto">
          <a:xfrm>
            <a:off x="1643042" y="500042"/>
            <a:ext cx="5929354" cy="5929354"/>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50" name="Picture 2" descr="C:\Users\Öğrenci Girişi\Desktop\24809454-Creative-crisis-business-concept-as-a-monarch-butterfly-in-distress--Stock-Photo.jpg"/>
          <p:cNvPicPr>
            <a:picLocks noChangeAspect="1" noChangeArrowheads="1"/>
          </p:cNvPicPr>
          <p:nvPr/>
        </p:nvPicPr>
        <p:blipFill>
          <a:blip r:embed="rId2"/>
          <a:srcRect/>
          <a:stretch>
            <a:fillRect/>
          </a:stretch>
        </p:blipFill>
        <p:spPr bwMode="auto">
          <a:xfrm>
            <a:off x="1428728" y="285728"/>
            <a:ext cx="6519888" cy="6215106"/>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074" name="Picture 2" descr="C:\Users\Öğrenci Girişi\Desktop\the_flood_by_nairafee-d47t300.jpg"/>
          <p:cNvPicPr>
            <a:picLocks noChangeAspect="1" noChangeArrowheads="1"/>
          </p:cNvPicPr>
          <p:nvPr/>
        </p:nvPicPr>
        <p:blipFill>
          <a:blip r:embed="rId2"/>
          <a:srcRect/>
          <a:stretch>
            <a:fillRect/>
          </a:stretch>
        </p:blipFill>
        <p:spPr bwMode="auto">
          <a:xfrm>
            <a:off x="1071538" y="500042"/>
            <a:ext cx="7143800" cy="5786439"/>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122" name="Picture 2" descr="C:\Users\Öğrenci Girişi\Desktop\a13.jpg"/>
          <p:cNvPicPr>
            <a:picLocks noChangeAspect="1" noChangeArrowheads="1"/>
          </p:cNvPicPr>
          <p:nvPr/>
        </p:nvPicPr>
        <p:blipFill>
          <a:blip r:embed="rId2"/>
          <a:srcRect/>
          <a:stretch>
            <a:fillRect/>
          </a:stretch>
        </p:blipFill>
        <p:spPr bwMode="auto">
          <a:xfrm>
            <a:off x="739774" y="581024"/>
            <a:ext cx="7832753" cy="5848371"/>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6146" name="Picture 2" descr="C:\Users\Öğrenci Girişi\Desktop\images.jpg"/>
          <p:cNvPicPr>
            <a:picLocks noChangeAspect="1" noChangeArrowheads="1"/>
          </p:cNvPicPr>
          <p:nvPr/>
        </p:nvPicPr>
        <p:blipFill>
          <a:blip r:embed="rId2"/>
          <a:srcRect/>
          <a:stretch>
            <a:fillRect/>
          </a:stretch>
        </p:blipFill>
        <p:spPr bwMode="auto">
          <a:xfrm>
            <a:off x="1285852" y="285728"/>
            <a:ext cx="6715172" cy="6000792"/>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7170" name="Picture 2" descr="C:\Users\Öğrenci Girişi\Desktop\success-business-man-can-reach-to-the-high-of-mountain-metaphor-to-get-to-the-goal-vector-illustration_148595885.jpg"/>
          <p:cNvPicPr>
            <a:picLocks noChangeAspect="1" noChangeArrowheads="1"/>
          </p:cNvPicPr>
          <p:nvPr/>
        </p:nvPicPr>
        <p:blipFill>
          <a:blip r:embed="rId2"/>
          <a:srcRect/>
          <a:stretch>
            <a:fillRect/>
          </a:stretch>
        </p:blipFill>
        <p:spPr bwMode="auto">
          <a:xfrm>
            <a:off x="1357290" y="428604"/>
            <a:ext cx="6643734" cy="607223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42" name="Picture 2" descr="C:\Users\Öğrenci Girişi\Desktop\metafor.jpg"/>
          <p:cNvPicPr>
            <a:picLocks noGrp="1" noChangeAspect="1" noChangeArrowheads="1"/>
          </p:cNvPicPr>
          <p:nvPr>
            <p:ph idx="1"/>
          </p:nvPr>
        </p:nvPicPr>
        <p:blipFill>
          <a:blip r:embed="rId2"/>
          <a:srcRect/>
          <a:stretch>
            <a:fillRect/>
          </a:stretch>
        </p:blipFill>
        <p:spPr bwMode="auto">
          <a:xfrm>
            <a:off x="1421324" y="928670"/>
            <a:ext cx="6222510" cy="5214974"/>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1266" name="Picture 2" descr="C:\Users\Öğrenci Girişi\Desktop\1332244678_10_14-1.jpg"/>
          <p:cNvPicPr>
            <a:picLocks noGrp="1" noChangeAspect="1" noChangeArrowheads="1"/>
          </p:cNvPicPr>
          <p:nvPr>
            <p:ph idx="1"/>
          </p:nvPr>
        </p:nvPicPr>
        <p:blipFill>
          <a:blip r:embed="rId2"/>
          <a:srcRect/>
          <a:stretch>
            <a:fillRect/>
          </a:stretch>
        </p:blipFill>
        <p:spPr bwMode="auto">
          <a:xfrm>
            <a:off x="1071538" y="1142984"/>
            <a:ext cx="7072362" cy="4762056"/>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2290" name="Picture 2" descr="C:\Users\Öğrenci Girişi\Desktop\images.jpg"/>
          <p:cNvPicPr>
            <a:picLocks noGrp="1" noChangeAspect="1" noChangeArrowheads="1"/>
          </p:cNvPicPr>
          <p:nvPr>
            <p:ph idx="1"/>
          </p:nvPr>
        </p:nvPicPr>
        <p:blipFill>
          <a:blip r:embed="rId2"/>
          <a:srcRect/>
          <a:stretch>
            <a:fillRect/>
          </a:stretch>
        </p:blipFill>
        <p:spPr bwMode="auto">
          <a:xfrm>
            <a:off x="1785918" y="642918"/>
            <a:ext cx="5857916" cy="57150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 klasör (3)\ffff.jpg"/>
          <p:cNvPicPr>
            <a:picLocks noChangeAspect="1" noChangeArrowheads="1"/>
          </p:cNvPicPr>
          <p:nvPr/>
        </p:nvPicPr>
        <p:blipFill>
          <a:blip r:embed="rId2" cstate="print"/>
          <a:srcRect/>
          <a:stretch>
            <a:fillRect/>
          </a:stretch>
        </p:blipFill>
        <p:spPr bwMode="auto">
          <a:xfrm>
            <a:off x="0" y="0"/>
            <a:ext cx="9296400" cy="7010400"/>
          </a:xfrm>
          <a:prstGeom prst="rect">
            <a:avLst/>
          </a:prstGeom>
          <a:noFill/>
        </p:spPr>
      </p:pic>
      <p:sp>
        <p:nvSpPr>
          <p:cNvPr id="5123" name="1 Başlık"/>
          <p:cNvSpPr>
            <a:spLocks noGrp="1"/>
          </p:cNvSpPr>
          <p:nvPr>
            <p:ph type="ctrTitle"/>
          </p:nvPr>
        </p:nvSpPr>
        <p:spPr>
          <a:xfrm>
            <a:off x="1295400" y="457200"/>
            <a:ext cx="7162800" cy="1752600"/>
          </a:xfrm>
        </p:spPr>
        <p:txBody>
          <a:bodyPr>
            <a:normAutofit/>
          </a:bodyPr>
          <a:lstStyle/>
          <a:p>
            <a:pPr algn="l"/>
            <a:r>
              <a:rPr lang="tr-TR" sz="3200" b="1" dirty="0" smtClean="0">
                <a:latin typeface="Times New Roman" pitchFamily="18" charset="0"/>
                <a:cs typeface="Times New Roman" pitchFamily="18" charset="0"/>
              </a:rPr>
              <a:t>     Gösterilen</a:t>
            </a:r>
            <a:endParaRPr lang="tr-TR" sz="3200" dirty="0" smtClean="0">
              <a:latin typeface="Times New Roman" pitchFamily="18" charset="0"/>
              <a:cs typeface="Times New Roman" pitchFamily="18" charset="0"/>
            </a:endParaRPr>
          </a:p>
        </p:txBody>
      </p:sp>
      <p:sp>
        <p:nvSpPr>
          <p:cNvPr id="5124" name="2 Alt Başlık"/>
          <p:cNvSpPr>
            <a:spLocks noGrp="1"/>
          </p:cNvSpPr>
          <p:nvPr>
            <p:ph type="subTitle" idx="1"/>
          </p:nvPr>
        </p:nvSpPr>
        <p:spPr>
          <a:xfrm>
            <a:off x="1547664" y="1905000"/>
            <a:ext cx="7367736" cy="4188296"/>
          </a:xfrm>
        </p:spPr>
        <p:txBody>
          <a:bodyPr/>
          <a:lstStyle/>
          <a:p>
            <a:r>
              <a:rPr lang="tr-TR" sz="2400" dirty="0" smtClean="0">
                <a:solidFill>
                  <a:schemeClr val="tx1"/>
                </a:solidFill>
                <a:latin typeface="Times New Roman" pitchFamily="18" charset="0"/>
                <a:cs typeface="Times New Roman" pitchFamily="18" charset="0"/>
              </a:rPr>
              <a:t>. </a:t>
            </a:r>
            <a:endParaRPr lang="tr-TR" sz="2400" dirty="0" smtClean="0"/>
          </a:p>
          <a:p>
            <a:pPr algn="just">
              <a:buFont typeface="Arial" pitchFamily="34" charset="0"/>
              <a:buChar char="•"/>
            </a:pPr>
            <a:r>
              <a:rPr lang="tr-TR" sz="2400" dirty="0" smtClean="0">
                <a:solidFill>
                  <a:schemeClr val="tx1"/>
                </a:solidFill>
                <a:latin typeface="Times New Roman" pitchFamily="18" charset="0"/>
                <a:cs typeface="Times New Roman" pitchFamily="18" charset="0"/>
              </a:rPr>
              <a:t> </a:t>
            </a:r>
            <a:r>
              <a:rPr lang="tr-TR" sz="2400" i="1" u="sng" dirty="0" smtClean="0">
                <a:solidFill>
                  <a:schemeClr val="tx1"/>
                </a:solidFill>
                <a:latin typeface="Times New Roman" pitchFamily="18" charset="0"/>
                <a:cs typeface="Times New Roman" pitchFamily="18" charset="0"/>
              </a:rPr>
              <a:t>Bir göstereni anlama ya da fikir yürütmede kullanılan kavram olarak bilinmektedir. </a:t>
            </a:r>
          </a:p>
          <a:p>
            <a:pPr algn="just">
              <a:buFont typeface="Arial" pitchFamily="34" charset="0"/>
              <a:buChar char="•"/>
            </a:pPr>
            <a:r>
              <a:rPr lang="tr-TR" sz="2400" dirty="0" smtClean="0">
                <a:solidFill>
                  <a:schemeClr val="tx1"/>
                </a:solidFill>
                <a:latin typeface="Times New Roman" pitchFamily="18" charset="0"/>
                <a:cs typeface="Times New Roman" pitchFamily="18" charset="0"/>
              </a:rPr>
              <a:t>Gösterilen </a:t>
            </a:r>
            <a:r>
              <a:rPr lang="tr-TR" sz="2400" dirty="0" err="1" smtClean="0">
                <a:solidFill>
                  <a:schemeClr val="tx1"/>
                </a:solidFill>
                <a:latin typeface="Times New Roman" pitchFamily="18" charset="0"/>
                <a:cs typeface="Times New Roman" pitchFamily="18" charset="0"/>
              </a:rPr>
              <a:t>Ferdinand</a:t>
            </a:r>
            <a:r>
              <a:rPr lang="tr-TR" sz="2400" dirty="0" smtClean="0">
                <a:solidFill>
                  <a:schemeClr val="tx1"/>
                </a:solidFill>
                <a:latin typeface="Times New Roman" pitchFamily="18" charset="0"/>
                <a:cs typeface="Times New Roman" pitchFamily="18" charset="0"/>
              </a:rPr>
              <a:t> de </a:t>
            </a:r>
            <a:r>
              <a:rPr lang="tr-TR" sz="2400" dirty="0" err="1" smtClean="0">
                <a:solidFill>
                  <a:schemeClr val="tx1"/>
                </a:solidFill>
                <a:latin typeface="Times New Roman" pitchFamily="18" charset="0"/>
                <a:cs typeface="Times New Roman" pitchFamily="18" charset="0"/>
              </a:rPr>
              <a:t>Saussure’e</a:t>
            </a:r>
            <a:r>
              <a:rPr lang="tr-TR" sz="2400" dirty="0" smtClean="0">
                <a:solidFill>
                  <a:schemeClr val="tx1"/>
                </a:solidFill>
                <a:latin typeface="Times New Roman" pitchFamily="18" charset="0"/>
                <a:cs typeface="Times New Roman" pitchFamily="18" charset="0"/>
              </a:rPr>
              <a:t> göre, göstergeyi bir araya getiren kavram ikilisinden biri olup, göstergenin vurgulayıp, gönderme yaptığı zihinsel kavramı dile getirmektir. Göstereni yorumlarken ifade edilen düşünce, kelime ve anlamdır.</a:t>
            </a:r>
          </a:p>
          <a:p>
            <a:pPr algn="just">
              <a:buFont typeface="Arial" pitchFamily="34" charset="0"/>
              <a:buChar char="•"/>
            </a:pPr>
            <a:endParaRPr lang="tr-TR" sz="24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4338" name="Picture 2" descr="C:\Users\Öğrenci Girişi\Desktop\images (1).jpg"/>
          <p:cNvPicPr>
            <a:picLocks noGrp="1" noChangeAspect="1" noChangeArrowheads="1"/>
          </p:cNvPicPr>
          <p:nvPr>
            <p:ph idx="1"/>
          </p:nvPr>
        </p:nvPicPr>
        <p:blipFill>
          <a:blip r:embed="rId2"/>
          <a:srcRect/>
          <a:stretch>
            <a:fillRect/>
          </a:stretch>
        </p:blipFill>
        <p:spPr bwMode="auto">
          <a:xfrm>
            <a:off x="845024" y="642918"/>
            <a:ext cx="7370314" cy="5643602"/>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5362" name="Picture 2" descr="C:\Users\Öğrenci Girişi\Desktop\mqdefault.jpg"/>
          <p:cNvPicPr>
            <a:picLocks noGrp="1" noChangeAspect="1" noChangeArrowheads="1"/>
          </p:cNvPicPr>
          <p:nvPr>
            <p:ph idx="1"/>
          </p:nvPr>
        </p:nvPicPr>
        <p:blipFill>
          <a:blip r:embed="rId2"/>
          <a:srcRect/>
          <a:stretch>
            <a:fillRect/>
          </a:stretch>
        </p:blipFill>
        <p:spPr bwMode="auto">
          <a:xfrm>
            <a:off x="1006103" y="1000108"/>
            <a:ext cx="7209235" cy="5143536"/>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C:\Users\Öğrenci Girişi\Desktop\20081225_132744_broken.jpg"/>
          <p:cNvPicPr>
            <a:picLocks noGrp="1" noChangeAspect="1" noChangeArrowheads="1"/>
          </p:cNvPicPr>
          <p:nvPr>
            <p:ph idx="1"/>
          </p:nvPr>
        </p:nvPicPr>
        <p:blipFill>
          <a:blip r:embed="rId2"/>
          <a:srcRect/>
          <a:stretch>
            <a:fillRect/>
          </a:stretch>
        </p:blipFill>
        <p:spPr bwMode="auto">
          <a:xfrm>
            <a:off x="2571736" y="500042"/>
            <a:ext cx="4357718" cy="607223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3314" name="Picture 2" descr="C:\Users\Öğrenci Girişi\Desktop\herbal-tea-pillow.jpg"/>
          <p:cNvPicPr>
            <a:picLocks noGrp="1" noChangeAspect="1" noChangeArrowheads="1"/>
          </p:cNvPicPr>
          <p:nvPr>
            <p:ph idx="1"/>
          </p:nvPr>
        </p:nvPicPr>
        <p:blipFill>
          <a:blip r:embed="rId2"/>
          <a:srcRect/>
          <a:stretch>
            <a:fillRect/>
          </a:stretch>
        </p:blipFill>
        <p:spPr bwMode="auto">
          <a:xfrm>
            <a:off x="1062666" y="785794"/>
            <a:ext cx="7152672" cy="5500726"/>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C:\Users\Öğrenci Girişi\Desktop\gallery_48092_NU055Y35Iu74gd3.jpg"/>
          <p:cNvPicPr>
            <a:picLocks noGrp="1" noChangeAspect="1" noChangeArrowheads="1"/>
          </p:cNvPicPr>
          <p:nvPr>
            <p:ph idx="1"/>
          </p:nvPr>
        </p:nvPicPr>
        <p:blipFill>
          <a:blip r:embed="rId2"/>
          <a:srcRect/>
          <a:stretch>
            <a:fillRect/>
          </a:stretch>
        </p:blipFill>
        <p:spPr bwMode="auto">
          <a:xfrm>
            <a:off x="1377202" y="1600200"/>
            <a:ext cx="6389595" cy="4525963"/>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descr="C:\Users\Öğrenci Girişi\Desktop\kısafilm_afiş.jpg"/>
          <p:cNvPicPr>
            <a:picLocks noGrp="1" noChangeAspect="1" noChangeArrowheads="1"/>
          </p:cNvPicPr>
          <p:nvPr>
            <p:ph idx="1"/>
          </p:nvPr>
        </p:nvPicPr>
        <p:blipFill>
          <a:blip r:embed="rId2"/>
          <a:srcRect/>
          <a:stretch>
            <a:fillRect/>
          </a:stretch>
        </p:blipFill>
        <p:spPr bwMode="auto">
          <a:xfrm>
            <a:off x="2357422" y="281238"/>
            <a:ext cx="4643470" cy="6219596"/>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descr="C:\Users\Öğrenci Girişi\Desktop\539730.jpg"/>
          <p:cNvPicPr>
            <a:picLocks noGrp="1" noChangeAspect="1" noChangeArrowheads="1"/>
          </p:cNvPicPr>
          <p:nvPr>
            <p:ph idx="1"/>
          </p:nvPr>
        </p:nvPicPr>
        <p:blipFill>
          <a:blip r:embed="rId2" cstate="print"/>
          <a:srcRect/>
          <a:stretch>
            <a:fillRect/>
          </a:stretch>
        </p:blipFill>
        <p:spPr bwMode="auto">
          <a:xfrm>
            <a:off x="2071670" y="642918"/>
            <a:ext cx="4643470" cy="5857916"/>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122" name="Picture 2" descr="C:\Users\Öğrenci Girişi\Desktop\images.jpg"/>
          <p:cNvPicPr>
            <a:picLocks noGrp="1" noChangeAspect="1" noChangeArrowheads="1"/>
          </p:cNvPicPr>
          <p:nvPr>
            <p:ph idx="1"/>
          </p:nvPr>
        </p:nvPicPr>
        <p:blipFill>
          <a:blip r:embed="rId2"/>
          <a:srcRect/>
          <a:stretch>
            <a:fillRect/>
          </a:stretch>
        </p:blipFill>
        <p:spPr bwMode="auto">
          <a:xfrm>
            <a:off x="2500298" y="785794"/>
            <a:ext cx="4143404" cy="5357849"/>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146" name="Picture 2" descr="C:\Users\Öğrenci Girişi\Desktop\49-antalya-uluslar-arası-film-festvali.jpg"/>
          <p:cNvPicPr>
            <a:picLocks noGrp="1" noChangeAspect="1" noChangeArrowheads="1"/>
          </p:cNvPicPr>
          <p:nvPr>
            <p:ph idx="1"/>
          </p:nvPr>
        </p:nvPicPr>
        <p:blipFill>
          <a:blip r:embed="rId2"/>
          <a:srcRect/>
          <a:stretch>
            <a:fillRect/>
          </a:stretch>
        </p:blipFill>
        <p:spPr bwMode="auto">
          <a:xfrm>
            <a:off x="2357422" y="500042"/>
            <a:ext cx="4330896" cy="6063865"/>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descr="C:\Users\Öğrenci Girişi\Desktop\MUFF_AFIS.jpg"/>
          <p:cNvPicPr>
            <a:picLocks noGrp="1" noChangeAspect="1" noChangeArrowheads="1"/>
          </p:cNvPicPr>
          <p:nvPr>
            <p:ph idx="1"/>
          </p:nvPr>
        </p:nvPicPr>
        <p:blipFill>
          <a:blip r:embed="rId2"/>
          <a:srcRect/>
          <a:stretch>
            <a:fillRect/>
          </a:stretch>
        </p:blipFill>
        <p:spPr bwMode="auto">
          <a:xfrm>
            <a:off x="2643174" y="500042"/>
            <a:ext cx="4357718" cy="617568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 klasör (3)\ffff.jpg"/>
          <p:cNvPicPr>
            <a:picLocks noChangeAspect="1" noChangeArrowheads="1"/>
          </p:cNvPicPr>
          <p:nvPr/>
        </p:nvPicPr>
        <p:blipFill>
          <a:blip r:embed="rId2" cstate="print"/>
          <a:srcRect/>
          <a:stretch>
            <a:fillRect/>
          </a:stretch>
        </p:blipFill>
        <p:spPr bwMode="auto">
          <a:xfrm>
            <a:off x="0" y="0"/>
            <a:ext cx="9296400" cy="7010400"/>
          </a:xfrm>
          <a:prstGeom prst="rect">
            <a:avLst/>
          </a:prstGeom>
          <a:noFill/>
        </p:spPr>
      </p:pic>
      <p:sp>
        <p:nvSpPr>
          <p:cNvPr id="5123" name="1 Başlık"/>
          <p:cNvSpPr>
            <a:spLocks noGrp="1"/>
          </p:cNvSpPr>
          <p:nvPr>
            <p:ph type="ctrTitle"/>
          </p:nvPr>
        </p:nvSpPr>
        <p:spPr>
          <a:xfrm>
            <a:off x="1295400" y="457200"/>
            <a:ext cx="7162800" cy="1752600"/>
          </a:xfrm>
        </p:spPr>
        <p:txBody>
          <a:bodyPr>
            <a:normAutofit fontScale="90000"/>
          </a:bodyPr>
          <a:lstStyle/>
          <a:p>
            <a:pPr algn="l"/>
            <a:r>
              <a:rPr lang="tr-TR" dirty="0" smtClean="0"/>
              <a:t/>
            </a:r>
            <a:br>
              <a:rPr lang="tr-TR" dirty="0" smtClean="0"/>
            </a:br>
            <a:r>
              <a:rPr lang="tr-TR" dirty="0" smtClean="0"/>
              <a:t/>
            </a:r>
            <a:br>
              <a:rPr lang="tr-TR" dirty="0" smtClean="0"/>
            </a:br>
            <a:r>
              <a:rPr lang="tr-TR" dirty="0" smtClean="0"/>
              <a:t/>
            </a:r>
            <a:br>
              <a:rPr lang="tr-TR" dirty="0" smtClean="0"/>
            </a:br>
            <a:endParaRPr lang="tr-TR" dirty="0" smtClean="0"/>
          </a:p>
        </p:txBody>
      </p:sp>
      <p:sp>
        <p:nvSpPr>
          <p:cNvPr id="5124" name="2 Alt Başlık"/>
          <p:cNvSpPr>
            <a:spLocks noGrp="1"/>
          </p:cNvSpPr>
          <p:nvPr>
            <p:ph type="subTitle" idx="1"/>
          </p:nvPr>
        </p:nvSpPr>
        <p:spPr>
          <a:xfrm>
            <a:off x="1331640" y="908720"/>
            <a:ext cx="7812360" cy="5256584"/>
          </a:xfrm>
        </p:spPr>
        <p:txBody>
          <a:bodyPr>
            <a:normAutofit/>
          </a:bodyPr>
          <a:lstStyle/>
          <a:p>
            <a:pPr algn="l"/>
            <a:r>
              <a:rPr lang="tr-TR" sz="2400" dirty="0" smtClean="0">
                <a:solidFill>
                  <a:schemeClr val="tx1"/>
                </a:solidFill>
              </a:rPr>
              <a:t>  </a:t>
            </a:r>
            <a:r>
              <a:rPr lang="tr-TR" sz="2400" b="1" dirty="0" smtClean="0">
                <a:solidFill>
                  <a:schemeClr val="tx1"/>
                </a:solidFill>
              </a:rPr>
              <a:t>Düz Anlam</a:t>
            </a:r>
            <a:endParaRPr lang="tr-TR" sz="2400" dirty="0" smtClean="0">
              <a:solidFill>
                <a:schemeClr val="tx1"/>
              </a:solidFill>
            </a:endParaRPr>
          </a:p>
          <a:p>
            <a:pPr algn="just">
              <a:buFont typeface="Arial" pitchFamily="34" charset="0"/>
              <a:buChar char="•"/>
            </a:pPr>
            <a:r>
              <a:rPr lang="tr-TR" sz="2400" dirty="0" smtClean="0">
                <a:solidFill>
                  <a:schemeClr val="tx1"/>
                </a:solidFill>
              </a:rPr>
              <a:t> </a:t>
            </a:r>
            <a:r>
              <a:rPr lang="tr-TR" sz="2200" dirty="0" smtClean="0">
                <a:solidFill>
                  <a:schemeClr val="tx1"/>
                </a:solidFill>
              </a:rPr>
              <a:t>Düz anlam, anlamlandırmanın ilk düzeyidir ve “bu düzey göstergenin göstereni ve gösterileni arasındaki ilişkiyi ve göstergenin dışsal gerçeklikteki gönderisiyle ilişkisini betimler.</a:t>
            </a:r>
          </a:p>
          <a:p>
            <a:pPr algn="l"/>
            <a:endParaRPr lang="tr-TR" sz="2400" b="1" dirty="0" smtClean="0">
              <a:solidFill>
                <a:schemeClr val="tx1"/>
              </a:solidFill>
            </a:endParaRPr>
          </a:p>
          <a:p>
            <a:pPr algn="l"/>
            <a:r>
              <a:rPr lang="tr-TR" sz="2400" b="1" dirty="0" smtClean="0">
                <a:solidFill>
                  <a:schemeClr val="tx1"/>
                </a:solidFill>
              </a:rPr>
              <a:t>Yan Anlam</a:t>
            </a:r>
            <a:endParaRPr lang="tr-TR" sz="2400" dirty="0" smtClean="0">
              <a:solidFill>
                <a:schemeClr val="tx1"/>
              </a:solidFill>
            </a:endParaRPr>
          </a:p>
          <a:p>
            <a:pPr algn="just">
              <a:buFont typeface="Arial" pitchFamily="34" charset="0"/>
              <a:buChar char="•"/>
            </a:pPr>
            <a:r>
              <a:rPr lang="tr-TR" sz="2400" dirty="0" smtClean="0">
                <a:solidFill>
                  <a:schemeClr val="tx1"/>
                </a:solidFill>
              </a:rPr>
              <a:t> </a:t>
            </a:r>
            <a:r>
              <a:rPr lang="tr-TR" sz="2200" dirty="0" smtClean="0">
                <a:solidFill>
                  <a:schemeClr val="tx1"/>
                </a:solidFill>
              </a:rPr>
              <a:t>Yan anlam ise </a:t>
            </a:r>
            <a:r>
              <a:rPr lang="tr-TR" sz="2200" dirty="0" err="1" smtClean="0">
                <a:solidFill>
                  <a:schemeClr val="tx1"/>
                </a:solidFill>
              </a:rPr>
              <a:t>Barthes’in</a:t>
            </a:r>
            <a:r>
              <a:rPr lang="tr-TR" sz="2200" dirty="0" smtClean="0">
                <a:solidFill>
                  <a:schemeClr val="tx1"/>
                </a:solidFill>
              </a:rPr>
              <a:t>, “anlamlandırmanın ikinci düzeyi olarak gösterdiği ve göstergenin kullanıcıların duygularıyla ya da heyecanlarıyla ve kültürel değerleriyle bir araya geldiğinde meydana gelen etkileşimi anlatmaktadır</a:t>
            </a:r>
            <a:endParaRPr lang="tr-TR" sz="22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descr="C:\Users\Öğrenci Girişi\Desktop\2_ ödüllü afiş.jpg"/>
          <p:cNvPicPr>
            <a:picLocks noGrp="1" noChangeAspect="1" noChangeArrowheads="1"/>
          </p:cNvPicPr>
          <p:nvPr>
            <p:ph idx="1"/>
          </p:nvPr>
        </p:nvPicPr>
        <p:blipFill>
          <a:blip r:embed="rId2"/>
          <a:srcRect/>
          <a:stretch>
            <a:fillRect/>
          </a:stretch>
        </p:blipFill>
        <p:spPr bwMode="auto">
          <a:xfrm>
            <a:off x="2357422" y="762256"/>
            <a:ext cx="4429156" cy="5595702"/>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9218" name="Picture 2" descr="C:\Users\Öğrenci Girişi\Desktop\18.jpg"/>
          <p:cNvPicPr>
            <a:picLocks noGrp="1" noChangeAspect="1" noChangeArrowheads="1"/>
          </p:cNvPicPr>
          <p:nvPr>
            <p:ph idx="1"/>
          </p:nvPr>
        </p:nvPicPr>
        <p:blipFill>
          <a:blip r:embed="rId2"/>
          <a:srcRect/>
          <a:stretch>
            <a:fillRect/>
          </a:stretch>
        </p:blipFill>
        <p:spPr bwMode="auto">
          <a:xfrm>
            <a:off x="2357422" y="571480"/>
            <a:ext cx="4357718" cy="571504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Logo Kavramı ve Örnekler</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 xmlns:p14="http://schemas.microsoft.com/office/powerpoint/2010/main" val="24209426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Logo; iki ya da daha fazla </a:t>
            </a:r>
            <a:r>
              <a:rPr lang="tr-TR" dirty="0" err="1" smtClean="0"/>
              <a:t>tipografik</a:t>
            </a:r>
            <a:r>
              <a:rPr lang="tr-TR" dirty="0" smtClean="0"/>
              <a:t> karakterin sözcük halinde okunacak biçimde bir araya gelmesiyle oluşturulan bir ürün, kuruluş ya da hizmeti tanıtan marka ya da amblem özelliği taşıyan simgelerdir.</a:t>
            </a:r>
          </a:p>
          <a:p>
            <a:r>
              <a:rPr lang="tr-TR" dirty="0" smtClean="0"/>
              <a:t>Kısaca, bir markanın isim olarak dizayn edilmiş halidir.</a:t>
            </a:r>
          </a:p>
          <a:p>
            <a:endParaRPr lang="tr-T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smtClean="0"/>
              <a:t>Bir logoyu tasarlarken dikkat edilmesi gereken birkaç özelliği şu şekilde sıralayabiliriz:</a:t>
            </a:r>
          </a:p>
          <a:p>
            <a:r>
              <a:rPr lang="tr-TR" dirty="0" smtClean="0"/>
              <a:t>Akılda kalıcılık, </a:t>
            </a:r>
          </a:p>
          <a:p>
            <a:r>
              <a:rPr lang="tr-TR" dirty="0" smtClean="0"/>
              <a:t>kolay uygulanabilirlik,</a:t>
            </a:r>
          </a:p>
          <a:p>
            <a:r>
              <a:rPr lang="tr-TR" dirty="0" smtClean="0"/>
              <a:t> farklı duruş,</a:t>
            </a:r>
          </a:p>
          <a:p>
            <a:r>
              <a:rPr lang="tr-TR" dirty="0" smtClean="0"/>
              <a:t> uzun yıllar kullanılabilmesi,</a:t>
            </a:r>
          </a:p>
          <a:p>
            <a:r>
              <a:rPr lang="tr-TR" dirty="0" smtClean="0"/>
              <a:t>değişime ayak uydurabilmesi </a:t>
            </a:r>
          </a:p>
          <a:p>
            <a:r>
              <a:rPr lang="tr-TR" dirty="0" smtClean="0"/>
              <a:t>Kurum kültürünü ve kimliğini yansıtması</a:t>
            </a:r>
            <a:endParaRPr lang="tr-T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Logo Örnekleri</a:t>
            </a:r>
            <a:endParaRPr lang="tr-TR" dirty="0"/>
          </a:p>
        </p:txBody>
      </p:sp>
      <p:pic>
        <p:nvPicPr>
          <p:cNvPr id="4" name="Resim 4"/>
          <p:cNvPicPr>
            <a:picLocks noGrp="1" noChangeAspect="1"/>
          </p:cNvPicPr>
          <p:nvPr>
            <p:ph idx="1"/>
          </p:nvPr>
        </p:nvPicPr>
        <p:blipFill>
          <a:blip r:embed="rId2" cstate="print"/>
          <a:stretch>
            <a:fillRect/>
          </a:stretch>
        </p:blipFill>
        <p:spPr>
          <a:xfrm>
            <a:off x="214282" y="1214422"/>
            <a:ext cx="3617794" cy="2304611"/>
          </a:xfrm>
          <a:prstGeom prst="rect">
            <a:avLst/>
          </a:prstGeom>
        </p:spPr>
      </p:pic>
      <p:pic>
        <p:nvPicPr>
          <p:cNvPr id="5" name="İçerik Yer Tutucusu 3"/>
          <p:cNvPicPr>
            <a:picLocks noChangeAspect="1"/>
          </p:cNvPicPr>
          <p:nvPr/>
        </p:nvPicPr>
        <p:blipFill>
          <a:blip r:embed="rId3"/>
          <a:stretch>
            <a:fillRect/>
          </a:stretch>
        </p:blipFill>
        <p:spPr>
          <a:xfrm>
            <a:off x="1214414" y="3857628"/>
            <a:ext cx="3519067" cy="2031162"/>
          </a:xfrm>
          <a:prstGeom prst="rect">
            <a:avLst/>
          </a:prstGeom>
        </p:spPr>
      </p:pic>
      <p:pic>
        <p:nvPicPr>
          <p:cNvPr id="6" name="Resim 4"/>
          <p:cNvPicPr>
            <a:picLocks noChangeAspect="1"/>
          </p:cNvPicPr>
          <p:nvPr/>
        </p:nvPicPr>
        <p:blipFill>
          <a:blip r:embed="rId4" cstate="print"/>
          <a:stretch>
            <a:fillRect/>
          </a:stretch>
        </p:blipFill>
        <p:spPr>
          <a:xfrm>
            <a:off x="4000496" y="1500174"/>
            <a:ext cx="1509936" cy="1676965"/>
          </a:xfrm>
          <a:prstGeom prst="rect">
            <a:avLst/>
          </a:prstGeom>
        </p:spPr>
      </p:pic>
      <p:pic>
        <p:nvPicPr>
          <p:cNvPr id="7" name="İçerik Yer Tutucusu 3"/>
          <p:cNvPicPr>
            <a:picLocks noChangeAspect="1"/>
          </p:cNvPicPr>
          <p:nvPr/>
        </p:nvPicPr>
        <p:blipFill>
          <a:blip r:embed="rId5"/>
          <a:stretch>
            <a:fillRect/>
          </a:stretch>
        </p:blipFill>
        <p:spPr>
          <a:xfrm>
            <a:off x="5715008" y="1500174"/>
            <a:ext cx="2868795" cy="1834693"/>
          </a:xfrm>
          <a:prstGeom prst="rect">
            <a:avLst/>
          </a:prstGeom>
        </p:spPr>
      </p:pic>
      <p:pic>
        <p:nvPicPr>
          <p:cNvPr id="8" name="Resim 4"/>
          <p:cNvPicPr>
            <a:picLocks noChangeAspect="1"/>
          </p:cNvPicPr>
          <p:nvPr/>
        </p:nvPicPr>
        <p:blipFill>
          <a:blip r:embed="rId6" cstate="print"/>
          <a:stretch>
            <a:fillRect/>
          </a:stretch>
        </p:blipFill>
        <p:spPr>
          <a:xfrm>
            <a:off x="5198158" y="4000504"/>
            <a:ext cx="1159791" cy="1677777"/>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Logo Örnekleri</a:t>
            </a:r>
            <a:endParaRPr lang="tr-TR" dirty="0"/>
          </a:p>
        </p:txBody>
      </p:sp>
      <p:pic>
        <p:nvPicPr>
          <p:cNvPr id="4" name="İçerik Yer Tutucusu 3"/>
          <p:cNvPicPr>
            <a:picLocks noGrp="1" noChangeAspect="1"/>
          </p:cNvPicPr>
          <p:nvPr>
            <p:ph idx="1"/>
          </p:nvPr>
        </p:nvPicPr>
        <p:blipFill>
          <a:blip r:embed="rId2"/>
          <a:stretch>
            <a:fillRect/>
          </a:stretch>
        </p:blipFill>
        <p:spPr>
          <a:xfrm>
            <a:off x="2143108" y="4286256"/>
            <a:ext cx="1721871" cy="1814503"/>
          </a:xfrm>
          <a:prstGeom prst="rect">
            <a:avLst/>
          </a:prstGeom>
        </p:spPr>
      </p:pic>
      <p:pic>
        <p:nvPicPr>
          <p:cNvPr id="5" name="Resim 4"/>
          <p:cNvPicPr>
            <a:picLocks noChangeAspect="1"/>
          </p:cNvPicPr>
          <p:nvPr/>
        </p:nvPicPr>
        <p:blipFill>
          <a:blip r:embed="rId3"/>
          <a:stretch>
            <a:fillRect/>
          </a:stretch>
        </p:blipFill>
        <p:spPr>
          <a:xfrm>
            <a:off x="4857752" y="4071942"/>
            <a:ext cx="2428892" cy="2541864"/>
          </a:xfrm>
          <a:prstGeom prst="rect">
            <a:avLst/>
          </a:prstGeom>
        </p:spPr>
      </p:pic>
      <p:pic>
        <p:nvPicPr>
          <p:cNvPr id="6" name="Resim 5"/>
          <p:cNvPicPr>
            <a:picLocks noChangeAspect="1"/>
          </p:cNvPicPr>
          <p:nvPr/>
        </p:nvPicPr>
        <p:blipFill>
          <a:blip r:embed="rId4"/>
          <a:stretch>
            <a:fillRect/>
          </a:stretch>
        </p:blipFill>
        <p:spPr>
          <a:xfrm>
            <a:off x="1785918" y="1714488"/>
            <a:ext cx="2357454" cy="2357454"/>
          </a:xfrm>
          <a:prstGeom prst="rect">
            <a:avLst/>
          </a:prstGeom>
        </p:spPr>
      </p:pic>
      <p:pic>
        <p:nvPicPr>
          <p:cNvPr id="7" name="İçerik Yer Tutucusu 3"/>
          <p:cNvPicPr>
            <a:picLocks noChangeAspect="1"/>
          </p:cNvPicPr>
          <p:nvPr/>
        </p:nvPicPr>
        <p:blipFill>
          <a:blip r:embed="rId5" cstate="print"/>
          <a:stretch>
            <a:fillRect/>
          </a:stretch>
        </p:blipFill>
        <p:spPr>
          <a:xfrm>
            <a:off x="4857752" y="2000240"/>
            <a:ext cx="2406791" cy="2071702"/>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Logo Örnekleri</a:t>
            </a:r>
            <a:endParaRPr lang="tr-TR" dirty="0"/>
          </a:p>
        </p:txBody>
      </p:sp>
      <p:pic>
        <p:nvPicPr>
          <p:cNvPr id="4" name="Resim 4"/>
          <p:cNvPicPr>
            <a:picLocks noGrp="1" noChangeAspect="1"/>
          </p:cNvPicPr>
          <p:nvPr>
            <p:ph idx="1"/>
          </p:nvPr>
        </p:nvPicPr>
        <p:blipFill>
          <a:blip r:embed="rId2" cstate="print"/>
          <a:stretch>
            <a:fillRect/>
          </a:stretch>
        </p:blipFill>
        <p:spPr>
          <a:xfrm>
            <a:off x="857224" y="1785926"/>
            <a:ext cx="2000264" cy="2227957"/>
          </a:xfrm>
          <a:prstGeom prst="rect">
            <a:avLst/>
          </a:prstGeom>
        </p:spPr>
      </p:pic>
      <p:pic>
        <p:nvPicPr>
          <p:cNvPr id="5" name="Resim 2"/>
          <p:cNvPicPr>
            <a:picLocks noChangeAspect="1"/>
          </p:cNvPicPr>
          <p:nvPr/>
        </p:nvPicPr>
        <p:blipFill>
          <a:blip r:embed="rId3"/>
          <a:stretch>
            <a:fillRect/>
          </a:stretch>
        </p:blipFill>
        <p:spPr>
          <a:xfrm>
            <a:off x="3143240" y="3000372"/>
            <a:ext cx="2214578" cy="2362187"/>
          </a:xfrm>
          <a:prstGeom prst="rect">
            <a:avLst/>
          </a:prstGeom>
        </p:spPr>
      </p:pic>
      <p:pic>
        <p:nvPicPr>
          <p:cNvPr id="6" name="İçerik Yer Tutucusu 3"/>
          <p:cNvPicPr>
            <a:picLocks noChangeAspect="1"/>
          </p:cNvPicPr>
          <p:nvPr/>
        </p:nvPicPr>
        <p:blipFill>
          <a:blip r:embed="rId4"/>
          <a:stretch>
            <a:fillRect/>
          </a:stretch>
        </p:blipFill>
        <p:spPr>
          <a:xfrm>
            <a:off x="5429256" y="1928802"/>
            <a:ext cx="2953425" cy="20645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 klasör (3)\ffff.jpg"/>
          <p:cNvPicPr>
            <a:picLocks noChangeAspect="1" noChangeArrowheads="1"/>
          </p:cNvPicPr>
          <p:nvPr/>
        </p:nvPicPr>
        <p:blipFill>
          <a:blip r:embed="rId2" cstate="print"/>
          <a:srcRect/>
          <a:stretch>
            <a:fillRect/>
          </a:stretch>
        </p:blipFill>
        <p:spPr bwMode="auto">
          <a:xfrm>
            <a:off x="0" y="0"/>
            <a:ext cx="9296400" cy="7010400"/>
          </a:xfrm>
          <a:prstGeom prst="rect">
            <a:avLst/>
          </a:prstGeom>
          <a:noFill/>
        </p:spPr>
      </p:pic>
      <p:sp>
        <p:nvSpPr>
          <p:cNvPr id="5123" name="1 Başlık"/>
          <p:cNvSpPr>
            <a:spLocks noGrp="1"/>
          </p:cNvSpPr>
          <p:nvPr>
            <p:ph type="ctrTitle"/>
          </p:nvPr>
        </p:nvSpPr>
        <p:spPr>
          <a:xfrm>
            <a:off x="1295400" y="457200"/>
            <a:ext cx="7162800" cy="1752600"/>
          </a:xfrm>
        </p:spPr>
        <p:txBody>
          <a:bodyPr>
            <a:normAutofit fontScale="90000"/>
          </a:bodyPr>
          <a:lstStyle/>
          <a:p>
            <a:pPr algn="l"/>
            <a:r>
              <a:rPr lang="tr-TR" sz="3600" b="1" dirty="0" smtClean="0">
                <a:latin typeface="Times New Roman" pitchFamily="18" charset="0"/>
                <a:cs typeface="Times New Roman" pitchFamily="18" charset="0"/>
              </a:rPr>
              <a:t/>
            </a:r>
            <a:br>
              <a:rPr lang="tr-TR" sz="3600" b="1" dirty="0" smtClean="0">
                <a:latin typeface="Times New Roman" pitchFamily="18" charset="0"/>
                <a:cs typeface="Times New Roman" pitchFamily="18" charset="0"/>
              </a:rPr>
            </a:br>
            <a:r>
              <a:rPr lang="tr-TR" sz="3600" b="1" dirty="0" smtClean="0">
                <a:latin typeface="Times New Roman" pitchFamily="18" charset="0"/>
                <a:cs typeface="Times New Roman" pitchFamily="18" charset="0"/>
              </a:rPr>
              <a:t>     Gösterge</a:t>
            </a:r>
            <a:r>
              <a:rPr lang="tr-TR" dirty="0" smtClean="0"/>
              <a:t/>
            </a:r>
            <a:br>
              <a:rPr lang="tr-TR" dirty="0" smtClean="0"/>
            </a:br>
            <a:r>
              <a:rPr lang="tr-TR" dirty="0" smtClean="0"/>
              <a:t/>
            </a:r>
            <a:br>
              <a:rPr lang="tr-TR" dirty="0" smtClean="0"/>
            </a:br>
            <a:endParaRPr lang="tr-TR" dirty="0" smtClean="0"/>
          </a:p>
        </p:txBody>
      </p:sp>
      <p:sp>
        <p:nvSpPr>
          <p:cNvPr id="5124" name="2 Alt Başlık"/>
          <p:cNvSpPr>
            <a:spLocks noGrp="1"/>
          </p:cNvSpPr>
          <p:nvPr>
            <p:ph type="subTitle" idx="1"/>
          </p:nvPr>
        </p:nvSpPr>
        <p:spPr>
          <a:xfrm>
            <a:off x="1547664" y="1412776"/>
            <a:ext cx="7367736" cy="4680520"/>
          </a:xfrm>
        </p:spPr>
        <p:txBody>
          <a:bodyPr>
            <a:normAutofit/>
          </a:bodyPr>
          <a:lstStyle/>
          <a:p>
            <a:pPr algn="just">
              <a:buFont typeface="Arial" pitchFamily="34" charset="0"/>
              <a:buChar char="•"/>
            </a:pPr>
            <a:r>
              <a:rPr lang="tr-TR" sz="2200" dirty="0" smtClean="0">
                <a:solidFill>
                  <a:schemeClr val="tx1"/>
                </a:solidFill>
                <a:latin typeface="Times New Roman" pitchFamily="18" charset="0"/>
                <a:cs typeface="Times New Roman" pitchFamily="18" charset="0"/>
              </a:rPr>
              <a:t> Bir başka şeyi temsil eden ya da imleyen şey anlamına gelmektedir. Kuramsal dilbilimin önde gelen ismi </a:t>
            </a:r>
            <a:r>
              <a:rPr lang="tr-TR" sz="2200" b="1" dirty="0" err="1" smtClean="0">
                <a:solidFill>
                  <a:schemeClr val="tx1"/>
                </a:solidFill>
                <a:latin typeface="Times New Roman" pitchFamily="18" charset="0"/>
                <a:cs typeface="Times New Roman" pitchFamily="18" charset="0"/>
              </a:rPr>
              <a:t>Ferdinand</a:t>
            </a:r>
            <a:r>
              <a:rPr lang="tr-TR" sz="2200" b="1" dirty="0" smtClean="0">
                <a:solidFill>
                  <a:schemeClr val="tx1"/>
                </a:solidFill>
                <a:latin typeface="Times New Roman" pitchFamily="18" charset="0"/>
                <a:cs typeface="Times New Roman" pitchFamily="18" charset="0"/>
              </a:rPr>
              <a:t> de </a:t>
            </a:r>
            <a:r>
              <a:rPr lang="tr-TR" sz="2200" b="1" dirty="0" err="1" smtClean="0">
                <a:solidFill>
                  <a:schemeClr val="tx1"/>
                </a:solidFill>
                <a:latin typeface="Times New Roman" pitchFamily="18" charset="0"/>
                <a:cs typeface="Times New Roman" pitchFamily="18" charset="0"/>
              </a:rPr>
              <a:t>Saussure’e</a:t>
            </a:r>
            <a:r>
              <a:rPr lang="tr-TR" sz="2200" b="1" dirty="0" smtClean="0">
                <a:solidFill>
                  <a:schemeClr val="tx1"/>
                </a:solidFill>
                <a:latin typeface="Times New Roman" pitchFamily="18" charset="0"/>
                <a:cs typeface="Times New Roman" pitchFamily="18" charset="0"/>
              </a:rPr>
              <a:t> göre,</a:t>
            </a:r>
            <a:r>
              <a:rPr lang="tr-TR" sz="2200" i="1" dirty="0" smtClean="0">
                <a:solidFill>
                  <a:schemeClr val="tx1"/>
                </a:solidFill>
                <a:latin typeface="Times New Roman" pitchFamily="18" charset="0"/>
                <a:cs typeface="Times New Roman" pitchFamily="18" charset="0"/>
              </a:rPr>
              <a:t> </a:t>
            </a:r>
            <a:r>
              <a:rPr lang="tr-TR" sz="2200" dirty="0" smtClean="0">
                <a:solidFill>
                  <a:schemeClr val="tx1"/>
                </a:solidFill>
                <a:latin typeface="Times New Roman" pitchFamily="18" charset="0"/>
                <a:cs typeface="Times New Roman" pitchFamily="18" charset="0"/>
              </a:rPr>
              <a:t>anlamın temel birimi olan </a:t>
            </a:r>
            <a:r>
              <a:rPr lang="tr-TR" sz="2200" b="1" dirty="0" smtClean="0">
                <a:solidFill>
                  <a:schemeClr val="tx1"/>
                </a:solidFill>
                <a:latin typeface="Times New Roman" pitchFamily="18" charset="0"/>
                <a:cs typeface="Times New Roman" pitchFamily="18" charset="0"/>
              </a:rPr>
              <a:t>gösterge, gösteren ve gösterilen olarak anılan iki unsurdan meydana gelmektedir.</a:t>
            </a:r>
          </a:p>
          <a:p>
            <a:pPr algn="just"/>
            <a:endParaRPr lang="tr-TR" sz="2200" dirty="0" smtClean="0">
              <a:solidFill>
                <a:schemeClr val="tx1"/>
              </a:solidFill>
              <a:latin typeface="Times New Roman" pitchFamily="18" charset="0"/>
              <a:cs typeface="Times New Roman" pitchFamily="18" charset="0"/>
            </a:endParaRPr>
          </a:p>
          <a:p>
            <a:pPr algn="just">
              <a:buFont typeface="Arial" pitchFamily="34" charset="0"/>
              <a:buChar char="•"/>
            </a:pPr>
            <a:r>
              <a:rPr lang="tr-TR" sz="2200" dirty="0" smtClean="0">
                <a:solidFill>
                  <a:schemeClr val="tx1"/>
                </a:solidFill>
                <a:latin typeface="Times New Roman" pitchFamily="18" charset="0"/>
                <a:cs typeface="Times New Roman" pitchFamily="18" charset="0"/>
              </a:rPr>
              <a:t>Bunlar arasındaki ilişki nedensizdir, saymacadır, toplumsal uzlaşmaya dayanır. </a:t>
            </a:r>
            <a:r>
              <a:rPr lang="tr-TR" sz="2200" b="1" dirty="0" smtClean="0">
                <a:solidFill>
                  <a:schemeClr val="tx1"/>
                </a:solidFill>
                <a:latin typeface="Times New Roman" pitchFamily="18" charset="0"/>
                <a:cs typeface="Times New Roman" pitchFamily="18" charset="0"/>
              </a:rPr>
              <a:t>Göstergeyi tanımlamak gerekirse; gösterge olarak kabul edilen maddi bir varlığın yorumlanmasıyla ortaya çıkan perde arkası mesaj veya vurgudur.</a:t>
            </a:r>
          </a:p>
          <a:p>
            <a:endParaRPr lang="tr-TR" sz="24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 klasör (3)\ffff.jpg"/>
          <p:cNvPicPr>
            <a:picLocks noChangeAspect="1" noChangeArrowheads="1"/>
          </p:cNvPicPr>
          <p:nvPr/>
        </p:nvPicPr>
        <p:blipFill>
          <a:blip r:embed="rId2" cstate="print"/>
          <a:srcRect/>
          <a:stretch>
            <a:fillRect/>
          </a:stretch>
        </p:blipFill>
        <p:spPr bwMode="auto">
          <a:xfrm>
            <a:off x="0" y="0"/>
            <a:ext cx="9296400" cy="7010400"/>
          </a:xfrm>
          <a:prstGeom prst="rect">
            <a:avLst/>
          </a:prstGeom>
          <a:noFill/>
        </p:spPr>
      </p:pic>
      <p:sp>
        <p:nvSpPr>
          <p:cNvPr id="5123" name="1 Başlık"/>
          <p:cNvSpPr>
            <a:spLocks noGrp="1"/>
          </p:cNvSpPr>
          <p:nvPr>
            <p:ph type="ctrTitle"/>
          </p:nvPr>
        </p:nvSpPr>
        <p:spPr>
          <a:xfrm>
            <a:off x="1295400" y="980728"/>
            <a:ext cx="7162800" cy="1229072"/>
          </a:xfrm>
        </p:spPr>
        <p:txBody>
          <a:bodyPr>
            <a:normAutofit fontScale="90000"/>
          </a:bodyPr>
          <a:lstStyle/>
          <a:p>
            <a:pPr algn="l"/>
            <a:r>
              <a:rPr lang="tr-TR" sz="3600" b="1" dirty="0" smtClean="0">
                <a:latin typeface="Times New Roman" pitchFamily="18" charset="0"/>
                <a:cs typeface="Times New Roman" pitchFamily="18" charset="0"/>
              </a:rPr>
              <a:t>   </a:t>
            </a:r>
            <a:br>
              <a:rPr lang="tr-TR" sz="3600" b="1" dirty="0" smtClean="0">
                <a:latin typeface="Times New Roman" pitchFamily="18" charset="0"/>
                <a:cs typeface="Times New Roman" pitchFamily="18" charset="0"/>
              </a:rPr>
            </a:br>
            <a:r>
              <a:rPr lang="tr-TR" sz="3600" b="1" dirty="0">
                <a:latin typeface="Times New Roman" pitchFamily="18" charset="0"/>
                <a:cs typeface="Times New Roman" pitchFamily="18" charset="0"/>
              </a:rPr>
              <a:t> </a:t>
            </a:r>
            <a:r>
              <a:rPr lang="tr-TR" sz="3600" b="1" dirty="0" smtClean="0">
                <a:latin typeface="Times New Roman" pitchFamily="18" charset="0"/>
                <a:cs typeface="Times New Roman" pitchFamily="18" charset="0"/>
              </a:rPr>
              <a:t>    Gösteren/Gösterilen ilişkisi</a:t>
            </a:r>
            <a:r>
              <a:rPr lang="tr-TR" dirty="0" smtClean="0"/>
              <a:t/>
            </a:r>
            <a:br>
              <a:rPr lang="tr-TR" dirty="0" smtClean="0"/>
            </a:br>
            <a:r>
              <a:rPr lang="tr-TR" dirty="0" smtClean="0"/>
              <a:t/>
            </a:r>
            <a:br>
              <a:rPr lang="tr-TR" dirty="0" smtClean="0"/>
            </a:br>
            <a:r>
              <a:rPr lang="tr-TR" dirty="0" smtClean="0"/>
              <a:t/>
            </a:r>
            <a:br>
              <a:rPr lang="tr-TR" dirty="0" smtClean="0"/>
            </a:br>
            <a:endParaRPr lang="tr-TR" dirty="0" smtClean="0"/>
          </a:p>
        </p:txBody>
      </p:sp>
      <p:sp>
        <p:nvSpPr>
          <p:cNvPr id="5124" name="2 Alt Başlık"/>
          <p:cNvSpPr>
            <a:spLocks noGrp="1"/>
          </p:cNvSpPr>
          <p:nvPr>
            <p:ph type="subTitle" idx="1"/>
          </p:nvPr>
        </p:nvSpPr>
        <p:spPr>
          <a:xfrm>
            <a:off x="1331640" y="1571612"/>
            <a:ext cx="7812360" cy="4593692"/>
          </a:xfrm>
        </p:spPr>
        <p:txBody>
          <a:bodyPr>
            <a:normAutofit/>
          </a:bodyPr>
          <a:lstStyle/>
          <a:p>
            <a:pPr algn="just">
              <a:buFont typeface="Arial" pitchFamily="34" charset="0"/>
              <a:buChar char="•"/>
            </a:pPr>
            <a:r>
              <a:rPr lang="tr-TR" sz="2400" dirty="0" smtClean="0">
                <a:solidFill>
                  <a:schemeClr val="tx1"/>
                </a:solidFill>
              </a:rPr>
              <a:t>  Göstergeyi oluşturan gösteren/gösterilen öğeleri aslında bir bütünün ayrılmaz parçaları olarak </a:t>
            </a:r>
            <a:r>
              <a:rPr lang="tr-TR" sz="2400" dirty="0" err="1" smtClean="0">
                <a:solidFill>
                  <a:schemeClr val="tx1"/>
                </a:solidFill>
              </a:rPr>
              <a:t>içiçedir</a:t>
            </a:r>
            <a:r>
              <a:rPr lang="tr-TR" sz="2400" dirty="0" smtClean="0">
                <a:solidFill>
                  <a:schemeClr val="tx1"/>
                </a:solidFill>
              </a:rPr>
              <a:t>. </a:t>
            </a:r>
            <a:r>
              <a:rPr lang="tr-TR" sz="2400" dirty="0" err="1" smtClean="0">
                <a:solidFill>
                  <a:schemeClr val="tx1"/>
                </a:solidFill>
              </a:rPr>
              <a:t>Sausure’e</a:t>
            </a:r>
            <a:r>
              <a:rPr lang="tr-TR" sz="2400" dirty="0" smtClean="0">
                <a:solidFill>
                  <a:schemeClr val="tx1"/>
                </a:solidFill>
              </a:rPr>
              <a:t> göre Bu öğeler arasında çağrışım ilişkisi vardır ve birbirlerine sıkı bir şekilde bağlı olmaktadırlar. </a:t>
            </a:r>
          </a:p>
          <a:p>
            <a:pPr algn="just"/>
            <a:endParaRPr lang="tr-TR" sz="2400" dirty="0" smtClean="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2013</Words>
  <Application>Microsoft Office PowerPoint</Application>
  <PresentationFormat>Ekran Gösterisi (4:3)</PresentationFormat>
  <Paragraphs>197</Paragraphs>
  <Slides>77</Slides>
  <Notes>0</Notes>
  <HiddenSlides>0</HiddenSlides>
  <MMClips>0</MMClips>
  <ScaleCrop>false</ScaleCrop>
  <HeadingPairs>
    <vt:vector size="4" baseType="variant">
      <vt:variant>
        <vt:lpstr>Tema</vt:lpstr>
      </vt:variant>
      <vt:variant>
        <vt:i4>1</vt:i4>
      </vt:variant>
      <vt:variant>
        <vt:lpstr>Slayt Başlıkları</vt:lpstr>
      </vt:variant>
      <vt:variant>
        <vt:i4>77</vt:i4>
      </vt:variant>
    </vt:vector>
  </HeadingPairs>
  <TitlesOfParts>
    <vt:vector size="78" baseType="lpstr">
      <vt:lpstr>Ofis Teması</vt:lpstr>
      <vt:lpstr>Slayt 1</vt:lpstr>
      <vt:lpstr>Göstergebilim Kavramı </vt:lpstr>
      <vt:lpstr>Çağdaş Göstergebilimin Öncüleri Charles Sanders Peirce ve Ferdinand de Saussure  </vt:lpstr>
      <vt:lpstr> </vt:lpstr>
      <vt:lpstr>      Gösteren</vt:lpstr>
      <vt:lpstr>     Gösterilen</vt:lpstr>
      <vt:lpstr>   </vt:lpstr>
      <vt:lpstr>      Gösterge  </vt:lpstr>
      <vt:lpstr>         Gösteren/Gösterilen ilişkisi   </vt:lpstr>
      <vt:lpstr>   </vt:lpstr>
      <vt:lpstr>Birer Kod Olan Renklerin Anlamları</vt:lpstr>
      <vt:lpstr>   </vt:lpstr>
      <vt:lpstr>   </vt:lpstr>
      <vt:lpstr>   </vt:lpstr>
      <vt:lpstr>   </vt:lpstr>
      <vt:lpstr>   </vt:lpstr>
      <vt:lpstr>Güç ve Statü Göstergeleri </vt:lpstr>
      <vt:lpstr>Güç ve Statü Göstergeleri </vt:lpstr>
      <vt:lpstr>Güç ve Statü Göstergeleri </vt:lpstr>
      <vt:lpstr>Güç ve Statü Göstergeleri </vt:lpstr>
      <vt:lpstr>Güvensizlik Göstergeleri </vt:lpstr>
      <vt:lpstr>Güvensizlik Göstergeleri </vt:lpstr>
      <vt:lpstr>Güvensizlik Göstergeleri </vt:lpstr>
      <vt:lpstr>Güvensizlik Göstergeleri</vt:lpstr>
      <vt:lpstr>Tasarım kavramı</vt:lpstr>
      <vt:lpstr>Tasarım Öğeleri</vt:lpstr>
      <vt:lpstr>Tasarım Öğeleri</vt:lpstr>
      <vt:lpstr>Tasarım Öğeleri</vt:lpstr>
      <vt:lpstr>Tasarım Öğeleri</vt:lpstr>
      <vt:lpstr>Tasarım Öğeleri</vt:lpstr>
      <vt:lpstr>Tasarım Öğeleri</vt:lpstr>
      <vt:lpstr>Tasarım Öğeleri</vt:lpstr>
      <vt:lpstr>Tasarım Öğeleri</vt:lpstr>
      <vt:lpstr>Tasarım İlkeleri</vt:lpstr>
      <vt:lpstr>GÖRSEL İLETİŞİM TASARIM</vt:lpstr>
      <vt:lpstr>GÖRSEL İLETİŞİM TASARIM</vt:lpstr>
      <vt:lpstr>GÖRSEL İLETİŞİM TASARIM</vt:lpstr>
      <vt:lpstr>GÖRSEL ALGI VE GESTALT PSİKOLOJİSİ</vt:lpstr>
      <vt:lpstr>GÖRSEL ALGI VE GESTALT PSİKOLOJİSİ</vt:lpstr>
      <vt:lpstr>GÖRSEL ALGI VE GESTALT PSİKOLOJİSİ</vt:lpstr>
      <vt:lpstr>GÖRSEL ALGI VE GESTALT PSİKOLOJİSİ</vt:lpstr>
      <vt:lpstr>Mitoloji </vt:lpstr>
      <vt:lpstr>Slayt 43</vt:lpstr>
      <vt:lpstr>Slayt 44</vt:lpstr>
      <vt:lpstr>Slayt 45</vt:lpstr>
      <vt:lpstr>Slayt 46</vt:lpstr>
      <vt:lpstr>Slayt 47</vt:lpstr>
      <vt:lpstr>Slayt 48</vt:lpstr>
      <vt:lpstr>Slayt 49</vt:lpstr>
      <vt:lpstr>Metafor </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Logo Kavramı ve Örnekler</vt:lpstr>
      <vt:lpstr>Slayt 73</vt:lpstr>
      <vt:lpstr>Slayt 74</vt:lpstr>
      <vt:lpstr>Logo Örnekleri</vt:lpstr>
      <vt:lpstr>Logo Örnekleri</vt:lpstr>
      <vt:lpstr>Logo Örnekleri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dc:creator>
  <cp:lastModifiedBy>Öğrenci Girişi</cp:lastModifiedBy>
  <cp:revision>154</cp:revision>
  <dcterms:created xsi:type="dcterms:W3CDTF">2011-11-24T16:40:59Z</dcterms:created>
  <dcterms:modified xsi:type="dcterms:W3CDTF">2018-09-21T08:15:23Z</dcterms:modified>
</cp:coreProperties>
</file>