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5"/>
  </p:notesMasterIdLst>
  <p:sldIdLst>
    <p:sldId id="290" r:id="rId2"/>
    <p:sldId id="289" r:id="rId3"/>
    <p:sldId id="291" r:id="rId4"/>
    <p:sldId id="292" r:id="rId5"/>
    <p:sldId id="293" r:id="rId6"/>
    <p:sldId id="295" r:id="rId7"/>
    <p:sldId id="294" r:id="rId8"/>
    <p:sldId id="296" r:id="rId9"/>
    <p:sldId id="297" r:id="rId10"/>
    <p:sldId id="298" r:id="rId11"/>
    <p:sldId id="299" r:id="rId12"/>
    <p:sldId id="301" r:id="rId13"/>
    <p:sldId id="300" r:id="rId14"/>
    <p:sldId id="302" r:id="rId15"/>
    <p:sldId id="303" r:id="rId16"/>
    <p:sldId id="304" r:id="rId17"/>
    <p:sldId id="276" r:id="rId18"/>
    <p:sldId id="257" r:id="rId19"/>
    <p:sldId id="258" r:id="rId20"/>
    <p:sldId id="259" r:id="rId21"/>
    <p:sldId id="260" r:id="rId22"/>
    <p:sldId id="287" r:id="rId23"/>
    <p:sldId id="261" r:id="rId24"/>
    <p:sldId id="262" r:id="rId25"/>
    <p:sldId id="280" r:id="rId26"/>
    <p:sldId id="278" r:id="rId27"/>
    <p:sldId id="263" r:id="rId28"/>
    <p:sldId id="264" r:id="rId29"/>
    <p:sldId id="265" r:id="rId30"/>
    <p:sldId id="266" r:id="rId31"/>
    <p:sldId id="267" r:id="rId32"/>
    <p:sldId id="268" r:id="rId33"/>
    <p:sldId id="272" r:id="rId34"/>
    <p:sldId id="269" r:id="rId35"/>
    <p:sldId id="288" r:id="rId36"/>
    <p:sldId id="270" r:id="rId37"/>
    <p:sldId id="281" r:id="rId38"/>
    <p:sldId id="282" r:id="rId39"/>
    <p:sldId id="283" r:id="rId40"/>
    <p:sldId id="286" r:id="rId41"/>
    <p:sldId id="273" r:id="rId42"/>
    <p:sldId id="274" r:id="rId43"/>
    <p:sldId id="275"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3" autoAdjust="0"/>
    <p:restoredTop sz="93677" autoAdjust="0"/>
  </p:normalViewPr>
  <p:slideViewPr>
    <p:cSldViewPr>
      <p:cViewPr>
        <p:scale>
          <a:sx n="80" d="100"/>
          <a:sy n="80" d="100"/>
        </p:scale>
        <p:origin x="-1086"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572235-0F66-F444-83B0-462E55D1CD0B}" type="datetimeFigureOut">
              <a:rPr lang="tr-TR" smtClean="0"/>
              <a:t>28.12.2017</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B6431F-72BC-D14B-98FD-4ED1A70956EF}" type="slidenum">
              <a:rPr lang="tr-TR" smtClean="0"/>
              <a:t>‹#›</a:t>
            </a:fld>
            <a:endParaRPr lang="tr-TR"/>
          </a:p>
        </p:txBody>
      </p:sp>
    </p:spTree>
    <p:extLst>
      <p:ext uri="{BB962C8B-B14F-4D97-AF65-F5344CB8AC3E}">
        <p14:creationId xmlns:p14="http://schemas.microsoft.com/office/powerpoint/2010/main" val="1612364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09600" y="2438400"/>
            <a:ext cx="7772400" cy="1470025"/>
          </a:xfrm>
        </p:spPr>
        <p:style>
          <a:lnRef idx="0">
            <a:schemeClr val="accent2"/>
          </a:lnRef>
          <a:fillRef idx="3">
            <a:schemeClr val="accent2"/>
          </a:fillRef>
          <a:effectRef idx="3">
            <a:schemeClr val="accent2"/>
          </a:effectRef>
          <a:fontRef idx="minor">
            <a:schemeClr val="lt1"/>
          </a:fontRef>
        </p:style>
        <p:txBody>
          <a:bodyPr/>
          <a:lstStyle/>
          <a:p>
            <a:r>
              <a:rPr lang="tr-TR" b="1" dirty="0" smtClean="0"/>
              <a:t>OTORİTE, GÜÇ ve ETKİLEME</a:t>
            </a:r>
            <a:endParaRPr lang="tr-TR" b="1" dirty="0"/>
          </a:p>
        </p:txBody>
      </p:sp>
      <p:sp>
        <p:nvSpPr>
          <p:cNvPr id="3" name="Rectangle 2"/>
          <p:cNvSpPr/>
          <p:nvPr/>
        </p:nvSpPr>
        <p:spPr>
          <a:xfrm>
            <a:off x="3707904" y="4429132"/>
            <a:ext cx="4643470" cy="64294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tr-TR" sz="2400" dirty="0" smtClean="0"/>
              <a:t>Yrd. Doç. Dr. Lale ORAL ATAÇ</a:t>
            </a:r>
            <a:endParaRPr lang="tr-TR" sz="2400" dirty="0"/>
          </a:p>
        </p:txBody>
      </p:sp>
    </p:spTree>
    <p:extLst>
      <p:ext uri="{BB962C8B-B14F-4D97-AF65-F5344CB8AC3E}">
        <p14:creationId xmlns:p14="http://schemas.microsoft.com/office/powerpoint/2010/main" val="20587541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b="1" dirty="0">
                <a:solidFill>
                  <a:srgbClr val="FF0000"/>
                </a:solidFill>
              </a:rPr>
              <a:t>Otorite</a:t>
            </a:r>
            <a:endParaRPr lang="tr-TR" dirty="0"/>
          </a:p>
        </p:txBody>
      </p:sp>
      <p:sp>
        <p:nvSpPr>
          <p:cNvPr id="3" name="İçerik Yer Tutucusu 2"/>
          <p:cNvSpPr>
            <a:spLocks noGrp="1"/>
          </p:cNvSpPr>
          <p:nvPr>
            <p:ph idx="1"/>
          </p:nvPr>
        </p:nvSpPr>
        <p:spPr/>
        <p:txBody>
          <a:bodyPr>
            <a:normAutofit lnSpcReduction="10000"/>
          </a:bodyPr>
          <a:lstStyle/>
          <a:p>
            <a:r>
              <a:rPr lang="tr-TR" dirty="0" smtClean="0"/>
              <a:t>Otorite, kişiye örgüt tarafından verilen karar verme ve başkalarının davranışlarını belirleme ve yaptırım uygulama hakkıdır. Bu hak o kişiye o </a:t>
            </a:r>
            <a:r>
              <a:rPr lang="tr-TR" dirty="0" err="1" smtClean="0"/>
              <a:t>mevkiyi</a:t>
            </a:r>
            <a:r>
              <a:rPr lang="tr-TR" dirty="0" smtClean="0"/>
              <a:t> işgal ettiği için verilmiştir. Hak o </a:t>
            </a:r>
            <a:r>
              <a:rPr lang="tr-TR" dirty="0" err="1" smtClean="0"/>
              <a:t>mevkiye</a:t>
            </a:r>
            <a:r>
              <a:rPr lang="tr-TR" dirty="0" smtClean="0"/>
              <a:t> bağlıdır ve o </a:t>
            </a:r>
            <a:r>
              <a:rPr lang="tr-TR" dirty="0" err="1" smtClean="0"/>
              <a:t>mevkiyi</a:t>
            </a:r>
            <a:r>
              <a:rPr lang="tr-TR" dirty="0" smtClean="0"/>
              <a:t> kim işgal ederse bu hakkı o kullanacaktır. </a:t>
            </a:r>
          </a:p>
          <a:p>
            <a:r>
              <a:rPr lang="tr-TR" dirty="0" smtClean="0"/>
              <a:t>Otorite bir güç kullanım şeklidir. Diğer bir ifade ile gücün kurumlaştırılmış şeklidir. Güç, otoriteyi de içeren daha geniş bir kavramdır.  </a:t>
            </a:r>
            <a:endParaRPr lang="tr-TR" dirty="0"/>
          </a:p>
        </p:txBody>
      </p:sp>
    </p:spTree>
    <p:extLst>
      <p:ext uri="{BB962C8B-B14F-4D97-AF65-F5344CB8AC3E}">
        <p14:creationId xmlns:p14="http://schemas.microsoft.com/office/powerpoint/2010/main" val="135345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b="1" dirty="0" smtClean="0">
                <a:solidFill>
                  <a:srgbClr val="FF0000"/>
                </a:solidFill>
              </a:rPr>
              <a:t>Güç Kaynakları</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r>
              <a:rPr lang="tr-TR" dirty="0" smtClean="0"/>
              <a:t>Güç, belirli kaynakların kullanılmasından elde edilmektedir. Yönetici bu kaynakları etkileme süreci ile kullanarak başkalarının davranışlarını değiştirebilmekte ve yönlendirebilmektedir.</a:t>
            </a:r>
          </a:p>
          <a:p>
            <a:r>
              <a:rPr lang="tr-TR" dirty="0" smtClean="0"/>
              <a:t>Yöneticinin gücünü alabileceği beş önemli kaynak vardır:</a:t>
            </a:r>
          </a:p>
          <a:p>
            <a:pPr lvl="1"/>
            <a:r>
              <a:rPr lang="tr-TR" dirty="0" smtClean="0"/>
              <a:t>Zorlayıcı güç</a:t>
            </a:r>
          </a:p>
          <a:p>
            <a:pPr lvl="1"/>
            <a:r>
              <a:rPr lang="tr-TR" dirty="0" smtClean="0"/>
              <a:t>Yasal güç</a:t>
            </a:r>
          </a:p>
          <a:p>
            <a:pPr lvl="1"/>
            <a:r>
              <a:rPr lang="tr-TR" dirty="0" smtClean="0"/>
              <a:t>Ödüllendirme gücü</a:t>
            </a:r>
          </a:p>
          <a:p>
            <a:pPr lvl="1"/>
            <a:r>
              <a:rPr lang="tr-TR" dirty="0" smtClean="0"/>
              <a:t>Benzeşim gücü ve karizmatik güç</a:t>
            </a:r>
          </a:p>
          <a:p>
            <a:pPr lvl="1"/>
            <a:r>
              <a:rPr lang="tr-TR" dirty="0" smtClean="0"/>
              <a:t>Uzmanlık gücü</a:t>
            </a:r>
            <a:endParaRPr lang="tr-TR" dirty="0"/>
          </a:p>
        </p:txBody>
      </p:sp>
    </p:spTree>
    <p:extLst>
      <p:ext uri="{BB962C8B-B14F-4D97-AF65-F5344CB8AC3E}">
        <p14:creationId xmlns:p14="http://schemas.microsoft.com/office/powerpoint/2010/main" val="83444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Zorlayıcı güç</a:t>
            </a:r>
            <a:endParaRPr lang="tr-TR" dirty="0">
              <a:solidFill>
                <a:srgbClr val="FF0000"/>
              </a:solidFill>
            </a:endParaRPr>
          </a:p>
        </p:txBody>
      </p:sp>
      <p:sp>
        <p:nvSpPr>
          <p:cNvPr id="3" name="İçerik Yer Tutucusu 2"/>
          <p:cNvSpPr>
            <a:spLocks noGrp="1"/>
          </p:cNvSpPr>
          <p:nvPr>
            <p:ph idx="1"/>
          </p:nvPr>
        </p:nvSpPr>
        <p:spPr/>
        <p:txBody>
          <a:bodyPr/>
          <a:lstStyle/>
          <a:p>
            <a:r>
              <a:rPr lang="tr-TR" dirty="0"/>
              <a:t>Korkuya dayanmaktadır. Grup üyelerini korkutan </a:t>
            </a:r>
            <a:r>
              <a:rPr lang="tr-TR" dirty="0" smtClean="0"/>
              <a:t>her şey </a:t>
            </a:r>
            <a:r>
              <a:rPr lang="tr-TR" dirty="0"/>
              <a:t>bir güç kaynağıdır. Yöneticinin gerçekten cezalandırma imkanına sahip olması kadar, personelin onu bu şekilde algılaması da önemlidir. </a:t>
            </a:r>
            <a:endParaRPr lang="tr-TR" dirty="0" smtClean="0"/>
          </a:p>
          <a:p>
            <a:r>
              <a:rPr lang="tr-TR" dirty="0" smtClean="0"/>
              <a:t>Ceza vermek bir zorlayıcı güç kaynağıdır.</a:t>
            </a:r>
            <a:endParaRPr lang="tr-TR" dirty="0"/>
          </a:p>
        </p:txBody>
      </p:sp>
    </p:spTree>
    <p:extLst>
      <p:ext uri="{BB962C8B-B14F-4D97-AF65-F5344CB8AC3E}">
        <p14:creationId xmlns:p14="http://schemas.microsoft.com/office/powerpoint/2010/main" val="868716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Yasal güç</a:t>
            </a:r>
            <a:endParaRPr lang="tr-TR"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r>
              <a:rPr lang="tr-TR" dirty="0"/>
              <a:t>Bu güç kaynağı, izleyicileri önderin veya yöneticinin kendi davranışlarını etkileme hakkına sahip olduğunu kabul etmeleri ile ilgilidir. </a:t>
            </a:r>
            <a:endParaRPr lang="tr-TR" dirty="0" smtClean="0"/>
          </a:p>
          <a:p>
            <a:r>
              <a:rPr lang="tr-TR" dirty="0" smtClean="0"/>
              <a:t>Yasal </a:t>
            </a:r>
            <a:r>
              <a:rPr lang="tr-TR" dirty="0"/>
              <a:t>güç esasında otoriteyi ifade etmektedir. </a:t>
            </a:r>
            <a:endParaRPr lang="tr-TR" dirty="0" smtClean="0"/>
          </a:p>
          <a:p>
            <a:r>
              <a:rPr lang="tr-TR" dirty="0" smtClean="0"/>
              <a:t>Eğer örgütteki belirli kademelerin belirli bir otoritesi olduğu kabul ediliyorsa, o kademelerde bulunan yöneticilerin astlarından belirli isteklerde bulunma hakkı kabul ediliyor demektir. Burada </a:t>
            </a:r>
            <a:r>
              <a:rPr lang="tr-TR" dirty="0"/>
              <a:t>astların, üst kademelerden gelen isteklere uymaya kendilerini mecbur hissetmeleri söz konusudur.</a:t>
            </a:r>
          </a:p>
        </p:txBody>
      </p:sp>
    </p:spTree>
    <p:extLst>
      <p:ext uri="{BB962C8B-B14F-4D97-AF65-F5344CB8AC3E}">
        <p14:creationId xmlns:p14="http://schemas.microsoft.com/office/powerpoint/2010/main" val="1976855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Ödüllendirme gücü</a:t>
            </a:r>
            <a:endParaRPr lang="tr-TR" dirty="0">
              <a:solidFill>
                <a:srgbClr val="FF0000"/>
              </a:solidFill>
            </a:endParaRPr>
          </a:p>
        </p:txBody>
      </p:sp>
      <p:sp>
        <p:nvSpPr>
          <p:cNvPr id="3" name="İçerik Yer Tutucusu 2"/>
          <p:cNvSpPr>
            <a:spLocks noGrp="1"/>
          </p:cNvSpPr>
          <p:nvPr>
            <p:ph idx="1"/>
          </p:nvPr>
        </p:nvSpPr>
        <p:spPr/>
        <p:txBody>
          <a:bodyPr/>
          <a:lstStyle/>
          <a:p>
            <a:r>
              <a:rPr lang="tr-TR" dirty="0"/>
              <a:t>Eğer yönetici veya </a:t>
            </a:r>
            <a:r>
              <a:rPr lang="tr-TR" dirty="0" smtClean="0"/>
              <a:t>lider </a:t>
            </a:r>
            <a:r>
              <a:rPr lang="tr-TR" dirty="0"/>
              <a:t>başkalarını </a:t>
            </a:r>
            <a:r>
              <a:rPr lang="tr-TR" dirty="0" smtClean="0"/>
              <a:t>ödüllendirebiliyorsa, </a:t>
            </a:r>
            <a:r>
              <a:rPr lang="tr-TR" dirty="0"/>
              <a:t>ödüllendirme kaynaklarına sahipse, bunu bir güç aracı olarak kullanabilir</a:t>
            </a:r>
            <a:r>
              <a:rPr lang="tr-TR" dirty="0" smtClean="0"/>
              <a:t>.</a:t>
            </a:r>
          </a:p>
          <a:p>
            <a:r>
              <a:rPr lang="tr-TR" dirty="0" smtClean="0"/>
              <a:t>Ödüllendirme çeşitli şekillerde olabilir. Ücret artışı sağlama, terfi ettirme, daha fazla sorumluluk verme, daha iyi iş verme, övme, vb. ödüllerin hepsi bir güç kaynağıdır.</a:t>
            </a:r>
            <a:endParaRPr lang="tr-TR" dirty="0"/>
          </a:p>
          <a:p>
            <a:endParaRPr lang="tr-TR" dirty="0"/>
          </a:p>
        </p:txBody>
      </p:sp>
    </p:spTree>
    <p:extLst>
      <p:ext uri="{BB962C8B-B14F-4D97-AF65-F5344CB8AC3E}">
        <p14:creationId xmlns:p14="http://schemas.microsoft.com/office/powerpoint/2010/main" val="1453957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Benzeşim gücü ve karizmatik güç</a:t>
            </a:r>
            <a:endParaRPr lang="tr-TR" dirty="0">
              <a:solidFill>
                <a:srgbClr val="FF0000"/>
              </a:solidFill>
            </a:endParaRPr>
          </a:p>
        </p:txBody>
      </p:sp>
      <p:sp>
        <p:nvSpPr>
          <p:cNvPr id="3" name="İçerik Yer Tutucusu 2"/>
          <p:cNvSpPr>
            <a:spLocks noGrp="1"/>
          </p:cNvSpPr>
          <p:nvPr>
            <p:ph idx="1"/>
          </p:nvPr>
        </p:nvSpPr>
        <p:spPr/>
        <p:txBody>
          <a:bodyPr>
            <a:normAutofit fontScale="85000" lnSpcReduction="10000"/>
          </a:bodyPr>
          <a:lstStyle/>
          <a:p>
            <a:r>
              <a:rPr lang="tr-TR" dirty="0"/>
              <a:t>Bu güç kaynağı doğrudan yöneticinin veya liderin kişiliği ile ilgilidir. Liderin kişiliğinin izleyicilere ilham verebilmesi, onların arzu ve ümitlerini dile getirebilmesi bu kaynağın </a:t>
            </a:r>
            <a:r>
              <a:rPr lang="tr-TR" dirty="0" smtClean="0"/>
              <a:t>temelidir.</a:t>
            </a:r>
          </a:p>
          <a:p>
            <a:r>
              <a:rPr lang="tr-TR" dirty="0" smtClean="0"/>
              <a:t>Bilindiği </a:t>
            </a:r>
            <a:r>
              <a:rPr lang="tr-TR" dirty="0"/>
              <a:t>üzere karizma çekiciliği ifade </a:t>
            </a:r>
            <a:r>
              <a:rPr lang="tr-TR" dirty="0" smtClean="0"/>
              <a:t>etmektedir. Grup içinde bazı kişiler, kendi kişilik özellikleri nedeniyle (görünüşü, konuşması, sesi, vb.) diğer kişiler üzerinde bir nevi çekici etki yaratabilir.</a:t>
            </a:r>
          </a:p>
          <a:p>
            <a:r>
              <a:rPr lang="tr-TR" dirty="0" smtClean="0"/>
              <a:t>Yönetici </a:t>
            </a:r>
            <a:r>
              <a:rPr lang="tr-TR" dirty="0"/>
              <a:t>veya liderin astlar için çekici olması, astları lidere benzetmeye itecektir. Bu da onları, lider tarafından daha kolaylıkla etkilenir hale getirecektir.</a:t>
            </a:r>
          </a:p>
        </p:txBody>
      </p:sp>
    </p:spTree>
    <p:extLst>
      <p:ext uri="{BB962C8B-B14F-4D97-AF65-F5344CB8AC3E}">
        <p14:creationId xmlns:p14="http://schemas.microsoft.com/office/powerpoint/2010/main" val="8379973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smtClean="0">
                <a:solidFill>
                  <a:srgbClr val="FF0000"/>
                </a:solidFill>
              </a:rPr>
              <a:t>Uzmanlık gücü</a:t>
            </a:r>
            <a:endParaRPr lang="tr-TR" dirty="0">
              <a:solidFill>
                <a:srgbClr val="FF0000"/>
              </a:solidFill>
            </a:endParaRPr>
          </a:p>
        </p:txBody>
      </p:sp>
      <p:sp>
        <p:nvSpPr>
          <p:cNvPr id="3" name="İçerik Yer Tutucusu 2"/>
          <p:cNvSpPr>
            <a:spLocks noGrp="1"/>
          </p:cNvSpPr>
          <p:nvPr>
            <p:ph sz="half" idx="1"/>
          </p:nvPr>
        </p:nvSpPr>
        <p:spPr/>
        <p:txBody>
          <a:bodyPr>
            <a:normAutofit lnSpcReduction="10000"/>
          </a:bodyPr>
          <a:lstStyle/>
          <a:p>
            <a:r>
              <a:rPr lang="tr-TR" dirty="0"/>
              <a:t>Bu güç kaynağı lider veya yöneticinin sahip olduğu bilgi ve tecrübe ile ilgilidir. Burada yine astların (izleyicilerin) algısı önemlidir</a:t>
            </a:r>
            <a:r>
              <a:rPr lang="tr-TR" dirty="0" smtClean="0"/>
              <a:t>.</a:t>
            </a:r>
          </a:p>
          <a:p>
            <a:r>
              <a:rPr lang="tr-TR" dirty="0" smtClean="0"/>
              <a:t>Eğer bir yönetici bilgili ve tecrübeli olarak algılanıyorsa, o yönetici astlarını kolaylıkla etkileyebilecektir. </a:t>
            </a:r>
            <a:endParaRPr lang="tr-TR" dirty="0"/>
          </a:p>
        </p:txBody>
      </p:sp>
      <p:pic>
        <p:nvPicPr>
          <p:cNvPr id="5" name="Picture 2"/>
          <p:cNvPicPr>
            <a:picLocks noGrp="1" noChangeAspect="1" noChangeArrowheads="1"/>
          </p:cNvPicPr>
          <p:nvPr>
            <p:ph sz="half" idx="2"/>
          </p:nvPr>
        </p:nvPicPr>
        <p:blipFill>
          <a:blip r:embed="rId2" cstate="print"/>
          <a:srcRect/>
          <a:stretch>
            <a:fillRect/>
          </a:stretch>
        </p:blipFill>
        <p:spPr bwMode="auto">
          <a:xfrm>
            <a:off x="4495800" y="1600200"/>
            <a:ext cx="4292530" cy="4708525"/>
          </a:xfrm>
          <a:prstGeom prst="rect">
            <a:avLst/>
          </a:prstGeom>
          <a:noFill/>
          <a:ln w="9525">
            <a:noFill/>
            <a:miter lim="800000"/>
            <a:headEnd/>
            <a:tailEnd/>
          </a:ln>
        </p:spPr>
      </p:pic>
    </p:spTree>
    <p:extLst>
      <p:ext uri="{BB962C8B-B14F-4D97-AF65-F5344CB8AC3E}">
        <p14:creationId xmlns:p14="http://schemas.microsoft.com/office/powerpoint/2010/main" val="4352755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09600" y="2438400"/>
            <a:ext cx="7772400" cy="1470025"/>
          </a:xfrm>
        </p:spPr>
        <p:style>
          <a:lnRef idx="0">
            <a:schemeClr val="accent2"/>
          </a:lnRef>
          <a:fillRef idx="3">
            <a:schemeClr val="accent2"/>
          </a:fillRef>
          <a:effectRef idx="3">
            <a:schemeClr val="accent2"/>
          </a:effectRef>
          <a:fontRef idx="minor">
            <a:schemeClr val="lt1"/>
          </a:fontRef>
        </p:style>
        <p:txBody>
          <a:bodyPr/>
          <a:lstStyle/>
          <a:p>
            <a:r>
              <a:rPr lang="tr-TR" b="1" dirty="0" smtClean="0"/>
              <a:t>LİDERLİK</a:t>
            </a:r>
            <a:endParaRPr lang="tr-TR" b="1" dirty="0"/>
          </a:p>
        </p:txBody>
      </p:sp>
    </p:spTree>
    <p:extLst>
      <p:ext uri="{BB962C8B-B14F-4D97-AF65-F5344CB8AC3E}">
        <p14:creationId xmlns:p14="http://schemas.microsoft.com/office/powerpoint/2010/main" val="1133063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Liderlik nedir? Lider kimdir?</a:t>
            </a:r>
            <a:endParaRPr lang="tr-TR" dirty="0">
              <a:solidFill>
                <a:srgbClr val="FF0000"/>
              </a:solidFill>
            </a:endParaRPr>
          </a:p>
        </p:txBody>
      </p:sp>
      <p:sp>
        <p:nvSpPr>
          <p:cNvPr id="2" name="Content Placeholder 1"/>
          <p:cNvSpPr>
            <a:spLocks noGrp="1"/>
          </p:cNvSpPr>
          <p:nvPr>
            <p:ph idx="1"/>
          </p:nvPr>
        </p:nvSpPr>
        <p:spPr/>
        <p:txBody>
          <a:bodyPr>
            <a:normAutofit fontScale="92500" lnSpcReduction="20000"/>
          </a:bodyPr>
          <a:lstStyle/>
          <a:p>
            <a:r>
              <a:rPr lang="tr-TR" b="1" i="1" dirty="0" smtClean="0">
                <a:solidFill>
                  <a:srgbClr val="FF0000"/>
                </a:solidFill>
              </a:rPr>
              <a:t>Liderlik</a:t>
            </a:r>
            <a:r>
              <a:rPr lang="tr-TR" dirty="0" smtClean="0"/>
              <a:t>, belirli şartlar altında, belirli kişiler ve grup amaçlarını gerçekleştirmek üzere bir kimsenin başkalarının faaliyetlerini etkilemesi ve yönlendirmesi süreci olarak tanımlanabilir.</a:t>
            </a:r>
          </a:p>
          <a:p>
            <a:endParaRPr lang="tr-TR" dirty="0" smtClean="0"/>
          </a:p>
          <a:p>
            <a:r>
              <a:rPr lang="tr-TR" b="1" i="1" dirty="0" smtClean="0">
                <a:solidFill>
                  <a:srgbClr val="FF0000"/>
                </a:solidFill>
              </a:rPr>
              <a:t>Lider</a:t>
            </a:r>
            <a:r>
              <a:rPr lang="tr-TR" dirty="0" smtClean="0"/>
              <a:t> ise başkalarını belirli bir amaç doğrultusunda  davranmaya sevkeden, etkileyen kişidir. </a:t>
            </a:r>
          </a:p>
          <a:p>
            <a:endParaRPr lang="tr-TR" dirty="0" smtClean="0"/>
          </a:p>
          <a:p>
            <a:r>
              <a:rPr lang="tr-TR" dirty="0" smtClean="0"/>
              <a:t>Liderlik sürecinin esasını, bir kişinin başkalarını </a:t>
            </a:r>
            <a:r>
              <a:rPr lang="tr-TR" b="1" i="1" dirty="0" smtClean="0">
                <a:solidFill>
                  <a:srgbClr val="FF0000"/>
                </a:solidFill>
              </a:rPr>
              <a:t>etkileyebilmesi</a:t>
            </a:r>
            <a:r>
              <a:rPr lang="tr-TR" b="1" i="1" dirty="0" smtClean="0"/>
              <a:t> </a:t>
            </a:r>
            <a:r>
              <a:rPr lang="tr-TR" dirty="0" smtClean="0"/>
              <a:t>oluşturur.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l"/>
            <a:r>
              <a:rPr lang="tr-TR" sz="3200" dirty="0" smtClean="0">
                <a:solidFill>
                  <a:srgbClr val="FF0000"/>
                </a:solidFill>
              </a:rPr>
              <a:t>Liderlik Süreci ile İlgili Bazı Önemli Noktalar</a:t>
            </a:r>
            <a:endParaRPr lang="tr-TR" sz="3200" dirty="0">
              <a:solidFill>
                <a:srgbClr val="FF0000"/>
              </a:solidFill>
            </a:endParaRPr>
          </a:p>
        </p:txBody>
      </p:sp>
      <p:sp>
        <p:nvSpPr>
          <p:cNvPr id="2" name="Content Placeholder 1"/>
          <p:cNvSpPr>
            <a:spLocks noGrp="1"/>
          </p:cNvSpPr>
          <p:nvPr>
            <p:ph idx="1"/>
          </p:nvPr>
        </p:nvSpPr>
        <p:spPr/>
        <p:txBody>
          <a:bodyPr>
            <a:normAutofit/>
          </a:bodyPr>
          <a:lstStyle/>
          <a:p>
            <a:pPr>
              <a:buFont typeface="Wingdings"/>
              <a:buChar char=""/>
              <a:defRPr/>
            </a:pPr>
            <a:endParaRPr lang="tr-TR" sz="2400" dirty="0" smtClean="0"/>
          </a:p>
          <a:p>
            <a:pPr algn="just">
              <a:buFont typeface="Wingdings"/>
              <a:buChar char=""/>
              <a:defRPr/>
            </a:pPr>
            <a:r>
              <a:rPr lang="tr-TR" sz="2400" dirty="0" smtClean="0"/>
              <a:t>Liderliğin oluşması için formal organizasyonun mevcudiyeti şart değildir. Belirli bir grubun, belirli bir kişinin arkasından belirli amaçları gerçekleştirmek üzere gitmesi ile liderlik süreci oluşur.</a:t>
            </a:r>
          </a:p>
          <a:p>
            <a:pPr algn="just">
              <a:buNone/>
              <a:defRPr/>
            </a:pPr>
            <a:endParaRPr lang="tr-TR" sz="2400" dirty="0" smtClean="0"/>
          </a:p>
          <a:p>
            <a:pPr algn="just">
              <a:buFont typeface="Wingdings"/>
              <a:buChar char=""/>
              <a:defRPr/>
            </a:pPr>
            <a:r>
              <a:rPr lang="tr-TR" sz="2400" dirty="0" smtClean="0"/>
              <a:t>Liderliğin oluşması için liderin resmi yetkilerle donatılması da şart değildir. Hiçbir yetkisi olmadığı halde büyük bir grubu peşinden sürükleyen liderler olabileceği gibi, çok geniş yetkilere sahip olduğu halde bunları kullanamayan dolayısıyla grubu peşinden sürükleyemeyen yöneticiler de olabilir.</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4" name="Picture 2" descr="vali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extLst>
      <p:ext uri="{BB962C8B-B14F-4D97-AF65-F5344CB8AC3E}">
        <p14:creationId xmlns:p14="http://schemas.microsoft.com/office/powerpoint/2010/main" val="3127568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l"/>
            <a:r>
              <a:rPr lang="tr-TR" sz="3200" dirty="0" smtClean="0">
                <a:solidFill>
                  <a:srgbClr val="FF0000"/>
                </a:solidFill>
              </a:rPr>
              <a:t>Liderlik Süreci ile İlgili Bazı Önemli Noktalar</a:t>
            </a:r>
            <a:endParaRPr lang="tr-TR" sz="3200" dirty="0">
              <a:solidFill>
                <a:srgbClr val="FF0000"/>
              </a:solidFill>
            </a:endParaRPr>
          </a:p>
        </p:txBody>
      </p:sp>
      <p:sp>
        <p:nvSpPr>
          <p:cNvPr id="2" name="Content Placeholder 1"/>
          <p:cNvSpPr>
            <a:spLocks noGrp="1"/>
          </p:cNvSpPr>
          <p:nvPr>
            <p:ph idx="1"/>
          </p:nvPr>
        </p:nvSpPr>
        <p:spPr/>
        <p:txBody>
          <a:bodyPr>
            <a:normAutofit fontScale="85000" lnSpcReduction="20000"/>
          </a:bodyPr>
          <a:lstStyle/>
          <a:p>
            <a:pPr algn="just"/>
            <a:endParaRPr lang="tr-TR" sz="2800" dirty="0" smtClean="0"/>
          </a:p>
          <a:p>
            <a:pPr algn="just"/>
            <a:r>
              <a:rPr lang="tr-TR" sz="2800" dirty="0" smtClean="0"/>
              <a:t>Liderliğin sadece organizasyonların üst kademelerini işgal edenlere has bir süreç olduğu da düşünülmemelidir. Liderlik süreci değişik boyutlar, kalıplar ve kapsama sahip olabilir.Bir ustabaşı veya formenin de liderlik yapması gerekir, bir genel müdürün de. Aralarındaki fark kendilerini izleyenlerin sayısı, gerçekleştirmek istedikleri amaçların niteliği, içinde bulundukları koşullardır. Yoksa süreç olarak liderlik işi aynıdır.</a:t>
            </a:r>
          </a:p>
          <a:p>
            <a:pPr algn="just"/>
            <a:endParaRPr lang="tr-TR" sz="2800" dirty="0" smtClean="0"/>
          </a:p>
          <a:p>
            <a:pPr algn="just"/>
            <a:r>
              <a:rPr lang="tr-TR" sz="2800" dirty="0" smtClean="0"/>
              <a:t>Lider ile yönetici eş anlamlı değildir. Yöneticilik rolü olmayan liderler olduğu gibi, liderlik niteliklerine sahip olmayan yöneticiler de olabilir. Ancak ideal olanı, yöneticilerin aynı zamanda liderlik niteliklerine sahip olmaları ve liderlerin yaptıkları işleri yapmalarıdır.</a:t>
            </a:r>
          </a:p>
          <a:p>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152400"/>
            <a:ext cx="8686800" cy="1219200"/>
          </a:xfrm>
        </p:spPr>
        <p:txBody>
          <a:bodyPr>
            <a:normAutofit/>
          </a:bodyPr>
          <a:lstStyle/>
          <a:p>
            <a:pPr algn="l"/>
            <a:r>
              <a:rPr lang="tr-TR" sz="3200" dirty="0" smtClean="0">
                <a:solidFill>
                  <a:srgbClr val="FF0000"/>
                </a:solidFill>
              </a:rPr>
              <a:t>Yönetici ve Lider Arasındaki Benzerlik ve Farklılıklar</a:t>
            </a:r>
            <a:endParaRPr lang="tr-TR" sz="3200" dirty="0">
              <a:solidFill>
                <a:srgbClr val="FF0000"/>
              </a:solidFill>
            </a:endParaRPr>
          </a:p>
        </p:txBody>
      </p:sp>
      <p:sp>
        <p:nvSpPr>
          <p:cNvPr id="2" name="Content Placeholder 1"/>
          <p:cNvSpPr>
            <a:spLocks noGrp="1"/>
          </p:cNvSpPr>
          <p:nvPr>
            <p:ph idx="1"/>
          </p:nvPr>
        </p:nvSpPr>
        <p:spPr/>
        <p:txBody>
          <a:bodyPr>
            <a:normAutofit fontScale="85000" lnSpcReduction="20000"/>
          </a:bodyPr>
          <a:lstStyle/>
          <a:p>
            <a:r>
              <a:rPr lang="tr-TR" dirty="0" smtClean="0"/>
              <a:t>Hem yönetici hem de lider, </a:t>
            </a:r>
          </a:p>
          <a:p>
            <a:pPr lvl="1"/>
            <a:r>
              <a:rPr lang="tr-TR" dirty="0" smtClean="0"/>
              <a:t>insanların belirli hedeflere yöneltilmesi ile ilgilidir</a:t>
            </a:r>
          </a:p>
          <a:p>
            <a:pPr lvl="1"/>
            <a:r>
              <a:rPr lang="tr-TR" dirty="0" smtClean="0"/>
              <a:t>bunu yaparken bir güç kullanırlar</a:t>
            </a:r>
          </a:p>
          <a:p>
            <a:pPr lvl="1"/>
            <a:r>
              <a:rPr lang="tr-TR" dirty="0" smtClean="0"/>
              <a:t>birlikte  çalıştıkları insan grubu ile yakın ilişki içerisindedirler</a:t>
            </a:r>
          </a:p>
          <a:p>
            <a:pPr lvl="1"/>
            <a:r>
              <a:rPr lang="tr-TR" dirty="0" smtClean="0"/>
              <a:t>bir  işletmede her ikisi de gereklidir. </a:t>
            </a:r>
          </a:p>
          <a:p>
            <a:pPr lvl="1">
              <a:buNone/>
            </a:pPr>
            <a:endParaRPr lang="tr-TR" dirty="0" smtClean="0"/>
          </a:p>
          <a:p>
            <a:pPr lvl="0">
              <a:buClr>
                <a:srgbClr val="F3A447"/>
              </a:buClr>
            </a:pPr>
            <a:r>
              <a:rPr lang="tr-TR" dirty="0" smtClean="0"/>
              <a:t>Yönetici, mevcut koşullarda örgütün en iyi sonucu üretebilmesi için çalışır. Liderlik ise değişimlere uyabilmek için gerekli yenilik ve düzenlemeleri yapmak, örgüte yeni bir vizyon vermekle ilgilidir. Liderlik daima değişimle ilgilidir. </a:t>
            </a:r>
          </a:p>
          <a:p>
            <a:pPr lvl="1"/>
            <a:endParaRPr lang="tr-TR" dirty="0" smtClean="0"/>
          </a:p>
          <a:p>
            <a:pPr lvl="1"/>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851606911"/>
              </p:ext>
            </p:extLst>
          </p:nvPr>
        </p:nvGraphicFramePr>
        <p:xfrm>
          <a:off x="19050" y="19050"/>
          <a:ext cx="9124950" cy="6957060"/>
        </p:xfrm>
        <a:graphic>
          <a:graphicData uri="http://schemas.openxmlformats.org/drawingml/2006/table">
            <a:tbl>
              <a:tblPr firstRow="1" bandRow="1">
                <a:tableStyleId>{5C22544A-7EE6-4342-B048-85BDC9FD1C3A}</a:tableStyleId>
              </a:tblPr>
              <a:tblGrid>
                <a:gridCol w="4562475"/>
                <a:gridCol w="4562475"/>
              </a:tblGrid>
              <a:tr h="586740">
                <a:tc>
                  <a:txBody>
                    <a:bodyPr/>
                    <a:lstStyle/>
                    <a:p>
                      <a:pPr algn="l"/>
                      <a:r>
                        <a:rPr lang="tr-TR" dirty="0" smtClean="0"/>
                        <a:t>YÖNETİCİLİK</a:t>
                      </a:r>
                      <a:endParaRPr lang="tr-TR" dirty="0"/>
                    </a:p>
                  </a:txBody>
                  <a:tcPr anchor="ctr"/>
                </a:tc>
                <a:tc>
                  <a:txBody>
                    <a:bodyPr/>
                    <a:lstStyle/>
                    <a:p>
                      <a:pPr algn="l"/>
                      <a:r>
                        <a:rPr lang="tr-TR" dirty="0" smtClean="0"/>
                        <a:t>LİDERLİK</a:t>
                      </a:r>
                      <a:endParaRPr lang="tr-TR" dirty="0"/>
                    </a:p>
                  </a:txBody>
                  <a:tcPr anchor="ctr"/>
                </a:tc>
              </a:tr>
              <a:tr h="586740">
                <a:tc>
                  <a:txBody>
                    <a:bodyPr/>
                    <a:lstStyle/>
                    <a:p>
                      <a:pPr algn="l"/>
                      <a:r>
                        <a:rPr lang="tr-TR" dirty="0" smtClean="0"/>
                        <a:t>Bir meslek uygulamasıdır.</a:t>
                      </a:r>
                      <a:endParaRPr lang="tr-TR" dirty="0"/>
                    </a:p>
                  </a:txBody>
                  <a:tcPr anchor="ctr"/>
                </a:tc>
                <a:tc>
                  <a:txBody>
                    <a:bodyPr/>
                    <a:lstStyle/>
                    <a:p>
                      <a:pPr algn="l"/>
                      <a:r>
                        <a:rPr lang="tr-TR" dirty="0" smtClean="0"/>
                        <a:t>İnsanları etkileyebilme ve</a:t>
                      </a:r>
                      <a:r>
                        <a:rPr lang="tr-TR" baseline="0" dirty="0" smtClean="0"/>
                        <a:t> harekete geçirme işidir.</a:t>
                      </a:r>
                      <a:endParaRPr lang="tr-TR" dirty="0"/>
                    </a:p>
                  </a:txBody>
                  <a:tcPr anchor="ctr"/>
                </a:tc>
              </a:tr>
              <a:tr h="586740">
                <a:tc>
                  <a:txBody>
                    <a:bodyPr/>
                    <a:lstStyle/>
                    <a:p>
                      <a:pPr algn="l"/>
                      <a:r>
                        <a:rPr lang="tr-TR" dirty="0" err="1" smtClean="0"/>
                        <a:t>Formal</a:t>
                      </a:r>
                      <a:r>
                        <a:rPr lang="tr-TR" dirty="0" smtClean="0"/>
                        <a:t> bir örgüt yapısı içinde gerçekleşir.</a:t>
                      </a:r>
                      <a:endParaRPr lang="tr-TR" dirty="0"/>
                    </a:p>
                  </a:txBody>
                  <a:tcPr anchor="ctr"/>
                </a:tc>
                <a:tc>
                  <a:txBody>
                    <a:bodyPr/>
                    <a:lstStyle/>
                    <a:p>
                      <a:pPr algn="l"/>
                      <a:r>
                        <a:rPr lang="tr-TR" dirty="0" err="1" smtClean="0"/>
                        <a:t>Formal</a:t>
                      </a:r>
                      <a:r>
                        <a:rPr lang="tr-TR" dirty="0" smtClean="0"/>
                        <a:t> yapının</a:t>
                      </a:r>
                      <a:r>
                        <a:rPr lang="tr-TR" baseline="0" dirty="0" smtClean="0"/>
                        <a:t> varlığı şart değildir.</a:t>
                      </a:r>
                      <a:endParaRPr lang="tr-TR" dirty="0"/>
                    </a:p>
                  </a:txBody>
                  <a:tcPr anchor="ctr"/>
                </a:tc>
              </a:tr>
              <a:tr h="586740">
                <a:tc>
                  <a:txBody>
                    <a:bodyPr/>
                    <a:lstStyle/>
                    <a:p>
                      <a:pPr algn="l"/>
                      <a:r>
                        <a:rPr lang="tr-TR" dirty="0" smtClean="0"/>
                        <a:t>Hedeflere ulaştıracak</a:t>
                      </a:r>
                      <a:r>
                        <a:rPr lang="tr-TR" baseline="0" dirty="0" smtClean="0"/>
                        <a:t> işlerin en etkin şekilde yapılması ile ilgilidir.</a:t>
                      </a:r>
                      <a:endParaRPr lang="tr-TR" dirty="0"/>
                    </a:p>
                  </a:txBody>
                  <a:tcPr anchor="ctr"/>
                </a:tc>
                <a:tc>
                  <a:txBody>
                    <a:bodyPr/>
                    <a:lstStyle/>
                    <a:p>
                      <a:pPr algn="l"/>
                      <a:r>
                        <a:rPr lang="tr-TR" dirty="0" smtClean="0"/>
                        <a:t>Hedeflerin ve yapılacak işlerin belirlenmesi ile ilgilidir.</a:t>
                      </a:r>
                      <a:endParaRPr lang="tr-TR" dirty="0"/>
                    </a:p>
                  </a:txBody>
                  <a:tcPr anchor="ctr"/>
                </a:tc>
              </a:tr>
              <a:tr h="586740">
                <a:tc>
                  <a:txBody>
                    <a:bodyPr/>
                    <a:lstStyle/>
                    <a:p>
                      <a:pPr algn="l"/>
                      <a:r>
                        <a:rPr lang="tr-TR" dirty="0" smtClean="0"/>
                        <a:t>İnsanları</a:t>
                      </a:r>
                      <a:r>
                        <a:rPr lang="tr-TR" baseline="0" dirty="0" smtClean="0"/>
                        <a:t> etkilemek için bulunduğu pozisyonun yetkisini ve yaptırım uygulama hakkını kullanır.</a:t>
                      </a:r>
                      <a:endParaRPr lang="tr-TR" dirty="0"/>
                    </a:p>
                  </a:txBody>
                  <a:tcPr anchor="ctr"/>
                </a:tc>
                <a:tc>
                  <a:txBody>
                    <a:bodyPr/>
                    <a:lstStyle/>
                    <a:p>
                      <a:pPr algn="l"/>
                      <a:r>
                        <a:rPr lang="tr-TR" dirty="0" smtClean="0"/>
                        <a:t>İnsanları</a:t>
                      </a:r>
                      <a:r>
                        <a:rPr lang="tr-TR" baseline="0" dirty="0" smtClean="0"/>
                        <a:t> etkilemekte kullandığı araç kişisel özellikleri, davranışları, insanlara verdiği vizyon, güven ve ilhamdır.</a:t>
                      </a:r>
                      <a:endParaRPr lang="tr-TR" dirty="0"/>
                    </a:p>
                  </a:txBody>
                  <a:tcPr anchor="ctr"/>
                </a:tc>
              </a:tr>
              <a:tr h="586740">
                <a:tc>
                  <a:txBody>
                    <a:bodyPr/>
                    <a:lstStyle/>
                    <a:p>
                      <a:pPr algn="l"/>
                      <a:r>
                        <a:rPr lang="tr-TR" dirty="0" smtClean="0"/>
                        <a:t>Görev</a:t>
                      </a:r>
                      <a:r>
                        <a:rPr lang="tr-TR" baseline="0" dirty="0" smtClean="0"/>
                        <a:t> tanımı vardır.</a:t>
                      </a:r>
                      <a:endParaRPr lang="tr-TR" dirty="0"/>
                    </a:p>
                  </a:txBody>
                  <a:tcPr anchor="ctr"/>
                </a:tc>
                <a:tc>
                  <a:txBody>
                    <a:bodyPr/>
                    <a:lstStyle/>
                    <a:p>
                      <a:pPr algn="l"/>
                      <a:r>
                        <a:rPr lang="tr-TR" dirty="0" smtClean="0"/>
                        <a:t>Görev tanımı yoktur.</a:t>
                      </a:r>
                      <a:endParaRPr lang="tr-TR" dirty="0"/>
                    </a:p>
                  </a:txBody>
                  <a:tcPr anchor="ctr"/>
                </a:tc>
              </a:tr>
              <a:tr h="586740">
                <a:tc>
                  <a:txBody>
                    <a:bodyPr/>
                    <a:lstStyle/>
                    <a:p>
                      <a:pPr algn="l"/>
                      <a:r>
                        <a:rPr lang="tr-TR" dirty="0" smtClean="0"/>
                        <a:t>Eğitim, hesap kitap, ölçme, istatistik, yönetmelik, prosedüre dayanan,</a:t>
                      </a:r>
                      <a:r>
                        <a:rPr lang="tr-TR" baseline="0" dirty="0" smtClean="0"/>
                        <a:t> bilimsel yanı ağır basan bir iştir. </a:t>
                      </a:r>
                      <a:endParaRPr lang="tr-TR" dirty="0"/>
                    </a:p>
                  </a:txBody>
                  <a:tcPr anchor="ctr"/>
                </a:tc>
                <a:tc>
                  <a:txBody>
                    <a:bodyPr/>
                    <a:lstStyle/>
                    <a:p>
                      <a:pPr algn="l"/>
                      <a:r>
                        <a:rPr lang="tr-TR" dirty="0" smtClean="0"/>
                        <a:t>İnsanları kendi istekleri ile davranışa sevk edebilme, insanlara ulaşmaya değer buldukları hedefler verebilme, yani sanat yanı ağır basan bir iştir. </a:t>
                      </a:r>
                      <a:endParaRPr lang="tr-TR" dirty="0"/>
                    </a:p>
                  </a:txBody>
                  <a:tcPr anchor="ctr"/>
                </a:tc>
              </a:tr>
              <a:tr h="586740">
                <a:tc>
                  <a:txBody>
                    <a:bodyPr/>
                    <a:lstStyle/>
                    <a:p>
                      <a:pPr algn="l"/>
                      <a:r>
                        <a:rPr lang="tr-TR" dirty="0" smtClean="0"/>
                        <a:t>Tanımlanan hedeflere ulaşma işidir.</a:t>
                      </a:r>
                      <a:endParaRPr lang="tr-TR" dirty="0"/>
                    </a:p>
                  </a:txBody>
                  <a:tcPr anchor="ctr"/>
                </a:tc>
                <a:tc>
                  <a:txBody>
                    <a:bodyPr/>
                    <a:lstStyle/>
                    <a:p>
                      <a:pPr algn="l"/>
                      <a:r>
                        <a:rPr lang="tr-TR" dirty="0" smtClean="0"/>
                        <a:t>Değişim ve dönüşüm yapabilme işidir.</a:t>
                      </a:r>
                      <a:endParaRPr lang="tr-TR" dirty="0"/>
                    </a:p>
                  </a:txBody>
                  <a:tcPr anchor="ctr"/>
                </a:tc>
              </a:tr>
              <a:tr h="586740">
                <a:tc>
                  <a:txBody>
                    <a:bodyPr/>
                    <a:lstStyle/>
                    <a:p>
                      <a:pPr algn="l"/>
                      <a:r>
                        <a:rPr lang="tr-TR" dirty="0" smtClean="0"/>
                        <a:t>İşletmenin iç yapı ve dinamiklerine bakabilme işidir.</a:t>
                      </a:r>
                      <a:endParaRPr lang="tr-TR" dirty="0"/>
                    </a:p>
                  </a:txBody>
                  <a:tcPr anchor="ctr"/>
                </a:tc>
                <a:tc>
                  <a:txBody>
                    <a:bodyPr/>
                    <a:lstStyle/>
                    <a:p>
                      <a:pPr algn="l"/>
                      <a:r>
                        <a:rPr lang="tr-TR" dirty="0" smtClean="0"/>
                        <a:t>İşletmenin dış çevresinin yapı ve dinamiklerine bakabilme işidir.</a:t>
                      </a:r>
                      <a:endParaRPr lang="tr-TR" dirty="0"/>
                    </a:p>
                  </a:txBody>
                  <a:tcPr anchor="ctr"/>
                </a:tc>
              </a:tr>
              <a:tr h="586740">
                <a:tc>
                  <a:txBody>
                    <a:bodyPr/>
                    <a:lstStyle/>
                    <a:p>
                      <a:pPr algn="l"/>
                      <a:r>
                        <a:rPr lang="tr-TR" dirty="0" smtClean="0"/>
                        <a:t>İşleri doğru yapan kişidir.</a:t>
                      </a:r>
                      <a:endParaRPr lang="tr-TR" dirty="0"/>
                    </a:p>
                  </a:txBody>
                  <a:tcPr anchor="ctr"/>
                </a:tc>
                <a:tc>
                  <a:txBody>
                    <a:bodyPr/>
                    <a:lstStyle/>
                    <a:p>
                      <a:pPr algn="l"/>
                      <a:r>
                        <a:rPr lang="tr-TR" dirty="0" smtClean="0"/>
                        <a:t>Doğru işleri yapan kişidir.</a:t>
                      </a:r>
                      <a:endParaRPr lang="tr-TR" dirty="0"/>
                    </a:p>
                  </a:txBody>
                  <a:tcPr anchor="ct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Liderlik Teorileri</a:t>
            </a:r>
            <a:endParaRPr lang="tr-TR" dirty="0">
              <a:solidFill>
                <a:srgbClr val="FF0000"/>
              </a:solidFill>
            </a:endParaRPr>
          </a:p>
        </p:txBody>
      </p:sp>
      <p:sp>
        <p:nvSpPr>
          <p:cNvPr id="2" name="Content Placeholder 1"/>
          <p:cNvSpPr>
            <a:spLocks noGrp="1"/>
          </p:cNvSpPr>
          <p:nvPr>
            <p:ph idx="1"/>
          </p:nvPr>
        </p:nvSpPr>
        <p:spPr/>
        <p:txBody>
          <a:bodyPr>
            <a:normAutofit fontScale="77500" lnSpcReduction="20000"/>
          </a:bodyPr>
          <a:lstStyle/>
          <a:p>
            <a:pPr marL="514350" indent="-514350">
              <a:buFont typeface="+mj-lt"/>
              <a:buAutoNum type="arabicPeriod"/>
            </a:pPr>
            <a:endParaRPr lang="tr-TR" dirty="0" smtClean="0"/>
          </a:p>
          <a:p>
            <a:pPr marL="514350" indent="-514350" algn="just"/>
            <a:r>
              <a:rPr lang="tr-TR" dirty="0" smtClean="0"/>
              <a:t>Liderlikle ilgili çeşitli teori ve yaklaşımlar geliştirilmiştir. Her teori liderlik sürecinin değişik yönlerini ele almış ve süreci anlamak için değişik değişkenlere ağırlık vermiştir. Ancak tüm bu teori ve yaklaşımlara ve uygulamalı araştırmalara rağmen, henüz liderlik olayını tam olarak anlamamıza yarayacak kapsamlı teori veya yaklaşımın bulunmadığı  belirtilmelidir.</a:t>
            </a:r>
          </a:p>
          <a:p>
            <a:pPr marL="514350" indent="-514350">
              <a:buFont typeface="+mj-lt"/>
              <a:buAutoNum type="arabicPeriod"/>
            </a:pPr>
            <a:endParaRPr lang="tr-TR" dirty="0" smtClean="0"/>
          </a:p>
          <a:p>
            <a:pPr marL="880110" lvl="1" indent="-514350">
              <a:buFont typeface="+mj-lt"/>
              <a:buAutoNum type="arabicPeriod"/>
            </a:pPr>
            <a:r>
              <a:rPr lang="tr-TR" dirty="0" smtClean="0"/>
              <a:t>Özellikler Teorisi</a:t>
            </a:r>
          </a:p>
          <a:p>
            <a:pPr marL="880110" lvl="1" indent="-514350">
              <a:buFont typeface="+mj-lt"/>
              <a:buAutoNum type="arabicPeriod"/>
            </a:pPr>
            <a:r>
              <a:rPr lang="tr-TR" dirty="0" smtClean="0"/>
              <a:t>Davranışsal Liderlik Teorisi</a:t>
            </a:r>
          </a:p>
          <a:p>
            <a:pPr marL="880110" lvl="1" indent="-514350">
              <a:buFont typeface="+mj-lt"/>
              <a:buAutoNum type="arabicPeriod"/>
            </a:pPr>
            <a:r>
              <a:rPr lang="tr-TR" dirty="0" smtClean="0"/>
              <a:t>Durumsallık Teorisi</a:t>
            </a:r>
          </a:p>
          <a:p>
            <a:pPr marL="514350" indent="-514350">
              <a:buFont typeface="+mj-lt"/>
              <a:buAutoNum type="arabicPeriod"/>
            </a:pPr>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Özellikler Teorisi</a:t>
            </a:r>
            <a:endParaRPr lang="tr-TR" dirty="0">
              <a:solidFill>
                <a:srgbClr val="FF0000"/>
              </a:solidFill>
            </a:endParaRPr>
          </a:p>
        </p:txBody>
      </p:sp>
      <p:sp>
        <p:nvSpPr>
          <p:cNvPr id="2" name="Content Placeholder 1"/>
          <p:cNvSpPr>
            <a:spLocks noGrp="1"/>
          </p:cNvSpPr>
          <p:nvPr>
            <p:ph idx="1"/>
          </p:nvPr>
        </p:nvSpPr>
        <p:spPr/>
        <p:txBody>
          <a:bodyPr>
            <a:normAutofit fontScale="77500" lnSpcReduction="20000"/>
          </a:bodyPr>
          <a:lstStyle/>
          <a:p>
            <a:pPr>
              <a:lnSpc>
                <a:spcPct val="90000"/>
              </a:lnSpc>
            </a:pPr>
            <a:endParaRPr lang="tr-TR" dirty="0" smtClean="0"/>
          </a:p>
          <a:p>
            <a:pPr>
              <a:lnSpc>
                <a:spcPct val="90000"/>
              </a:lnSpc>
            </a:pPr>
            <a:r>
              <a:rPr lang="tr-TR" dirty="0" smtClean="0"/>
              <a:t>Özellikler teorisine göre:</a:t>
            </a:r>
          </a:p>
          <a:p>
            <a:pPr>
              <a:lnSpc>
                <a:spcPct val="90000"/>
              </a:lnSpc>
            </a:pPr>
            <a:endParaRPr lang="tr-TR" dirty="0" smtClean="0"/>
          </a:p>
          <a:p>
            <a:pPr lvl="1">
              <a:lnSpc>
                <a:spcPct val="90000"/>
              </a:lnSpc>
            </a:pPr>
            <a:r>
              <a:rPr lang="tr-TR" dirty="0" smtClean="0"/>
              <a:t>Belirli bir grup içinde bir kişinin lider olarak kabul edilmesi ve grubu  yönetmesinin nedeni bu kişinin sahip olduğu özelliklerdir.</a:t>
            </a:r>
          </a:p>
          <a:p>
            <a:pPr lvl="1">
              <a:lnSpc>
                <a:spcPct val="90000"/>
              </a:lnSpc>
            </a:pPr>
            <a:r>
              <a:rPr lang="tr-TR" dirty="0" smtClean="0"/>
              <a:t>Lider, fiziksel ve kişilik</a:t>
            </a:r>
            <a:r>
              <a:rPr lang="tr-TR" i="1" dirty="0" smtClean="0"/>
              <a:t> </a:t>
            </a:r>
            <a:r>
              <a:rPr lang="tr-TR" dirty="0" smtClean="0"/>
              <a:t>özellikleri açısından izleyicilerden  farklıdır.</a:t>
            </a:r>
          </a:p>
          <a:p>
            <a:pPr lvl="1"/>
            <a:r>
              <a:rPr lang="tr-TR" dirty="0" smtClean="0"/>
              <a:t>Bireyin lider olarak sahip olması gereken özellikler üzerinde durur.</a:t>
            </a:r>
          </a:p>
          <a:p>
            <a:pPr lvl="1"/>
            <a:r>
              <a:rPr lang="tr-TR" dirty="0" smtClean="0"/>
              <a:t>Liderlik doğuştan gelen bir özelliktir.</a:t>
            </a:r>
          </a:p>
          <a:p>
            <a:pPr lvl="1"/>
            <a:r>
              <a:rPr lang="tr-TR" dirty="0" smtClean="0"/>
              <a:t>LİDER OLUNMAZ LİDER DOĞULUR</a:t>
            </a:r>
          </a:p>
          <a:p>
            <a:pPr lvl="1"/>
            <a:r>
              <a:rPr lang="tr-TR" dirty="0" smtClean="0"/>
              <a:t>Bu özellikler şöyle özetlenebilir: Boy, yakışıklılık, güzel konuşma, ses tonu, zeka, bilgi, kişiler arası ilişki kurma yeteneği, ileriyi görebilme, dürüstlük</a:t>
            </a:r>
            <a:r>
              <a:rPr lang="tr-TR" sz="1600" dirty="0" smtClean="0"/>
              <a:t>, </a:t>
            </a:r>
            <a:r>
              <a:rPr lang="tr-TR" dirty="0" smtClean="0"/>
              <a:t>kendine güven duyma, kararlılık vb.</a:t>
            </a:r>
          </a:p>
          <a:p>
            <a:pPr>
              <a:buNone/>
            </a:pPr>
            <a:r>
              <a:rPr lang="tr-TR" sz="1600" dirty="0" smtClean="0"/>
              <a:t> </a:t>
            </a:r>
          </a:p>
          <a:p>
            <a:pPr>
              <a:lnSpc>
                <a:spcPct val="90000"/>
              </a:lnSpc>
              <a:buNone/>
            </a:pPr>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2 İçerik Yer Tutucusu"/>
          <p:cNvSpPr>
            <a:spLocks noGrp="1"/>
          </p:cNvSpPr>
          <p:nvPr>
            <p:ph idx="1"/>
          </p:nvPr>
        </p:nvSpPr>
        <p:spPr>
          <a:xfrm>
            <a:off x="323850" y="1484784"/>
            <a:ext cx="8640763" cy="4680520"/>
          </a:xfrm>
        </p:spPr>
        <p:txBody>
          <a:bodyPr>
            <a:normAutofit fontScale="92500" lnSpcReduction="10000"/>
          </a:bodyPr>
          <a:lstStyle/>
          <a:p>
            <a:pPr marL="252000" indent="-252000" algn="just">
              <a:spcBef>
                <a:spcPts val="300"/>
              </a:spcBef>
              <a:spcAft>
                <a:spcPts val="300"/>
              </a:spcAft>
            </a:pPr>
            <a:r>
              <a:rPr lang="tr-TR" sz="2300" dirty="0" smtClean="0"/>
              <a:t>Lider, fiziksel ve kişilik özellikleri açısından izleyicilerden farklıdır.</a:t>
            </a:r>
          </a:p>
          <a:p>
            <a:pPr marL="252000" indent="-252000" algn="just">
              <a:spcBef>
                <a:spcPts val="300"/>
              </a:spcBef>
              <a:spcAft>
                <a:spcPts val="300"/>
              </a:spcAft>
            </a:pPr>
            <a:endParaRPr lang="tr-TR" sz="2300" dirty="0" smtClean="0"/>
          </a:p>
          <a:p>
            <a:pPr marL="252000" indent="-252000" algn="just">
              <a:spcBef>
                <a:spcPts val="300"/>
              </a:spcBef>
              <a:spcAft>
                <a:spcPts val="300"/>
              </a:spcAft>
            </a:pPr>
            <a:endParaRPr lang="tr-TR" sz="2300" dirty="0" smtClean="0"/>
          </a:p>
          <a:p>
            <a:pPr marL="252000" indent="-252000" algn="just">
              <a:spcBef>
                <a:spcPts val="300"/>
              </a:spcBef>
              <a:spcAft>
                <a:spcPts val="300"/>
              </a:spcAft>
            </a:pPr>
            <a:endParaRPr lang="tr-TR" sz="2300" dirty="0" smtClean="0"/>
          </a:p>
          <a:p>
            <a:pPr marL="252000" indent="-252000" algn="just">
              <a:spcBef>
                <a:spcPts val="300"/>
              </a:spcBef>
              <a:spcAft>
                <a:spcPts val="300"/>
              </a:spcAft>
            </a:pPr>
            <a:endParaRPr lang="tr-TR" sz="2300" dirty="0" smtClean="0"/>
          </a:p>
          <a:p>
            <a:pPr marL="252000" indent="-252000" algn="just">
              <a:spcBef>
                <a:spcPts val="300"/>
              </a:spcBef>
              <a:spcAft>
                <a:spcPts val="300"/>
              </a:spcAft>
            </a:pPr>
            <a:endParaRPr lang="tr-TR" sz="2300" dirty="0" smtClean="0"/>
          </a:p>
          <a:p>
            <a:pPr marL="252000" indent="-252000" algn="just">
              <a:spcBef>
                <a:spcPts val="300"/>
              </a:spcBef>
              <a:spcAft>
                <a:spcPts val="300"/>
              </a:spcAft>
            </a:pPr>
            <a:endParaRPr lang="tr-TR" sz="2300" dirty="0" smtClean="0"/>
          </a:p>
          <a:p>
            <a:pPr marL="252000" indent="-252000" algn="just">
              <a:spcBef>
                <a:spcPts val="300"/>
              </a:spcBef>
              <a:spcAft>
                <a:spcPts val="300"/>
              </a:spcAft>
            </a:pPr>
            <a:endParaRPr lang="tr-TR" sz="2300" dirty="0" smtClean="0"/>
          </a:p>
          <a:p>
            <a:pPr marL="252000" indent="-252000" algn="just">
              <a:spcBef>
                <a:spcPts val="300"/>
              </a:spcBef>
              <a:spcAft>
                <a:spcPts val="300"/>
              </a:spcAft>
            </a:pPr>
            <a:endParaRPr lang="tr-TR" sz="2300" dirty="0" smtClean="0"/>
          </a:p>
          <a:p>
            <a:pPr marL="252000" indent="-252000" algn="just">
              <a:spcBef>
                <a:spcPts val="300"/>
              </a:spcBef>
              <a:spcAft>
                <a:spcPts val="300"/>
              </a:spcAft>
            </a:pPr>
            <a:endParaRPr lang="tr-TR" sz="2300" dirty="0" smtClean="0"/>
          </a:p>
          <a:p>
            <a:pPr marL="252000" indent="-252000" algn="just">
              <a:spcBef>
                <a:spcPts val="300"/>
              </a:spcBef>
              <a:spcAft>
                <a:spcPts val="300"/>
              </a:spcAft>
            </a:pPr>
            <a:endParaRPr lang="tr-TR" sz="2300" dirty="0"/>
          </a:p>
          <a:p>
            <a:pPr marL="252000" indent="-252000" algn="just">
              <a:spcBef>
                <a:spcPts val="300"/>
              </a:spcBef>
              <a:spcAft>
                <a:spcPts val="300"/>
              </a:spcAft>
            </a:pPr>
            <a:r>
              <a:rPr lang="tr-TR" sz="2300" dirty="0" smtClean="0"/>
              <a:t>Lider, yukarıdaki özellikler bakımından izleyicilerden farklıdır.</a:t>
            </a:r>
          </a:p>
        </p:txBody>
      </p:sp>
      <p:sp>
        <p:nvSpPr>
          <p:cNvPr id="6" name="1 Başlık"/>
          <p:cNvSpPr>
            <a:spLocks noGrp="1"/>
          </p:cNvSpPr>
          <p:nvPr>
            <p:ph type="title"/>
          </p:nvPr>
        </p:nvSpPr>
        <p:spPr>
          <a:xfrm>
            <a:off x="609600" y="274638"/>
            <a:ext cx="8534400" cy="1143000"/>
          </a:xfrm>
        </p:spPr>
        <p:txBody>
          <a:bodyPr>
            <a:normAutofit/>
          </a:bodyPr>
          <a:lstStyle/>
          <a:p>
            <a:pPr algn="l"/>
            <a:r>
              <a:rPr lang="tr-TR" dirty="0" smtClean="0">
                <a:solidFill>
                  <a:srgbClr val="FF0000"/>
                </a:solidFill>
              </a:rPr>
              <a:t>Özellikler Teorisi</a:t>
            </a:r>
            <a:endParaRPr lang="tr-TR" dirty="0"/>
          </a:p>
        </p:txBody>
      </p:sp>
      <p:graphicFrame>
        <p:nvGraphicFramePr>
          <p:cNvPr id="7" name="6 Tablo"/>
          <p:cNvGraphicFramePr>
            <a:graphicFrameLocks noGrp="1"/>
          </p:cNvGraphicFramePr>
          <p:nvPr>
            <p:extLst>
              <p:ext uri="{D42A27DB-BD31-4B8C-83A1-F6EECF244321}">
                <p14:modId xmlns:p14="http://schemas.microsoft.com/office/powerpoint/2010/main" val="896596315"/>
              </p:ext>
            </p:extLst>
          </p:nvPr>
        </p:nvGraphicFramePr>
        <p:xfrm>
          <a:off x="539552" y="2272111"/>
          <a:ext cx="8389439" cy="3119190"/>
        </p:xfrm>
        <a:graphic>
          <a:graphicData uri="http://schemas.openxmlformats.org/drawingml/2006/table">
            <a:tbl>
              <a:tblPr firstRow="1" bandRow="1">
                <a:tableStyleId>{2D5ABB26-0587-4C30-8999-92F81FD0307C}</a:tableStyleId>
              </a:tblPr>
              <a:tblGrid>
                <a:gridCol w="2796480"/>
                <a:gridCol w="2984479"/>
                <a:gridCol w="2608480"/>
              </a:tblGrid>
              <a:tr h="313952">
                <a:tc>
                  <a:txBody>
                    <a:bodyPr/>
                    <a:lstStyle/>
                    <a:p>
                      <a:r>
                        <a:rPr lang="tr-TR" dirty="0" smtClean="0">
                          <a:solidFill>
                            <a:srgbClr val="002060"/>
                          </a:solidFill>
                        </a:rPr>
                        <a:t>Yaş</a:t>
                      </a:r>
                      <a:endParaRPr lang="tr-TR" dirty="0">
                        <a:solidFill>
                          <a:srgbClr val="002060"/>
                        </a:solidFill>
                      </a:endParaRPr>
                    </a:p>
                  </a:txBody>
                  <a:tcPr/>
                </a:tc>
                <a:tc>
                  <a:txBody>
                    <a:bodyPr/>
                    <a:lstStyle/>
                    <a:p>
                      <a:r>
                        <a:rPr lang="tr-TR" dirty="0" smtClean="0">
                          <a:solidFill>
                            <a:srgbClr val="002060"/>
                          </a:solidFill>
                        </a:rPr>
                        <a:t>Zeka</a:t>
                      </a:r>
                      <a:endParaRPr lang="tr-TR" dirty="0">
                        <a:solidFill>
                          <a:srgbClr val="002060"/>
                        </a:solidFill>
                      </a:endParaRPr>
                    </a:p>
                  </a:txBody>
                  <a:tcPr/>
                </a:tc>
                <a:tc>
                  <a:txBody>
                    <a:bodyPr/>
                    <a:lstStyle/>
                    <a:p>
                      <a:r>
                        <a:rPr lang="tr-TR" dirty="0" smtClean="0">
                          <a:solidFill>
                            <a:srgbClr val="002060"/>
                          </a:solidFill>
                        </a:rPr>
                        <a:t>Doğruluk</a:t>
                      </a:r>
                      <a:endParaRPr lang="tr-TR" dirty="0">
                        <a:solidFill>
                          <a:srgbClr val="002060"/>
                        </a:solidFill>
                      </a:endParaRPr>
                    </a:p>
                  </a:txBody>
                  <a:tcPr/>
                </a:tc>
              </a:tr>
              <a:tr h="313952">
                <a:tc>
                  <a:txBody>
                    <a:bodyPr/>
                    <a:lstStyle/>
                    <a:p>
                      <a:r>
                        <a:rPr lang="tr-TR" dirty="0" smtClean="0">
                          <a:solidFill>
                            <a:srgbClr val="002060"/>
                          </a:solidFill>
                        </a:rPr>
                        <a:t>Boy</a:t>
                      </a:r>
                      <a:endParaRPr lang="tr-TR" dirty="0">
                        <a:solidFill>
                          <a:srgbClr val="002060"/>
                        </a:solidFill>
                      </a:endParaRPr>
                    </a:p>
                  </a:txBody>
                  <a:tcPr/>
                </a:tc>
                <a:tc>
                  <a:txBody>
                    <a:bodyPr/>
                    <a:lstStyle/>
                    <a:p>
                      <a:r>
                        <a:rPr lang="tr-TR" dirty="0" smtClean="0">
                          <a:solidFill>
                            <a:srgbClr val="002060"/>
                          </a:solidFill>
                        </a:rPr>
                        <a:t>Bilgi</a:t>
                      </a:r>
                      <a:endParaRPr lang="tr-TR" dirty="0">
                        <a:solidFill>
                          <a:srgbClr val="002060"/>
                        </a:solidFill>
                      </a:endParaRPr>
                    </a:p>
                  </a:txBody>
                  <a:tcPr/>
                </a:tc>
                <a:tc>
                  <a:txBody>
                    <a:bodyPr/>
                    <a:lstStyle/>
                    <a:p>
                      <a:r>
                        <a:rPr lang="tr-TR" dirty="0" smtClean="0">
                          <a:solidFill>
                            <a:srgbClr val="002060"/>
                          </a:solidFill>
                        </a:rPr>
                        <a:t>Açık sözlülük</a:t>
                      </a:r>
                      <a:endParaRPr lang="tr-TR" dirty="0">
                        <a:solidFill>
                          <a:srgbClr val="002060"/>
                        </a:solidFill>
                      </a:endParaRPr>
                    </a:p>
                  </a:txBody>
                  <a:tcPr/>
                </a:tc>
              </a:tr>
              <a:tr h="370875">
                <a:tc>
                  <a:txBody>
                    <a:bodyPr/>
                    <a:lstStyle/>
                    <a:p>
                      <a:r>
                        <a:rPr lang="tr-TR" dirty="0" smtClean="0">
                          <a:solidFill>
                            <a:srgbClr val="002060"/>
                          </a:solidFill>
                        </a:rPr>
                        <a:t>Cinsiyet</a:t>
                      </a:r>
                      <a:endParaRPr lang="tr-TR" dirty="0">
                        <a:solidFill>
                          <a:srgbClr val="002060"/>
                        </a:solidFill>
                      </a:endParaRPr>
                    </a:p>
                  </a:txBody>
                  <a:tcPr/>
                </a:tc>
                <a:tc>
                  <a:txBody>
                    <a:bodyPr/>
                    <a:lstStyle/>
                    <a:p>
                      <a:r>
                        <a:rPr lang="tr-TR" dirty="0" smtClean="0">
                          <a:solidFill>
                            <a:srgbClr val="002060"/>
                          </a:solidFill>
                        </a:rPr>
                        <a:t>İnisiyatif sahibi</a:t>
                      </a:r>
                      <a:r>
                        <a:rPr lang="tr-TR" baseline="0" dirty="0" smtClean="0">
                          <a:solidFill>
                            <a:srgbClr val="002060"/>
                          </a:solidFill>
                        </a:rPr>
                        <a:t> olma</a:t>
                      </a:r>
                      <a:endParaRPr lang="tr-TR" dirty="0">
                        <a:solidFill>
                          <a:srgbClr val="002060"/>
                        </a:solidFill>
                      </a:endParaRPr>
                    </a:p>
                  </a:txBody>
                  <a:tcPr/>
                </a:tc>
                <a:tc>
                  <a:txBody>
                    <a:bodyPr/>
                    <a:lstStyle/>
                    <a:p>
                      <a:r>
                        <a:rPr lang="tr-TR" dirty="0" smtClean="0">
                          <a:solidFill>
                            <a:srgbClr val="002060"/>
                          </a:solidFill>
                        </a:rPr>
                        <a:t>Kendine güven duyma</a:t>
                      </a:r>
                      <a:endParaRPr lang="tr-TR" dirty="0">
                        <a:solidFill>
                          <a:srgbClr val="002060"/>
                        </a:solidFill>
                      </a:endParaRPr>
                    </a:p>
                  </a:txBody>
                  <a:tcPr/>
                </a:tc>
              </a:tr>
              <a:tr h="359294">
                <a:tc>
                  <a:txBody>
                    <a:bodyPr/>
                    <a:lstStyle/>
                    <a:p>
                      <a:r>
                        <a:rPr lang="tr-TR" dirty="0" smtClean="0">
                          <a:solidFill>
                            <a:srgbClr val="002060"/>
                          </a:solidFill>
                        </a:rPr>
                        <a:t>Irk</a:t>
                      </a:r>
                      <a:endParaRPr lang="tr-TR" dirty="0">
                        <a:solidFill>
                          <a:srgbClr val="00206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solidFill>
                            <a:srgbClr val="002060"/>
                          </a:solidFill>
                        </a:rPr>
                        <a:t>Samimiyet</a:t>
                      </a:r>
                    </a:p>
                    <a:p>
                      <a:endParaRPr lang="tr-TR" dirty="0">
                        <a:solidFill>
                          <a:srgbClr val="002060"/>
                        </a:solidFill>
                      </a:endParaRPr>
                    </a:p>
                  </a:txBody>
                  <a:tcPr/>
                </a:tc>
                <a:tc>
                  <a:txBody>
                    <a:bodyPr/>
                    <a:lstStyle/>
                    <a:p>
                      <a:r>
                        <a:rPr lang="tr-TR" dirty="0" smtClean="0">
                          <a:solidFill>
                            <a:srgbClr val="002060"/>
                          </a:solidFill>
                        </a:rPr>
                        <a:t>Kararlılık</a:t>
                      </a:r>
                      <a:endParaRPr lang="tr-TR" dirty="0">
                        <a:solidFill>
                          <a:srgbClr val="002060"/>
                        </a:solidFill>
                      </a:endParaRPr>
                    </a:p>
                  </a:txBody>
                  <a:tcPr/>
                </a:tc>
              </a:tr>
              <a:tr h="313952">
                <a:tc>
                  <a:txBody>
                    <a:bodyPr/>
                    <a:lstStyle/>
                    <a:p>
                      <a:r>
                        <a:rPr lang="tr-TR" dirty="0" smtClean="0">
                          <a:solidFill>
                            <a:srgbClr val="002060"/>
                          </a:solidFill>
                        </a:rPr>
                        <a:t>Yakışıklılık</a:t>
                      </a:r>
                      <a:endParaRPr lang="tr-TR" dirty="0">
                        <a:solidFill>
                          <a:srgbClr val="002060"/>
                        </a:solidFill>
                      </a:endParaRPr>
                    </a:p>
                  </a:txBody>
                  <a:tcPr/>
                </a:tc>
                <a:tc>
                  <a:txBody>
                    <a:bodyPr/>
                    <a:lstStyle/>
                    <a:p>
                      <a:r>
                        <a:rPr lang="tr-TR" dirty="0" smtClean="0">
                          <a:solidFill>
                            <a:srgbClr val="002060"/>
                          </a:solidFill>
                        </a:rPr>
                        <a:t>Hissel olgunluk</a:t>
                      </a:r>
                      <a:endParaRPr lang="tr-TR" dirty="0">
                        <a:solidFill>
                          <a:srgbClr val="002060"/>
                        </a:solidFill>
                      </a:endParaRPr>
                    </a:p>
                  </a:txBody>
                  <a:tcPr/>
                </a:tc>
                <a:tc>
                  <a:txBody>
                    <a:bodyPr/>
                    <a:lstStyle/>
                    <a:p>
                      <a:r>
                        <a:rPr lang="tr-TR" dirty="0" smtClean="0">
                          <a:solidFill>
                            <a:srgbClr val="002060"/>
                          </a:solidFill>
                        </a:rPr>
                        <a:t>İş başarma yeteneği</a:t>
                      </a:r>
                      <a:endParaRPr lang="tr-TR" dirty="0">
                        <a:solidFill>
                          <a:srgbClr val="002060"/>
                        </a:solidFill>
                      </a:endParaRPr>
                    </a:p>
                  </a:txBody>
                  <a:tcPr/>
                </a:tc>
              </a:tr>
              <a:tr h="370875">
                <a:tc>
                  <a:txBody>
                    <a:bodyPr/>
                    <a:lstStyle/>
                    <a:p>
                      <a:r>
                        <a:rPr lang="tr-TR" dirty="0" smtClean="0">
                          <a:solidFill>
                            <a:srgbClr val="002060"/>
                          </a:solidFill>
                        </a:rPr>
                        <a:t>Başkalarına güven</a:t>
                      </a:r>
                      <a:r>
                        <a:rPr lang="tr-TR" baseline="0" dirty="0" smtClean="0">
                          <a:solidFill>
                            <a:srgbClr val="002060"/>
                          </a:solidFill>
                        </a:rPr>
                        <a:t> verme</a:t>
                      </a:r>
                      <a:endParaRPr lang="tr-TR" dirty="0">
                        <a:solidFill>
                          <a:srgbClr val="002060"/>
                        </a:solidFill>
                      </a:endParaRPr>
                    </a:p>
                  </a:txBody>
                  <a:tcPr/>
                </a:tc>
                <a:tc>
                  <a:txBody>
                    <a:bodyPr/>
                    <a:lstStyle/>
                    <a:p>
                      <a:r>
                        <a:rPr lang="tr-TR" dirty="0" smtClean="0">
                          <a:solidFill>
                            <a:srgbClr val="002060"/>
                          </a:solidFill>
                        </a:rPr>
                        <a:t>Dürüstlük</a:t>
                      </a:r>
                      <a:endParaRPr lang="tr-TR" dirty="0">
                        <a:solidFill>
                          <a:srgbClr val="002060"/>
                        </a:solidFill>
                      </a:endParaRPr>
                    </a:p>
                  </a:txBody>
                  <a:tcPr/>
                </a:tc>
                <a:tc>
                  <a:txBody>
                    <a:bodyPr/>
                    <a:lstStyle/>
                    <a:p>
                      <a:endParaRPr lang="tr-TR" dirty="0">
                        <a:solidFill>
                          <a:srgbClr val="002060"/>
                        </a:solidFill>
                      </a:endParaRPr>
                    </a:p>
                  </a:txBody>
                  <a:tcPr/>
                </a:tc>
              </a:tr>
              <a:tr h="498641">
                <a:tc>
                  <a:txBody>
                    <a:bodyPr/>
                    <a:lstStyle/>
                    <a:p>
                      <a:r>
                        <a:rPr lang="tr-TR" dirty="0" smtClean="0">
                          <a:solidFill>
                            <a:srgbClr val="002060"/>
                          </a:solidFill>
                        </a:rPr>
                        <a:t>Güzel konuşma yeteneği</a:t>
                      </a:r>
                      <a:endParaRPr lang="tr-TR" dirty="0">
                        <a:solidFill>
                          <a:srgbClr val="00206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solidFill>
                            <a:srgbClr val="002060"/>
                          </a:solidFill>
                        </a:rPr>
                        <a:t>Kişiler arasındaki ilişki kurma yeteneği</a:t>
                      </a:r>
                    </a:p>
                  </a:txBody>
                  <a:tcPr/>
                </a:tc>
                <a:tc>
                  <a:txBody>
                    <a:bodyPr/>
                    <a:lstStyle/>
                    <a:p>
                      <a:endParaRPr lang="tr-TR" dirty="0">
                        <a:solidFill>
                          <a:srgbClr val="002060"/>
                        </a:solidFill>
                      </a:endParaRPr>
                    </a:p>
                  </a:txBody>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tr-TR" dirty="0" smtClean="0">
                <a:solidFill>
                  <a:srgbClr val="FF0000"/>
                </a:solidFill>
              </a:rPr>
              <a:t>Özellikler Teorisi</a:t>
            </a:r>
            <a:endParaRPr lang="tr-TR" dirty="0"/>
          </a:p>
        </p:txBody>
      </p:sp>
      <p:sp>
        <p:nvSpPr>
          <p:cNvPr id="3" name="Content Placeholder 2"/>
          <p:cNvSpPr>
            <a:spLocks noGrp="1"/>
          </p:cNvSpPr>
          <p:nvPr>
            <p:ph idx="1"/>
          </p:nvPr>
        </p:nvSpPr>
        <p:spPr/>
        <p:txBody>
          <a:bodyPr/>
          <a:lstStyle/>
          <a:p>
            <a:endParaRPr lang="tr-TR"/>
          </a:p>
        </p:txBody>
      </p:sp>
      <p:pic>
        <p:nvPicPr>
          <p:cNvPr id="48130" name="Picture 2"/>
          <p:cNvPicPr>
            <a:picLocks noChangeAspect="1" noChangeArrowheads="1"/>
          </p:cNvPicPr>
          <p:nvPr/>
        </p:nvPicPr>
        <p:blipFill>
          <a:blip r:embed="rId2"/>
          <a:srcRect/>
          <a:stretch>
            <a:fillRect/>
          </a:stretch>
        </p:blipFill>
        <p:spPr bwMode="auto">
          <a:xfrm>
            <a:off x="457200" y="1524000"/>
            <a:ext cx="8305800" cy="51196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Özellikler Teorisi</a:t>
            </a:r>
            <a:endParaRPr lang="tr-TR" dirty="0">
              <a:solidFill>
                <a:srgbClr val="FF0000"/>
              </a:solidFill>
            </a:endParaRPr>
          </a:p>
        </p:txBody>
      </p:sp>
      <p:sp>
        <p:nvSpPr>
          <p:cNvPr id="2" name="Content Placeholder 1"/>
          <p:cNvSpPr>
            <a:spLocks noGrp="1"/>
          </p:cNvSpPr>
          <p:nvPr>
            <p:ph idx="1"/>
          </p:nvPr>
        </p:nvSpPr>
        <p:spPr/>
        <p:txBody>
          <a:bodyPr>
            <a:normAutofit/>
          </a:bodyPr>
          <a:lstStyle/>
          <a:p>
            <a:r>
              <a:rPr lang="tr-TR" sz="2800" u="sng" dirty="0" smtClean="0"/>
              <a:t>Eleştirisi</a:t>
            </a:r>
            <a:endParaRPr lang="tr-TR" dirty="0" smtClean="0"/>
          </a:p>
          <a:p>
            <a:pPr lvl="2"/>
            <a:r>
              <a:rPr lang="tr-TR" dirty="0" smtClean="0"/>
              <a:t>Yapılan araştırmalarda bazen etkin liderlerin aynı özellikleri taşımadıkları belirlenmiş;  bazen grup üyeleri arasında liderin özelliklerinden daha fazlasına sahip olanlar bulunduğu halde bunların lider olarak ortaya çıkmadıkları gözlenmiştir.</a:t>
            </a:r>
          </a:p>
          <a:p>
            <a:pPr lvl="1"/>
            <a:endParaRPr lang="tr-TR" dirty="0" smtClean="0"/>
          </a:p>
          <a:p>
            <a:pPr lvl="2"/>
            <a:r>
              <a:rPr lang="tr-TR" dirty="0" smtClean="0"/>
              <a:t>Bu özellikleri taşıdığı halde lider olmayan ya da bunları taşımadığı halde lider olan insanlar vardır.</a:t>
            </a: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Davranışsal Liderlik Teorisi</a:t>
            </a:r>
            <a:endParaRPr lang="tr-TR" dirty="0">
              <a:solidFill>
                <a:srgbClr val="FF0000"/>
              </a:solidFill>
            </a:endParaRPr>
          </a:p>
        </p:txBody>
      </p:sp>
      <p:sp>
        <p:nvSpPr>
          <p:cNvPr id="2" name="Content Placeholder 1"/>
          <p:cNvSpPr>
            <a:spLocks noGrp="1"/>
          </p:cNvSpPr>
          <p:nvPr>
            <p:ph idx="1"/>
          </p:nvPr>
        </p:nvSpPr>
        <p:spPr/>
        <p:txBody>
          <a:bodyPr>
            <a:normAutofit lnSpcReduction="10000"/>
          </a:bodyPr>
          <a:lstStyle/>
          <a:p>
            <a:pPr lvl="1">
              <a:buNone/>
            </a:pPr>
            <a:endParaRPr lang="tr-TR" dirty="0" smtClean="0"/>
          </a:p>
          <a:p>
            <a:pPr lvl="1"/>
            <a:r>
              <a:rPr lang="tr-TR" dirty="0" smtClean="0"/>
              <a:t>Liderlik sürecini açıklamaya çalışan bu teorinin ana fikri, liderleri başarılı ve etkin yapan hususun, liderin özelliklerinden çok, liderin liderlik yaparken gösterdiği davranışlar olduğudur.</a:t>
            </a:r>
          </a:p>
          <a:p>
            <a:pPr lvl="1"/>
            <a:endParaRPr lang="tr-TR" dirty="0" smtClean="0"/>
          </a:p>
          <a:p>
            <a:pPr lvl="1"/>
            <a:r>
              <a:rPr lang="tr-TR" dirty="0" smtClean="0"/>
              <a:t>Liderin astlarıyla iletişim şekli, yetki devredip devretmemesi, planlama ve kontrol şekli,  amaçları belirleme şekli vs. gibi davranışlar liderin etkinliğini belirleyen önemli faktörler olarak ele almıştır.</a:t>
            </a:r>
          </a:p>
          <a:p>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Davranışsal Liderlik Teorisi</a:t>
            </a:r>
            <a:endParaRPr lang="tr-TR" dirty="0">
              <a:solidFill>
                <a:srgbClr val="FF0000"/>
              </a:solidFill>
            </a:endParaRPr>
          </a:p>
        </p:txBody>
      </p:sp>
      <p:sp>
        <p:nvSpPr>
          <p:cNvPr id="2" name="Content Placeholder 1"/>
          <p:cNvSpPr>
            <a:spLocks noGrp="1"/>
          </p:cNvSpPr>
          <p:nvPr>
            <p:ph idx="1"/>
          </p:nvPr>
        </p:nvSpPr>
        <p:spPr/>
        <p:txBody>
          <a:bodyPr>
            <a:normAutofit lnSpcReduction="10000"/>
          </a:bodyPr>
          <a:lstStyle/>
          <a:p>
            <a:pPr>
              <a:buNone/>
            </a:pPr>
            <a:r>
              <a:rPr lang="tr-TR" sz="1800" b="1" dirty="0" smtClean="0">
                <a:solidFill>
                  <a:srgbClr val="FF0000"/>
                </a:solidFill>
              </a:rPr>
              <a:t>	</a:t>
            </a:r>
            <a:r>
              <a:rPr lang="tr-TR" sz="2600" b="1" u="sng" dirty="0" smtClean="0">
                <a:solidFill>
                  <a:srgbClr val="FF0000"/>
                </a:solidFill>
              </a:rPr>
              <a:t>a) Ohio State Üniversitesi Liderlik Çalışmaları</a:t>
            </a:r>
          </a:p>
          <a:p>
            <a:pPr>
              <a:buFont typeface="Wingdings" pitchFamily="2" charset="2"/>
              <a:buNone/>
            </a:pPr>
            <a:r>
              <a:rPr lang="tr-TR" sz="1800" dirty="0" smtClean="0"/>
              <a:t>	1945’de başlayan çalışmalar, askeri ve sivil çok sayıda yönetici üzerinde gerçekleştirilmiş; sonuçta liderlik davranışlarını tanımlamada iki önemli değişkenin rol oynadığı görülmüştür:</a:t>
            </a:r>
          </a:p>
          <a:p>
            <a:pPr>
              <a:buFont typeface="Wingdings" pitchFamily="2" charset="2"/>
              <a:buNone/>
            </a:pPr>
            <a:endParaRPr lang="tr-TR" sz="1800" dirty="0" smtClean="0"/>
          </a:p>
          <a:p>
            <a:pPr lvl="1"/>
            <a:r>
              <a:rPr lang="tr-TR" sz="1800" i="1" u="sng" dirty="0" smtClean="0"/>
              <a:t>Kişiyi dikkate alma</a:t>
            </a:r>
            <a:r>
              <a:rPr lang="tr-TR" sz="1800" i="1" dirty="0" smtClean="0"/>
              <a:t>:</a:t>
            </a:r>
            <a:r>
              <a:rPr lang="tr-TR" sz="1800" dirty="0" smtClean="0"/>
              <a:t> Liderin, davranışlarında izleyicilerine ağırlık vermesi. Liderin izleyicileri üzerinde güven ve saygı yaratması, onlarla dostluk ve arkadaşlık geliştirmesi yönündeki davranışlarını ifade etmektedir. Yetki devreder, astları da karar sürecine katar, iletişim çok yönlüdür.</a:t>
            </a:r>
          </a:p>
          <a:p>
            <a:pPr lvl="1"/>
            <a:endParaRPr lang="tr-TR" sz="1800" dirty="0" smtClean="0"/>
          </a:p>
          <a:p>
            <a:pPr lvl="1"/>
            <a:r>
              <a:rPr lang="tr-TR" sz="1800" i="1" u="sng" dirty="0" smtClean="0"/>
              <a:t>İnisiyatif (işe ağırlık verme)</a:t>
            </a:r>
            <a:r>
              <a:rPr lang="tr-TR" sz="1800" i="1" dirty="0" smtClean="0"/>
              <a:t>:</a:t>
            </a:r>
            <a:r>
              <a:rPr lang="tr-TR" sz="1800" dirty="0" smtClean="0"/>
              <a:t> Liderin, davranışlarında iş ve işin tamamlanmasına ağırlık vermesi. Liderin, gerçekleştirilmek istenen amaçla ilgili işin zamanında tamamlanması için amaç belirleme, grup üyelerini organize etme, iletişim sistemini belirleme, iş ile ilgili süreleri belirleme ve bu doğrultuda talimatlar verme yönündeki, davranışını ifade etmektir.  </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57200"/>
            <a:ext cx="8229600" cy="6172200"/>
          </a:xfrm>
        </p:spPr>
        <p:txBody>
          <a:bodyPr>
            <a:normAutofit fontScale="70000" lnSpcReduction="20000"/>
          </a:bodyPr>
          <a:lstStyle/>
          <a:p>
            <a:r>
              <a:rPr lang="tr-TR" dirty="0" smtClean="0"/>
              <a:t>Bir yöneticinin etkinliği kendi kişilik özellikleri ve yeteneklerinin yanı sıra; astları, meslektaşları, üstleri, rakipleri, sendikalar, müşteriler gibi örgüt içi ve dışı unsurlara bağlıdır. </a:t>
            </a:r>
          </a:p>
          <a:p>
            <a:endParaRPr lang="tr-TR" dirty="0" smtClean="0"/>
          </a:p>
          <a:p>
            <a:pPr algn="r"/>
            <a:r>
              <a:rPr lang="tr-TR" dirty="0" err="1" smtClean="0">
                <a:solidFill>
                  <a:srgbClr val="FF0000"/>
                </a:solidFill>
              </a:rPr>
              <a:t>Formal</a:t>
            </a:r>
            <a:r>
              <a:rPr lang="tr-TR" dirty="0" smtClean="0">
                <a:solidFill>
                  <a:srgbClr val="FF0000"/>
                </a:solidFill>
              </a:rPr>
              <a:t> yapı içerisinde yönetici, bulunduğu pozisyonda otorite ile donatılmış olabilir. Ancak bu otoritenin kullanımı yukarıda sayılan unsurlarla ilişki kurmayı gerektirir.</a:t>
            </a:r>
          </a:p>
          <a:p>
            <a:pPr algn="r"/>
            <a:endParaRPr lang="tr-TR" dirty="0" smtClean="0"/>
          </a:p>
          <a:p>
            <a:r>
              <a:rPr lang="tr-TR" dirty="0" smtClean="0"/>
              <a:t>Önemli olan, otorite ile donatılmış olmak kadar bunu kullanabilmektir. Kullanabilmenin göstergesi ise etkileme derecesidir. Kullanabilmenin göstergesi ise etkileme derecesidir.</a:t>
            </a:r>
          </a:p>
          <a:p>
            <a:endParaRPr lang="tr-TR" dirty="0" smtClean="0"/>
          </a:p>
          <a:p>
            <a:pPr algn="r"/>
            <a:r>
              <a:rPr lang="tr-TR" dirty="0" smtClean="0">
                <a:solidFill>
                  <a:srgbClr val="FF0000"/>
                </a:solidFill>
              </a:rPr>
              <a:t>Etkileme olayında yöneticinin sahip olduğu otorite kadar (belki ondan daha da fazla olarak) güç önemli bir rol oynayacaktır. </a:t>
            </a:r>
          </a:p>
          <a:p>
            <a:pPr algn="r"/>
            <a:endParaRPr lang="tr-TR" dirty="0" smtClean="0">
              <a:solidFill>
                <a:srgbClr val="FF0000"/>
              </a:solidFill>
            </a:endParaRPr>
          </a:p>
          <a:p>
            <a:r>
              <a:rPr lang="tr-TR" dirty="0" smtClean="0"/>
              <a:t>Otoritesi olmadığı halde başkalarını etkileyen kişilere rastlayabileceğimiz gibi, otorite ile donatıldığı halde kişileri etkileyemeyen, dolayısıyla sonuç üretemeyen yöneticilere de rastlamak mümkündür.</a:t>
            </a:r>
            <a:endParaRPr lang="tr-TR" dirty="0"/>
          </a:p>
        </p:txBody>
      </p:sp>
    </p:spTree>
    <p:extLst>
      <p:ext uri="{BB962C8B-B14F-4D97-AF65-F5344CB8AC3E}">
        <p14:creationId xmlns:p14="http://schemas.microsoft.com/office/powerpoint/2010/main" val="3574842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Davranışsal Liderlik Teorisi</a:t>
            </a:r>
            <a:endParaRPr lang="tr-TR" dirty="0">
              <a:solidFill>
                <a:srgbClr val="FF0000"/>
              </a:solidFill>
            </a:endParaRPr>
          </a:p>
        </p:txBody>
      </p:sp>
      <p:sp>
        <p:nvSpPr>
          <p:cNvPr id="2" name="Content Placeholder 1"/>
          <p:cNvSpPr>
            <a:spLocks noGrp="1"/>
          </p:cNvSpPr>
          <p:nvPr>
            <p:ph idx="1"/>
          </p:nvPr>
        </p:nvSpPr>
        <p:spPr/>
        <p:txBody>
          <a:bodyPr/>
          <a:lstStyle/>
          <a:p>
            <a:endParaRPr lang="tr-TR" u="sng" dirty="0" smtClean="0"/>
          </a:p>
          <a:p>
            <a:r>
              <a:rPr lang="tr-TR" dirty="0" smtClean="0"/>
              <a:t>Ohio State Üniversitesi liderlik çalışmalarının sonuçlarına göre:</a:t>
            </a:r>
          </a:p>
          <a:p>
            <a:pPr lvl="1"/>
            <a:endParaRPr lang="tr-TR" dirty="0" smtClean="0"/>
          </a:p>
          <a:p>
            <a:pPr lvl="2"/>
            <a:r>
              <a:rPr lang="tr-TR" dirty="0" smtClean="0"/>
              <a:t>Liderin kişiyi dikkate alan davranışları arttıkça personel devir hızı ve devamsızlığı azalmaktadır.</a:t>
            </a:r>
          </a:p>
          <a:p>
            <a:pPr lvl="1">
              <a:buNone/>
            </a:pPr>
            <a:endParaRPr lang="tr-TR" dirty="0" smtClean="0"/>
          </a:p>
          <a:p>
            <a:pPr lvl="2"/>
            <a:r>
              <a:rPr lang="tr-TR" dirty="0" smtClean="0"/>
              <a:t>Liderin işe yönelik davranışları arttıkça grup üyelerinin performansı artmaktadır.</a:t>
            </a:r>
          </a:p>
          <a:p>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Davranışsal Liderlik Teorisi</a:t>
            </a:r>
            <a:endParaRPr lang="tr-TR" dirty="0">
              <a:solidFill>
                <a:srgbClr val="FF0000"/>
              </a:solidFill>
            </a:endParaRPr>
          </a:p>
        </p:txBody>
      </p:sp>
      <p:sp>
        <p:nvSpPr>
          <p:cNvPr id="2" name="Content Placeholder 1"/>
          <p:cNvSpPr>
            <a:spLocks noGrp="1"/>
          </p:cNvSpPr>
          <p:nvPr>
            <p:ph idx="1"/>
          </p:nvPr>
        </p:nvSpPr>
        <p:spPr/>
        <p:txBody>
          <a:bodyPr>
            <a:normAutofit lnSpcReduction="10000"/>
          </a:bodyPr>
          <a:lstStyle/>
          <a:p>
            <a:pPr>
              <a:buNone/>
            </a:pPr>
            <a:r>
              <a:rPr lang="tr-TR" sz="1800" b="1" dirty="0" smtClean="0">
                <a:solidFill>
                  <a:srgbClr val="FF0000"/>
                </a:solidFill>
              </a:rPr>
              <a:t>	</a:t>
            </a:r>
            <a:r>
              <a:rPr lang="tr-TR" sz="2400" b="1" u="sng" dirty="0" smtClean="0">
                <a:solidFill>
                  <a:srgbClr val="FF0000"/>
                </a:solidFill>
              </a:rPr>
              <a:t>b) Michigan Üniversitesi Liderlik Çalışmaları</a:t>
            </a:r>
            <a:r>
              <a:rPr lang="tr-TR" sz="2400" b="1" dirty="0" smtClean="0">
                <a:solidFill>
                  <a:srgbClr val="FF0000"/>
                </a:solidFill>
              </a:rPr>
              <a:t>:</a:t>
            </a:r>
          </a:p>
          <a:p>
            <a:pPr>
              <a:buFont typeface="Wingdings" pitchFamily="2" charset="2"/>
              <a:buNone/>
            </a:pPr>
            <a:r>
              <a:rPr lang="tr-TR" sz="1800" dirty="0" smtClean="0"/>
              <a:t>	1947 civarında yapılmış olan araştırmaların amacı, grup üyelerinin tatminine ve grubun verimliliğine katkıda bulunan faktörleri belirlemektir. </a:t>
            </a:r>
          </a:p>
          <a:p>
            <a:pPr>
              <a:buFont typeface="Wingdings" pitchFamily="2" charset="2"/>
              <a:buNone/>
            </a:pPr>
            <a:r>
              <a:rPr lang="tr-TR" sz="1800" dirty="0" smtClean="0"/>
              <a:t>	Bu çalışmalar sonucunda, liderin davranışlarının iki faktör etrafında toplandığı görülmüştür:</a:t>
            </a:r>
          </a:p>
          <a:p>
            <a:pPr lvl="1"/>
            <a:r>
              <a:rPr lang="tr-TR" sz="1800" i="1" u="sng" dirty="0" smtClean="0"/>
              <a:t>Kişiye yönelik davranış</a:t>
            </a:r>
            <a:r>
              <a:rPr lang="tr-TR" sz="1800" i="1" dirty="0" smtClean="0"/>
              <a:t>: </a:t>
            </a:r>
            <a:r>
              <a:rPr lang="tr-TR" sz="1800" dirty="0" smtClean="0"/>
              <a:t>Kişiye yönelik lider, yetki devrini esas alan, grup üyelerinin tatminini artıracak çalışma koşullarının geliştirilmesine çalışan ve izleyicilerin kişisel gelişimleriyle yakından ilgilenen bir davranış gösterir. </a:t>
            </a:r>
            <a:endParaRPr lang="tr-TR" sz="1800" i="1" u="sng" dirty="0" smtClean="0"/>
          </a:p>
          <a:p>
            <a:pPr lvl="1"/>
            <a:endParaRPr lang="tr-TR" sz="1800" i="1" u="sng" dirty="0" smtClean="0"/>
          </a:p>
          <a:p>
            <a:pPr lvl="1"/>
            <a:r>
              <a:rPr lang="tr-TR" sz="1800" i="1" u="sng" dirty="0" smtClean="0"/>
              <a:t>İşe yönelik davranış</a:t>
            </a:r>
            <a:r>
              <a:rPr lang="tr-TR" sz="1800" i="1" dirty="0" smtClean="0"/>
              <a:t>: </a:t>
            </a:r>
            <a:r>
              <a:rPr lang="tr-TR" sz="1800" dirty="0" smtClean="0"/>
              <a:t>İşe yönelik lider, grup üyelerinin önceden belirlenen ilke ve yöntemlere göre çalışıp çalışmadıklarını kontrol eden, cezalandırma ve resmi otorite kullanımına sıklıkla başvuran bir davranış gösterir. </a:t>
            </a:r>
          </a:p>
          <a:p>
            <a:pPr lvl="1">
              <a:buFont typeface="Wingdings 2" pitchFamily="18" charset="2"/>
              <a:buNone/>
            </a:pPr>
            <a:endParaRPr lang="tr-TR" sz="1800" dirty="0" smtClean="0"/>
          </a:p>
          <a:p>
            <a:pPr lvl="1" algn="ctr">
              <a:buFont typeface="Wingdings 2" pitchFamily="18" charset="2"/>
              <a:buNone/>
            </a:pPr>
            <a:r>
              <a:rPr lang="tr-TR" sz="2000" dirty="0" smtClean="0"/>
              <a:t>Bu araştırmanın ulaştığı genel sonuç, kişiye yönelik liderlik davranışının daha etkin olduğu yönünde olmuştur. </a:t>
            </a:r>
          </a:p>
          <a:p>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Davranışsal Liderlik Teorisi</a:t>
            </a:r>
            <a:endParaRPr lang="tr-TR" dirty="0">
              <a:solidFill>
                <a:srgbClr val="FF0000"/>
              </a:solidFill>
            </a:endParaRPr>
          </a:p>
        </p:txBody>
      </p:sp>
      <p:sp>
        <p:nvSpPr>
          <p:cNvPr id="2" name="Content Placeholder 1"/>
          <p:cNvSpPr>
            <a:spLocks noGrp="1"/>
          </p:cNvSpPr>
          <p:nvPr>
            <p:ph idx="1"/>
          </p:nvPr>
        </p:nvSpPr>
        <p:spPr/>
        <p:txBody>
          <a:bodyPr>
            <a:normAutofit/>
          </a:bodyPr>
          <a:lstStyle/>
          <a:p>
            <a:pPr>
              <a:buNone/>
            </a:pPr>
            <a:r>
              <a:rPr lang="tr-TR" sz="2400" b="1" u="sng" dirty="0">
                <a:solidFill>
                  <a:srgbClr val="FF0000"/>
                </a:solidFill>
              </a:rPr>
              <a:t>c</a:t>
            </a:r>
            <a:r>
              <a:rPr lang="tr-TR" sz="2400" b="1" u="sng" dirty="0" smtClean="0">
                <a:solidFill>
                  <a:srgbClr val="FF0000"/>
                </a:solidFill>
              </a:rPr>
              <a:t>) Blake ve Mouton’un Yönetim Tarzı Matriksi:</a:t>
            </a:r>
          </a:p>
          <a:p>
            <a:pPr>
              <a:buNone/>
            </a:pPr>
            <a:endParaRPr lang="tr-TR" sz="2400" u="sng" dirty="0" smtClean="0"/>
          </a:p>
          <a:p>
            <a:pPr>
              <a:buNone/>
            </a:pPr>
            <a:endParaRPr lang="tr-TR" sz="2400" u="sng" dirty="0"/>
          </a:p>
        </p:txBody>
      </p:sp>
      <p:pic>
        <p:nvPicPr>
          <p:cNvPr id="4" name="Picture 8" descr="http://notoku.com/wp-content/uploads/2446_10_sek_10_1.gif"/>
          <p:cNvPicPr>
            <a:picLocks noChangeAspect="1" noChangeArrowheads="1"/>
          </p:cNvPicPr>
          <p:nvPr/>
        </p:nvPicPr>
        <p:blipFill>
          <a:blip r:embed="rId2" cstate="print"/>
          <a:srcRect/>
          <a:stretch>
            <a:fillRect/>
          </a:stretch>
        </p:blipFill>
        <p:spPr bwMode="auto">
          <a:xfrm>
            <a:off x="457200" y="1981200"/>
            <a:ext cx="6519862" cy="4491461"/>
          </a:xfrm>
          <a:prstGeom prst="rect">
            <a:avLst/>
          </a:prstGeom>
          <a:noFill/>
          <a:ln w="9525">
            <a:noFill/>
            <a:miter lim="800000"/>
            <a:headEnd/>
            <a:tailEnd/>
          </a:ln>
        </p:spPr>
      </p:pic>
      <p:sp>
        <p:nvSpPr>
          <p:cNvPr id="6" name="Rectangle 5"/>
          <p:cNvSpPr/>
          <p:nvPr/>
        </p:nvSpPr>
        <p:spPr>
          <a:xfrm>
            <a:off x="381000" y="2057400"/>
            <a:ext cx="5105400" cy="83820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219200"/>
          </a:xfrm>
        </p:spPr>
        <p:txBody>
          <a:bodyPr>
            <a:normAutofit/>
          </a:bodyPr>
          <a:lstStyle/>
          <a:p>
            <a:pPr algn="l"/>
            <a:r>
              <a:rPr lang="tr-TR" dirty="0" smtClean="0">
                <a:solidFill>
                  <a:srgbClr val="FF0000"/>
                </a:solidFill>
              </a:rPr>
              <a:t>Davranışsal Liderlik Teorisi</a:t>
            </a:r>
            <a:br>
              <a:rPr lang="tr-TR" dirty="0" smtClean="0">
                <a:solidFill>
                  <a:srgbClr val="FF0000"/>
                </a:solidFill>
              </a:rPr>
            </a:br>
            <a:r>
              <a:rPr lang="tr-TR" sz="2400" b="1" dirty="0">
                <a:solidFill>
                  <a:srgbClr val="FF0000"/>
                </a:solidFill>
                <a:latin typeface="+mn-lt"/>
              </a:rPr>
              <a:t>d</a:t>
            </a:r>
            <a:r>
              <a:rPr lang="tr-TR" sz="2400" b="1" dirty="0" smtClean="0">
                <a:solidFill>
                  <a:srgbClr val="FF0000"/>
                </a:solidFill>
                <a:latin typeface="+mn-lt"/>
              </a:rPr>
              <a:t>) </a:t>
            </a:r>
            <a:r>
              <a:rPr lang="tr-TR" sz="2400" b="1" u="sng" dirty="0" smtClean="0">
                <a:solidFill>
                  <a:srgbClr val="FF0000"/>
                </a:solidFill>
                <a:latin typeface="+mn-lt"/>
              </a:rPr>
              <a:t>Likert’in Sistem 4 Modeli</a:t>
            </a:r>
            <a:endParaRPr lang="tr-TR" sz="2400" b="1" dirty="0">
              <a:solidFill>
                <a:srgbClr val="FF0000"/>
              </a:solidFill>
              <a:latin typeface="+mn-lt"/>
            </a:endParaRPr>
          </a:p>
        </p:txBody>
      </p:sp>
      <p:sp>
        <p:nvSpPr>
          <p:cNvPr id="5" name="Content Placeholder 4"/>
          <p:cNvSpPr>
            <a:spLocks noGrp="1"/>
          </p:cNvSpPr>
          <p:nvPr>
            <p:ph idx="1"/>
          </p:nvPr>
        </p:nvSpPr>
        <p:spPr/>
        <p:txBody>
          <a:bodyPr/>
          <a:lstStyle/>
          <a:p>
            <a:endParaRPr lang="tr-TR"/>
          </a:p>
        </p:txBody>
      </p:sp>
      <p:pic>
        <p:nvPicPr>
          <p:cNvPr id="11266" name="Picture 2" descr="likert'in sistem 4 modeli ile ilgili görsel sonucu"/>
          <p:cNvPicPr>
            <a:picLocks noChangeAspect="1" noChangeArrowheads="1"/>
          </p:cNvPicPr>
          <p:nvPr/>
        </p:nvPicPr>
        <p:blipFill>
          <a:blip r:embed="rId2"/>
          <a:srcRect/>
          <a:stretch>
            <a:fillRect/>
          </a:stretch>
        </p:blipFill>
        <p:spPr bwMode="auto">
          <a:xfrm>
            <a:off x="0" y="1524000"/>
            <a:ext cx="9144000" cy="5334001"/>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Durumsallık Teorisi</a:t>
            </a:r>
            <a:endParaRPr lang="tr-TR" dirty="0">
              <a:solidFill>
                <a:srgbClr val="FF0000"/>
              </a:solidFill>
            </a:endParaRPr>
          </a:p>
        </p:txBody>
      </p:sp>
      <p:sp>
        <p:nvSpPr>
          <p:cNvPr id="2" name="Content Placeholder 1"/>
          <p:cNvSpPr>
            <a:spLocks noGrp="1"/>
          </p:cNvSpPr>
          <p:nvPr>
            <p:ph idx="1"/>
          </p:nvPr>
        </p:nvSpPr>
        <p:spPr/>
        <p:txBody>
          <a:bodyPr/>
          <a:lstStyle/>
          <a:p>
            <a:pPr lvl="1"/>
            <a:r>
              <a:rPr lang="tr-TR" dirty="0" smtClean="0"/>
              <a:t>Bu yaklaşımın genel varsayımı; değişik koşulların (durumların) değişik  liderlik tarzları gerektirdiğidir. </a:t>
            </a:r>
          </a:p>
          <a:p>
            <a:pPr lvl="1"/>
            <a:endParaRPr lang="tr-TR" dirty="0" smtClean="0"/>
          </a:p>
          <a:p>
            <a:pPr lvl="1"/>
            <a:r>
              <a:rPr lang="tr-TR" dirty="0" smtClean="0"/>
              <a:t>Durumsallık teorisi en uygun liderlik davranışının koşullara ve durumlara göre değişeceğini söylemektedir.</a:t>
            </a:r>
          </a:p>
          <a:p>
            <a:pPr>
              <a:buNone/>
            </a:pPr>
            <a:endParaRPr lang="tr-TR" sz="3200" dirty="0" smtClean="0">
              <a:solidFill>
                <a:srgbClr val="92D050"/>
              </a:solidFill>
            </a:endParaRPr>
          </a:p>
          <a:p>
            <a:pPr algn="ctr">
              <a:buNone/>
            </a:pPr>
            <a:r>
              <a:rPr lang="tr-TR" sz="3200" b="1" dirty="0" smtClean="0">
                <a:solidFill>
                  <a:srgbClr val="FF0000"/>
                </a:solidFill>
              </a:rPr>
              <a:t>Liderlik = f (lider, izleyiciler, koşullar)</a:t>
            </a:r>
            <a:endParaRPr lang="tr-TR" sz="3200" b="1" dirty="0">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tr-TR" dirty="0" smtClean="0">
                <a:solidFill>
                  <a:srgbClr val="FF0000"/>
                </a:solidFill>
              </a:rPr>
              <a:t>Durumsallık Teorisi</a:t>
            </a:r>
            <a:endParaRPr lang="tr-TR" dirty="0"/>
          </a:p>
        </p:txBody>
      </p:sp>
      <p:sp>
        <p:nvSpPr>
          <p:cNvPr id="3" name="Content Placeholder 2"/>
          <p:cNvSpPr>
            <a:spLocks noGrp="1"/>
          </p:cNvSpPr>
          <p:nvPr>
            <p:ph idx="1"/>
          </p:nvPr>
        </p:nvSpPr>
        <p:spPr/>
        <p:txBody>
          <a:bodyPr/>
          <a:lstStyle/>
          <a:p>
            <a:endParaRPr lang="tr-TR"/>
          </a:p>
        </p:txBody>
      </p:sp>
      <p:pic>
        <p:nvPicPr>
          <p:cNvPr id="40962" name="Picture 2"/>
          <p:cNvPicPr>
            <a:picLocks noChangeAspect="1" noChangeArrowheads="1"/>
          </p:cNvPicPr>
          <p:nvPr/>
        </p:nvPicPr>
        <p:blipFill>
          <a:blip r:embed="rId2"/>
          <a:srcRect/>
          <a:stretch>
            <a:fillRect/>
          </a:stretch>
        </p:blipFill>
        <p:spPr bwMode="auto">
          <a:xfrm>
            <a:off x="0" y="1524000"/>
            <a:ext cx="9144000" cy="518774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Durumsallık Teorisi</a:t>
            </a:r>
            <a:endParaRPr lang="tr-TR" dirty="0">
              <a:solidFill>
                <a:srgbClr val="FF0000"/>
              </a:solidFill>
            </a:endParaRPr>
          </a:p>
        </p:txBody>
      </p:sp>
      <p:sp>
        <p:nvSpPr>
          <p:cNvPr id="2" name="Content Placeholder 1"/>
          <p:cNvSpPr>
            <a:spLocks noGrp="1"/>
          </p:cNvSpPr>
          <p:nvPr>
            <p:ph idx="1"/>
          </p:nvPr>
        </p:nvSpPr>
        <p:spPr/>
        <p:txBody>
          <a:bodyPr>
            <a:normAutofit fontScale="92500" lnSpcReduction="10000"/>
          </a:bodyPr>
          <a:lstStyle/>
          <a:p>
            <a:pPr>
              <a:buNone/>
            </a:pPr>
            <a:r>
              <a:rPr lang="tr-TR" b="1" dirty="0" smtClean="0"/>
              <a:t>	</a:t>
            </a:r>
            <a:r>
              <a:rPr lang="tr-TR" b="1" dirty="0" smtClean="0">
                <a:solidFill>
                  <a:srgbClr val="FF0000"/>
                </a:solidFill>
              </a:rPr>
              <a:t>a) </a:t>
            </a:r>
            <a:r>
              <a:rPr lang="tr-TR" b="1" u="sng" dirty="0" smtClean="0">
                <a:solidFill>
                  <a:srgbClr val="FF0000"/>
                </a:solidFill>
              </a:rPr>
              <a:t>Fred Fiedler’in Etkin Liderlik Modeli:</a:t>
            </a:r>
            <a:r>
              <a:rPr lang="tr-TR" dirty="0" smtClean="0">
                <a:solidFill>
                  <a:srgbClr val="FF0000"/>
                </a:solidFill>
              </a:rPr>
              <a:t> </a:t>
            </a:r>
          </a:p>
          <a:p>
            <a:pPr>
              <a:buNone/>
            </a:pPr>
            <a:r>
              <a:rPr lang="tr-TR" dirty="0">
                <a:solidFill>
                  <a:srgbClr val="FF0000"/>
                </a:solidFill>
              </a:rPr>
              <a:t>	</a:t>
            </a:r>
            <a:r>
              <a:rPr lang="tr-TR" dirty="0" smtClean="0"/>
              <a:t>Bu modele göre liderlerin davranışlarının etkinliğini belirleyen üç önemli durumsal değişken vardır:</a:t>
            </a:r>
          </a:p>
          <a:p>
            <a:pPr lvl="1"/>
            <a:endParaRPr lang="tr-TR" b="1" i="1" dirty="0" smtClean="0"/>
          </a:p>
          <a:p>
            <a:pPr lvl="1"/>
            <a:r>
              <a:rPr lang="tr-TR" b="1" i="1" dirty="0" smtClean="0"/>
              <a:t>Lider ile izleyiciler arasındaki ilişkiler</a:t>
            </a:r>
            <a:r>
              <a:rPr lang="tr-TR" i="1" dirty="0" smtClean="0"/>
              <a:t> (İyi veya Zayıf)</a:t>
            </a:r>
          </a:p>
          <a:p>
            <a:pPr lvl="1"/>
            <a:r>
              <a:rPr lang="tr-TR" b="1" i="1" dirty="0" smtClean="0"/>
              <a:t>Başarılacak işin niteliği </a:t>
            </a:r>
            <a:r>
              <a:rPr lang="tr-TR" i="1" dirty="0" smtClean="0"/>
              <a:t>(Planlanmış veya Planlanamayan)</a:t>
            </a:r>
          </a:p>
          <a:p>
            <a:pPr lvl="1"/>
            <a:r>
              <a:rPr lang="tr-TR" b="1" i="1" dirty="0" smtClean="0"/>
              <a:t>Liderin mevkiye dayanan otoritesinin derecesi </a:t>
            </a:r>
            <a:r>
              <a:rPr lang="tr-TR" i="1" dirty="0" smtClean="0"/>
              <a:t>(Fazla veya Az)</a:t>
            </a:r>
            <a:endParaRPr lang="tr-TR" b="1" i="1" dirty="0" smtClean="0"/>
          </a:p>
          <a:p>
            <a:endParaRPr lang="tr-T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pPr algn="l"/>
            <a:r>
              <a:rPr lang="tr-TR" dirty="0" smtClean="0">
                <a:solidFill>
                  <a:srgbClr val="FF0000"/>
                </a:solidFill>
              </a:rPr>
              <a:t>Durumsallık Teorisi</a:t>
            </a:r>
            <a:br>
              <a:rPr lang="tr-TR" dirty="0" smtClean="0">
                <a:solidFill>
                  <a:srgbClr val="FF0000"/>
                </a:solidFill>
              </a:rPr>
            </a:br>
            <a:r>
              <a:rPr lang="tr-TR" sz="4000" dirty="0" smtClean="0">
                <a:solidFill>
                  <a:srgbClr val="FF0000"/>
                </a:solidFill>
              </a:rPr>
              <a:t>a) Fred Fiedler’in Etkin Liderlik Modeli:</a:t>
            </a:r>
            <a:r>
              <a:rPr lang="tr-TR" b="1" dirty="0" smtClean="0">
                <a:solidFill>
                  <a:srgbClr val="FF0000"/>
                </a:solidFill>
              </a:rPr>
              <a:t/>
            </a:r>
            <a:br>
              <a:rPr lang="tr-TR" b="1" dirty="0" smtClean="0">
                <a:solidFill>
                  <a:srgbClr val="FF0000"/>
                </a:solidFill>
              </a:rPr>
            </a:br>
            <a:endParaRPr lang="tr-TR" dirty="0"/>
          </a:p>
        </p:txBody>
      </p:sp>
      <p:sp>
        <p:nvSpPr>
          <p:cNvPr id="3" name="Content Placeholder 2"/>
          <p:cNvSpPr>
            <a:spLocks noGrp="1"/>
          </p:cNvSpPr>
          <p:nvPr>
            <p:ph idx="1"/>
          </p:nvPr>
        </p:nvSpPr>
        <p:spPr/>
        <p:txBody>
          <a:bodyPr>
            <a:normAutofit/>
          </a:bodyPr>
          <a:lstStyle/>
          <a:p>
            <a:pPr marL="252000" indent="-252000" algn="just" fontAlgn="auto">
              <a:spcBef>
                <a:spcPts val="300"/>
              </a:spcBef>
              <a:spcAft>
                <a:spcPts val="300"/>
              </a:spcAft>
              <a:buNone/>
              <a:defRPr/>
            </a:pPr>
            <a:r>
              <a:rPr lang="tr-TR" sz="2800" b="1" u="sng" dirty="0" smtClean="0"/>
              <a:t>Lider </a:t>
            </a:r>
            <a:r>
              <a:rPr lang="tr-TR" sz="2800" b="1" u="sng" dirty="0"/>
              <a:t>ve izleyiciler arasındaki ilişkiler</a:t>
            </a:r>
          </a:p>
          <a:p>
            <a:pPr marL="252000" indent="-252000" algn="just" fontAlgn="auto">
              <a:spcBef>
                <a:spcPts val="300"/>
              </a:spcBef>
              <a:spcAft>
                <a:spcPts val="300"/>
              </a:spcAft>
              <a:defRPr/>
            </a:pPr>
            <a:r>
              <a:rPr lang="tr-TR" sz="2800" dirty="0"/>
              <a:t>Liderin izleyiciler tarafından sevilip tutulduğunu, lidere olan güven ve bağlılığı ifade etmektedir.</a:t>
            </a:r>
          </a:p>
          <a:p>
            <a:pPr marL="252000" indent="-252000" algn="just" fontAlgn="auto">
              <a:spcBef>
                <a:spcPts val="300"/>
              </a:spcBef>
              <a:spcAft>
                <a:spcPts val="300"/>
              </a:spcAft>
              <a:defRPr/>
            </a:pPr>
            <a:r>
              <a:rPr lang="tr-TR" sz="2800" dirty="0"/>
              <a:t>Liderin izleyicileri etkileme derecesini belirlemektedir.</a:t>
            </a:r>
          </a:p>
          <a:p>
            <a:pPr marL="252000" indent="-252000" algn="just" fontAlgn="auto">
              <a:spcBef>
                <a:spcPts val="300"/>
              </a:spcBef>
              <a:spcAft>
                <a:spcPts val="300"/>
              </a:spcAft>
              <a:defRPr/>
            </a:pPr>
            <a:r>
              <a:rPr lang="tr-TR" sz="2800" dirty="0"/>
              <a:t>Liderin grup tarafından kabul edilme derecesi ile ilgilidir.</a:t>
            </a:r>
          </a:p>
          <a:p>
            <a:endParaRPr lang="tr-TR" dirty="0"/>
          </a:p>
        </p:txBody>
      </p:sp>
      <p:pic>
        <p:nvPicPr>
          <p:cNvPr id="6" name="Picture 2"/>
          <p:cNvPicPr>
            <a:picLocks noChangeAspect="1" noChangeArrowheads="1"/>
          </p:cNvPicPr>
          <p:nvPr/>
        </p:nvPicPr>
        <p:blipFill>
          <a:blip r:embed="rId2"/>
          <a:srcRect/>
          <a:stretch>
            <a:fillRect/>
          </a:stretch>
        </p:blipFill>
        <p:spPr bwMode="auto">
          <a:xfrm>
            <a:off x="1219200" y="4724400"/>
            <a:ext cx="6480610" cy="87180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0825" y="1341438"/>
            <a:ext cx="8642350" cy="4319587"/>
          </a:xfrm>
        </p:spPr>
        <p:txBody>
          <a:bodyPr rtlCol="0">
            <a:normAutofit/>
          </a:bodyPr>
          <a:lstStyle/>
          <a:p>
            <a:pPr marL="252000" indent="-252000" algn="just">
              <a:spcBef>
                <a:spcPts val="300"/>
              </a:spcBef>
              <a:spcAft>
                <a:spcPts val="300"/>
              </a:spcAft>
              <a:buNone/>
              <a:defRPr/>
            </a:pPr>
            <a:r>
              <a:rPr lang="tr-TR" sz="2300" b="1" dirty="0" smtClean="0"/>
              <a:t>	</a:t>
            </a:r>
            <a:r>
              <a:rPr lang="tr-TR" sz="2300" b="1" u="sng" dirty="0" smtClean="0"/>
              <a:t>Başarılacak işin niteliği</a:t>
            </a:r>
          </a:p>
          <a:p>
            <a:pPr marL="252000" indent="-252000" algn="just">
              <a:spcBef>
                <a:spcPts val="300"/>
              </a:spcBef>
              <a:spcAft>
                <a:spcPts val="300"/>
              </a:spcAft>
              <a:defRPr/>
            </a:pPr>
            <a:r>
              <a:rPr lang="tr-TR" sz="2300" dirty="0" smtClean="0"/>
              <a:t>Grubun başarmaya çalıştığı işin yapılması ile ilgili olarak önceden belirlenmiş belirli yol ve yöntemlerin bulunup bulunmaması ile ilgilidir.</a:t>
            </a:r>
          </a:p>
          <a:p>
            <a:pPr marL="252000" indent="-252000" algn="just">
              <a:spcBef>
                <a:spcPts val="300"/>
              </a:spcBef>
              <a:spcAft>
                <a:spcPts val="300"/>
              </a:spcAft>
              <a:defRPr/>
            </a:pPr>
            <a:r>
              <a:rPr lang="tr-TR" sz="2300" dirty="0" smtClean="0"/>
              <a:t>Rutin bir iş genellikle açık ve seçik amaçlara sahiptir ve nasıl yapılacağı ayrıntılı olarak belirlenmiştir. Bu tür işler lider için olumlu bir ortam yaratacaktır.</a:t>
            </a:r>
          </a:p>
          <a:p>
            <a:pPr marL="252000" indent="-252000" algn="just">
              <a:spcBef>
                <a:spcPts val="300"/>
              </a:spcBef>
              <a:spcAft>
                <a:spcPts val="300"/>
              </a:spcAft>
              <a:defRPr/>
            </a:pPr>
            <a:r>
              <a:rPr lang="tr-TR" sz="2300" dirty="0" smtClean="0"/>
              <a:t>Rutin olmayan çapraşık işlerin nasıl başarılacağı, bu işlerin hangi amaçlarla ilgili olacağı önceden ayrıntılı yöntemlerle belirlenemez. Bu tür işler lider için olumsuz bir ortam yaratacaktır.</a:t>
            </a:r>
          </a:p>
        </p:txBody>
      </p:sp>
      <p:sp>
        <p:nvSpPr>
          <p:cNvPr id="5" name="1 Başlık"/>
          <p:cNvSpPr>
            <a:spLocks noGrp="1"/>
          </p:cNvSpPr>
          <p:nvPr>
            <p:ph type="title"/>
          </p:nvPr>
        </p:nvSpPr>
        <p:spPr>
          <a:xfrm>
            <a:off x="381000" y="274638"/>
            <a:ext cx="8382000" cy="1143000"/>
          </a:xfrm>
        </p:spPr>
        <p:txBody>
          <a:bodyPr rtlCol="0">
            <a:normAutofit fontScale="90000"/>
          </a:bodyPr>
          <a:lstStyle/>
          <a:p>
            <a:pPr algn="l">
              <a:defRPr/>
            </a:pPr>
            <a:r>
              <a:rPr lang="tr-TR" dirty="0">
                <a:solidFill>
                  <a:srgbClr val="FF0000"/>
                </a:solidFill>
              </a:rPr>
              <a:t>a) Fred Fiedler’in Etkin Liderlik Modeli:</a:t>
            </a:r>
            <a:endParaRPr lang="tr-TR" b="1" dirty="0"/>
          </a:p>
        </p:txBody>
      </p:sp>
      <p:graphicFrame>
        <p:nvGraphicFramePr>
          <p:cNvPr id="4" name="3 Tablo"/>
          <p:cNvGraphicFramePr>
            <a:graphicFrameLocks noGrp="1"/>
          </p:cNvGraphicFramePr>
          <p:nvPr/>
        </p:nvGraphicFramePr>
        <p:xfrm>
          <a:off x="1295400" y="5410200"/>
          <a:ext cx="6912768" cy="914400"/>
        </p:xfrm>
        <a:graphic>
          <a:graphicData uri="http://schemas.openxmlformats.org/drawingml/2006/table">
            <a:tbl>
              <a:tblPr firstRow="1" bandRow="1">
                <a:tableStyleId>{5C22544A-7EE6-4342-B048-85BDC9FD1C3A}</a:tableStyleId>
              </a:tblPr>
              <a:tblGrid>
                <a:gridCol w="3456384"/>
                <a:gridCol w="3456384"/>
              </a:tblGrid>
              <a:tr h="720080">
                <a:tc>
                  <a:txBody>
                    <a:bodyPr/>
                    <a:lstStyle/>
                    <a:p>
                      <a:pPr algn="ctr"/>
                      <a:r>
                        <a:rPr lang="tr-TR" sz="3200" dirty="0" smtClean="0"/>
                        <a:t>PLANLANMIŞ</a:t>
                      </a:r>
                      <a:r>
                        <a:rPr lang="tr-TR" sz="3600" baseline="0" dirty="0" smtClean="0"/>
                        <a:t> </a:t>
                      </a:r>
                      <a:r>
                        <a:rPr lang="tr-TR" sz="1800" baseline="0" dirty="0" smtClean="0"/>
                        <a:t>YAPILANMIŞ</a:t>
                      </a:r>
                      <a:endParaRPr lang="tr-TR" sz="1800" dirty="0"/>
                    </a:p>
                  </a:txBody>
                  <a:tcPr anchor="ctr"/>
                </a:tc>
                <a:tc>
                  <a:txBody>
                    <a:bodyPr/>
                    <a:lstStyle/>
                    <a:p>
                      <a:pPr algn="ctr"/>
                      <a:r>
                        <a:rPr lang="tr-TR" sz="3200" dirty="0" smtClean="0"/>
                        <a:t>PLANLANMAMIŞ </a:t>
                      </a:r>
                      <a:r>
                        <a:rPr lang="tr-TR" sz="1800" dirty="0" smtClean="0"/>
                        <a:t>YAPILANMAMIŞ</a:t>
                      </a:r>
                      <a:endParaRPr lang="tr-TR" sz="1800" dirty="0"/>
                    </a:p>
                  </a:txBody>
                  <a:tcPr anchor="ct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851" y="1484313"/>
            <a:ext cx="8058150" cy="3816350"/>
          </a:xfrm>
        </p:spPr>
        <p:txBody>
          <a:bodyPr rtlCol="0">
            <a:normAutofit/>
          </a:bodyPr>
          <a:lstStyle/>
          <a:p>
            <a:pPr algn="just">
              <a:spcAft>
                <a:spcPts val="1200"/>
              </a:spcAft>
              <a:buNone/>
              <a:defRPr/>
            </a:pPr>
            <a:r>
              <a:rPr lang="tr-TR" sz="2300" dirty="0" smtClean="0"/>
              <a:t>	</a:t>
            </a:r>
            <a:r>
              <a:rPr lang="tr-TR" sz="2300" b="1" u="sng" dirty="0" smtClean="0"/>
              <a:t>Liderin mevkiye dayanan otoritesinin derecesi</a:t>
            </a:r>
          </a:p>
          <a:p>
            <a:pPr algn="just">
              <a:spcAft>
                <a:spcPts val="1200"/>
              </a:spcAft>
              <a:defRPr/>
            </a:pPr>
            <a:r>
              <a:rPr lang="tr-TR" sz="2300" dirty="0" smtClean="0"/>
              <a:t>Liderin ödüllendirme, cezalandırma, işe son verme, terfi ettirme gibi konularda sahip olduğu yetkinin derecesini ifade etmektedir.</a:t>
            </a:r>
          </a:p>
          <a:p>
            <a:pPr algn="just">
              <a:spcAft>
                <a:spcPts val="1200"/>
              </a:spcAft>
              <a:defRPr/>
            </a:pPr>
            <a:r>
              <a:rPr lang="tr-TR" sz="2300" dirty="0" smtClean="0"/>
              <a:t>Yetkinin fazla olduğu durum liderlik için olumlu ortama, az olduğu durum ise olumsuz bir ortama işaret etmektedir.</a:t>
            </a:r>
          </a:p>
        </p:txBody>
      </p:sp>
      <p:sp>
        <p:nvSpPr>
          <p:cNvPr id="5" name="1 Başlık"/>
          <p:cNvSpPr>
            <a:spLocks noGrp="1"/>
          </p:cNvSpPr>
          <p:nvPr>
            <p:ph type="title"/>
          </p:nvPr>
        </p:nvSpPr>
        <p:spPr>
          <a:xfrm>
            <a:off x="609600" y="274638"/>
            <a:ext cx="7772400" cy="1143000"/>
          </a:xfrm>
        </p:spPr>
        <p:txBody>
          <a:bodyPr rtlCol="0">
            <a:normAutofit/>
          </a:bodyPr>
          <a:lstStyle/>
          <a:p>
            <a:pPr algn="l">
              <a:defRPr/>
            </a:pPr>
            <a:r>
              <a:rPr lang="tr-TR" sz="3600" dirty="0">
                <a:solidFill>
                  <a:srgbClr val="FF0000"/>
                </a:solidFill>
              </a:rPr>
              <a:t>a) Fred Fiedler’in Etkin Liderlik Modeli:</a:t>
            </a:r>
            <a:endParaRPr lang="tr-TR" sz="3600" b="1" dirty="0"/>
          </a:p>
        </p:txBody>
      </p:sp>
      <p:graphicFrame>
        <p:nvGraphicFramePr>
          <p:cNvPr id="4" name="3 Tablo"/>
          <p:cNvGraphicFramePr>
            <a:graphicFrameLocks noGrp="1"/>
          </p:cNvGraphicFramePr>
          <p:nvPr/>
        </p:nvGraphicFramePr>
        <p:xfrm>
          <a:off x="1258888" y="4869160"/>
          <a:ext cx="6336704" cy="720080"/>
        </p:xfrm>
        <a:graphic>
          <a:graphicData uri="http://schemas.openxmlformats.org/drawingml/2006/table">
            <a:tbl>
              <a:tblPr firstRow="1" bandRow="1">
                <a:tableStyleId>{5C22544A-7EE6-4342-B048-85BDC9FD1C3A}</a:tableStyleId>
              </a:tblPr>
              <a:tblGrid>
                <a:gridCol w="3168352"/>
                <a:gridCol w="3168352"/>
              </a:tblGrid>
              <a:tr h="720080">
                <a:tc>
                  <a:txBody>
                    <a:bodyPr/>
                    <a:lstStyle/>
                    <a:p>
                      <a:pPr algn="ctr"/>
                      <a:r>
                        <a:rPr lang="tr-TR" sz="3600" dirty="0" smtClean="0"/>
                        <a:t>FAZLA</a:t>
                      </a:r>
                      <a:endParaRPr lang="tr-TR" sz="3600" dirty="0"/>
                    </a:p>
                  </a:txBody>
                  <a:tcPr anchor="ctr"/>
                </a:tc>
                <a:tc>
                  <a:txBody>
                    <a:bodyPr/>
                    <a:lstStyle/>
                    <a:p>
                      <a:pPr algn="ctr"/>
                      <a:r>
                        <a:rPr lang="tr-TR" sz="3600" dirty="0" smtClean="0"/>
                        <a:t>AZ</a:t>
                      </a:r>
                      <a:endParaRPr lang="tr-TR" sz="3600" dirty="0"/>
                    </a:p>
                  </a:txBody>
                  <a:tcPr anchor="ct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b="1" dirty="0" smtClean="0">
                <a:solidFill>
                  <a:srgbClr val="FF0000"/>
                </a:solidFill>
              </a:rPr>
              <a:t>Güç nedir?</a:t>
            </a:r>
            <a:endParaRPr lang="tr-TR" b="1" dirty="0">
              <a:solidFill>
                <a:srgbClr val="FF0000"/>
              </a:solidFill>
            </a:endParaRPr>
          </a:p>
        </p:txBody>
      </p:sp>
      <p:sp>
        <p:nvSpPr>
          <p:cNvPr id="3" name="İçerik Yer Tutucusu 2"/>
          <p:cNvSpPr>
            <a:spLocks noGrp="1"/>
          </p:cNvSpPr>
          <p:nvPr>
            <p:ph idx="1"/>
          </p:nvPr>
        </p:nvSpPr>
        <p:spPr/>
        <p:txBody>
          <a:bodyPr/>
          <a:lstStyle/>
          <a:p>
            <a:r>
              <a:rPr lang="tr-TR" dirty="0" err="1" smtClean="0"/>
              <a:t>Bertrand</a:t>
            </a:r>
            <a:r>
              <a:rPr lang="tr-TR" dirty="0" smtClean="0"/>
              <a:t> </a:t>
            </a:r>
            <a:r>
              <a:rPr lang="tr-TR" dirty="0" err="1" smtClean="0"/>
              <a:t>Russel’a</a:t>
            </a:r>
            <a:r>
              <a:rPr lang="tr-TR" dirty="0" smtClean="0"/>
              <a:t> göre, enerji kavramı nasıl fiziğin temel kavramı ise, güç de sosyal bilimlerin temel kavramıdır. </a:t>
            </a:r>
          </a:p>
          <a:p>
            <a:r>
              <a:rPr lang="tr-TR" b="1" dirty="0" smtClean="0"/>
              <a:t>Güç</a:t>
            </a:r>
            <a:r>
              <a:rPr lang="tr-TR" dirty="0" smtClean="0"/>
              <a:t> başkalarını etkileyebilme yeteneğidir.</a:t>
            </a:r>
          </a:p>
          <a:p>
            <a:r>
              <a:rPr lang="tr-TR" b="1" dirty="0" smtClean="0"/>
              <a:t>Güç </a:t>
            </a:r>
            <a:r>
              <a:rPr lang="tr-TR" dirty="0" smtClean="0"/>
              <a:t>bir kimsenin başkalarını, kendi istediği yönde davranışa sevk edebilme yeteneğidir. </a:t>
            </a:r>
            <a:endParaRPr lang="tr-TR" dirty="0"/>
          </a:p>
        </p:txBody>
      </p:sp>
    </p:spTree>
    <p:extLst>
      <p:ext uri="{BB962C8B-B14F-4D97-AF65-F5344CB8AC3E}">
        <p14:creationId xmlns:p14="http://schemas.microsoft.com/office/powerpoint/2010/main" val="15102343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type="title"/>
          </p:nvPr>
        </p:nvSpPr>
        <p:spPr>
          <a:xfrm>
            <a:off x="609600" y="274638"/>
            <a:ext cx="8534400" cy="1143000"/>
          </a:xfrm>
        </p:spPr>
        <p:txBody>
          <a:bodyPr rtlCol="0">
            <a:normAutofit/>
          </a:bodyPr>
          <a:lstStyle/>
          <a:p>
            <a:pPr algn="l">
              <a:defRPr/>
            </a:pPr>
            <a:r>
              <a:rPr lang="tr-TR" sz="3600" dirty="0">
                <a:solidFill>
                  <a:srgbClr val="FF0000"/>
                </a:solidFill>
              </a:rPr>
              <a:t>a) Fred Fiedler’in Etkin Liderlik Modeli:</a:t>
            </a:r>
            <a:endParaRPr lang="tr-TR" sz="3600" b="1" dirty="0"/>
          </a:p>
        </p:txBody>
      </p:sp>
      <p:graphicFrame>
        <p:nvGraphicFramePr>
          <p:cNvPr id="6" name="5 Tablo"/>
          <p:cNvGraphicFramePr>
            <a:graphicFrameLocks noGrp="1"/>
          </p:cNvGraphicFramePr>
          <p:nvPr/>
        </p:nvGraphicFramePr>
        <p:xfrm>
          <a:off x="1908175" y="1412875"/>
          <a:ext cx="7056784" cy="2052228"/>
        </p:xfrm>
        <a:graphic>
          <a:graphicData uri="http://schemas.openxmlformats.org/drawingml/2006/table">
            <a:tbl>
              <a:tblPr firstRow="1" bandRow="1"/>
              <a:tblGrid>
                <a:gridCol w="882098"/>
                <a:gridCol w="882098"/>
                <a:gridCol w="882098"/>
                <a:gridCol w="882098"/>
                <a:gridCol w="882098"/>
                <a:gridCol w="882098"/>
                <a:gridCol w="882098"/>
                <a:gridCol w="882098"/>
              </a:tblGrid>
              <a:tr h="684076">
                <a:tc gridSpan="4">
                  <a:txBody>
                    <a:bodyPr/>
                    <a:lstStyle/>
                    <a:p>
                      <a:pPr algn="ctr"/>
                      <a:r>
                        <a:rPr lang="tr-TR" sz="2400" b="1" dirty="0" smtClean="0"/>
                        <a:t>İYİ</a:t>
                      </a:r>
                      <a:endParaRPr lang="tr-TR" sz="2400" b="1" dirty="0"/>
                    </a:p>
                  </a:txBody>
                  <a:tcPr anchor="ctr">
                    <a:solidFill>
                      <a:schemeClr val="tx2">
                        <a:lumMod val="40000"/>
                        <a:lumOff val="60000"/>
                      </a:schemeClr>
                    </a:solidFill>
                  </a:tcPr>
                </a:tc>
                <a:tc hMerge="1">
                  <a:txBody>
                    <a:bodyPr/>
                    <a:lstStyle/>
                    <a:p>
                      <a:endParaRPr lang="tr-TR"/>
                    </a:p>
                  </a:txBody>
                  <a:tcPr/>
                </a:tc>
                <a:tc hMerge="1">
                  <a:txBody>
                    <a:bodyPr/>
                    <a:lstStyle/>
                    <a:p>
                      <a:endParaRPr lang="tr-TR" dirty="0"/>
                    </a:p>
                  </a:txBody>
                  <a:tcPr/>
                </a:tc>
                <a:tc hMerge="1">
                  <a:txBody>
                    <a:bodyPr/>
                    <a:lstStyle/>
                    <a:p>
                      <a:endParaRPr lang="tr-TR"/>
                    </a:p>
                  </a:txBody>
                  <a:tcPr/>
                </a:tc>
                <a:tc gridSpan="4">
                  <a:txBody>
                    <a:bodyPr/>
                    <a:lstStyle/>
                    <a:p>
                      <a:pPr algn="ctr"/>
                      <a:r>
                        <a:rPr lang="tr-TR" sz="2400" b="1" dirty="0" smtClean="0"/>
                        <a:t>ZAYIF</a:t>
                      </a:r>
                      <a:endParaRPr lang="tr-TR" sz="2400" b="1" dirty="0"/>
                    </a:p>
                  </a:txBody>
                  <a:tcPr anchor="ctr">
                    <a:solidFill>
                      <a:schemeClr val="tx2">
                        <a:lumMod val="40000"/>
                        <a:lumOff val="60000"/>
                      </a:schemeClr>
                    </a:solidFill>
                  </a:tcPr>
                </a:tc>
                <a:tc hMerge="1">
                  <a:txBody>
                    <a:bodyPr/>
                    <a:lstStyle/>
                    <a:p>
                      <a:endParaRPr lang="tr-TR"/>
                    </a:p>
                  </a:txBody>
                  <a:tcPr/>
                </a:tc>
                <a:tc hMerge="1">
                  <a:txBody>
                    <a:bodyPr/>
                    <a:lstStyle/>
                    <a:p>
                      <a:endParaRPr lang="tr-TR" dirty="0"/>
                    </a:p>
                  </a:txBody>
                  <a:tcPr/>
                </a:tc>
                <a:tc hMerge="1">
                  <a:txBody>
                    <a:bodyPr/>
                    <a:lstStyle/>
                    <a:p>
                      <a:endParaRPr lang="tr-TR"/>
                    </a:p>
                  </a:txBody>
                  <a:tcPr/>
                </a:tc>
              </a:tr>
              <a:tr h="684076">
                <a:tc gridSpan="2">
                  <a:txBody>
                    <a:bodyPr/>
                    <a:lstStyle/>
                    <a:p>
                      <a:pPr algn="ctr"/>
                      <a:r>
                        <a:rPr lang="tr-TR" sz="2000" b="1" dirty="0" smtClean="0"/>
                        <a:t>Planlanmış</a:t>
                      </a:r>
                      <a:endParaRPr lang="tr-TR" sz="2000" b="1" dirty="0"/>
                    </a:p>
                  </a:txBody>
                  <a:tcPr anchor="ctr">
                    <a:solidFill>
                      <a:schemeClr val="tx2">
                        <a:lumMod val="40000"/>
                        <a:lumOff val="60000"/>
                      </a:schemeClr>
                    </a:solidFill>
                  </a:tcPr>
                </a:tc>
                <a:tc hMerge="1">
                  <a:txBody>
                    <a:bodyPr/>
                    <a:lstStyle/>
                    <a:p>
                      <a:endParaRPr lang="tr-TR"/>
                    </a:p>
                  </a:txBody>
                  <a:tcPr/>
                </a:tc>
                <a:tc gridSpan="2">
                  <a:txBody>
                    <a:bodyPr/>
                    <a:lstStyle/>
                    <a:p>
                      <a:pPr algn="ctr"/>
                      <a:r>
                        <a:rPr lang="tr-TR" sz="2000" b="1" dirty="0" smtClean="0"/>
                        <a:t>Planlanmamış</a:t>
                      </a:r>
                      <a:endParaRPr lang="tr-TR" sz="2000" b="1" dirty="0"/>
                    </a:p>
                  </a:txBody>
                  <a:tcPr anchor="ctr">
                    <a:solidFill>
                      <a:schemeClr val="tx2">
                        <a:lumMod val="40000"/>
                        <a:lumOff val="60000"/>
                      </a:schemeClr>
                    </a:solidFill>
                  </a:tcPr>
                </a:tc>
                <a:tc hMerge="1">
                  <a:txBody>
                    <a:bodyPr/>
                    <a:lstStyle/>
                    <a:p>
                      <a:endParaRPr lang="tr-T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t>P</a:t>
                      </a:r>
                      <a:r>
                        <a:rPr lang="tr-TR" sz="2000" b="1" kern="1200" dirty="0" smtClean="0">
                          <a:solidFill>
                            <a:schemeClr val="tx1"/>
                          </a:solidFill>
                          <a:latin typeface="+mn-lt"/>
                          <a:ea typeface="+mn-ea"/>
                          <a:cs typeface="+mn-cs"/>
                        </a:rPr>
                        <a:t>lanlanmış</a:t>
                      </a:r>
                    </a:p>
                  </a:txBody>
                  <a:tcPr anchor="ctr">
                    <a:solidFill>
                      <a:schemeClr val="tx2">
                        <a:lumMod val="40000"/>
                        <a:lumOff val="60000"/>
                      </a:schemeClr>
                    </a:solidFill>
                  </a:tcPr>
                </a:tc>
                <a:tc hMerge="1">
                  <a:txBody>
                    <a:bodyPr/>
                    <a:lstStyle/>
                    <a:p>
                      <a:endParaRPr lang="tr-TR"/>
                    </a:p>
                  </a:txBody>
                  <a:tcPr/>
                </a:tc>
                <a:tc gridSpan="2">
                  <a:txBody>
                    <a:bodyPr/>
                    <a:lstStyle/>
                    <a:p>
                      <a:pPr algn="ctr"/>
                      <a:r>
                        <a:rPr lang="tr-TR" sz="2000" b="1" dirty="0" smtClean="0"/>
                        <a:t>Planlanmamış</a:t>
                      </a:r>
                      <a:endParaRPr lang="tr-TR" sz="2000" b="1" dirty="0"/>
                    </a:p>
                  </a:txBody>
                  <a:tcPr anchor="ctr">
                    <a:solidFill>
                      <a:schemeClr val="tx2">
                        <a:lumMod val="40000"/>
                        <a:lumOff val="60000"/>
                      </a:schemeClr>
                    </a:solidFill>
                  </a:tcPr>
                </a:tc>
                <a:tc hMerge="1">
                  <a:txBody>
                    <a:bodyPr/>
                    <a:lstStyle/>
                    <a:p>
                      <a:endParaRPr lang="tr-TR"/>
                    </a:p>
                  </a:txBody>
                  <a:tcPr/>
                </a:tc>
              </a:tr>
              <a:tr h="684076">
                <a:tc>
                  <a:txBody>
                    <a:bodyPr/>
                    <a:lstStyle/>
                    <a:p>
                      <a:pPr algn="ctr"/>
                      <a:r>
                        <a:rPr lang="tr-TR" sz="2000" b="1" dirty="0" smtClean="0"/>
                        <a:t>Fazla</a:t>
                      </a:r>
                      <a:endParaRPr lang="tr-TR" sz="2000" b="1" dirty="0"/>
                    </a:p>
                  </a:txBody>
                  <a:tcPr anchor="ctr">
                    <a:solidFill>
                      <a:schemeClr val="tx2">
                        <a:lumMod val="40000"/>
                        <a:lumOff val="60000"/>
                      </a:schemeClr>
                    </a:solidFill>
                  </a:tcPr>
                </a:tc>
                <a:tc>
                  <a:txBody>
                    <a:bodyPr/>
                    <a:lstStyle/>
                    <a:p>
                      <a:pPr algn="ctr"/>
                      <a:r>
                        <a:rPr lang="tr-TR" sz="2000" b="1" dirty="0" smtClean="0"/>
                        <a:t>Az</a:t>
                      </a:r>
                      <a:endParaRPr lang="tr-TR" sz="2000" b="1" dirty="0"/>
                    </a:p>
                  </a:txBody>
                  <a:tcPr anchor="ctr">
                    <a:solidFill>
                      <a:schemeClr val="tx2">
                        <a:lumMod val="40000"/>
                        <a:lumOff val="60000"/>
                      </a:schemeClr>
                    </a:solidFill>
                  </a:tcPr>
                </a:tc>
                <a:tc>
                  <a:txBody>
                    <a:bodyPr/>
                    <a:lstStyle/>
                    <a:p>
                      <a:pPr algn="ctr"/>
                      <a:r>
                        <a:rPr lang="tr-TR" sz="2000" b="1" dirty="0" smtClean="0"/>
                        <a:t>Fazla</a:t>
                      </a:r>
                      <a:endParaRPr lang="tr-TR" sz="2000" b="1" dirty="0"/>
                    </a:p>
                  </a:txBody>
                  <a:tcPr anchor="ctr">
                    <a:solidFill>
                      <a:schemeClr val="tx2">
                        <a:lumMod val="40000"/>
                        <a:lumOff val="60000"/>
                      </a:schemeClr>
                    </a:solidFill>
                  </a:tcPr>
                </a:tc>
                <a:tc>
                  <a:txBody>
                    <a:bodyPr/>
                    <a:lstStyle/>
                    <a:p>
                      <a:pPr algn="ctr"/>
                      <a:r>
                        <a:rPr lang="tr-TR" sz="2000" b="1" dirty="0" smtClean="0"/>
                        <a:t>Az</a:t>
                      </a:r>
                      <a:endParaRPr lang="tr-TR" sz="2000" b="1" dirty="0"/>
                    </a:p>
                  </a:txBody>
                  <a:tcPr anchor="ctr">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kern="1200" dirty="0" smtClean="0">
                          <a:solidFill>
                            <a:schemeClr val="tx1"/>
                          </a:solidFill>
                          <a:latin typeface="+mn-lt"/>
                          <a:ea typeface="+mn-ea"/>
                          <a:cs typeface="+mn-cs"/>
                        </a:rPr>
                        <a:t>Fazla</a:t>
                      </a:r>
                    </a:p>
                  </a:txBody>
                  <a:tcPr anchor="ctr">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kern="1200" dirty="0" smtClean="0">
                          <a:solidFill>
                            <a:schemeClr val="tx1"/>
                          </a:solidFill>
                          <a:latin typeface="+mn-lt"/>
                          <a:ea typeface="+mn-ea"/>
                          <a:cs typeface="+mn-cs"/>
                        </a:rPr>
                        <a:t>Az</a:t>
                      </a:r>
                    </a:p>
                  </a:txBody>
                  <a:tcPr anchor="ctr">
                    <a:solidFill>
                      <a:schemeClr val="tx2">
                        <a:lumMod val="40000"/>
                        <a:lumOff val="60000"/>
                      </a:schemeClr>
                    </a:solidFill>
                  </a:tcPr>
                </a:tc>
                <a:tc>
                  <a:txBody>
                    <a:bodyPr/>
                    <a:lstStyle/>
                    <a:p>
                      <a:pPr algn="ctr"/>
                      <a:r>
                        <a:rPr lang="tr-TR" sz="2000" b="1" dirty="0" smtClean="0"/>
                        <a:t>Fazla</a:t>
                      </a:r>
                      <a:endParaRPr lang="tr-TR" sz="2000" b="1" dirty="0"/>
                    </a:p>
                  </a:txBody>
                  <a:tcPr anchor="ctr">
                    <a:solidFill>
                      <a:schemeClr val="tx2">
                        <a:lumMod val="40000"/>
                        <a:lumOff val="60000"/>
                      </a:schemeClr>
                    </a:solidFill>
                  </a:tcPr>
                </a:tc>
                <a:tc>
                  <a:txBody>
                    <a:bodyPr/>
                    <a:lstStyle/>
                    <a:p>
                      <a:pPr algn="ctr"/>
                      <a:r>
                        <a:rPr lang="tr-TR" sz="2000" b="1" dirty="0" smtClean="0"/>
                        <a:t>Az</a:t>
                      </a:r>
                      <a:endParaRPr lang="tr-TR" sz="2000" b="1" dirty="0"/>
                    </a:p>
                  </a:txBody>
                  <a:tcPr anchor="ctr">
                    <a:solidFill>
                      <a:schemeClr val="tx2">
                        <a:lumMod val="40000"/>
                        <a:lumOff val="60000"/>
                      </a:schemeClr>
                    </a:solidFill>
                  </a:tcPr>
                </a:tc>
              </a:tr>
            </a:tbl>
          </a:graphicData>
        </a:graphic>
      </p:graphicFrame>
      <p:sp>
        <p:nvSpPr>
          <p:cNvPr id="47135" name="6 Metin kutusu"/>
          <p:cNvSpPr txBox="1">
            <a:spLocks noChangeArrowheads="1"/>
          </p:cNvSpPr>
          <p:nvPr/>
        </p:nvSpPr>
        <p:spPr bwMode="auto">
          <a:xfrm>
            <a:off x="250825" y="1484313"/>
            <a:ext cx="1441450" cy="585787"/>
          </a:xfrm>
          <a:prstGeom prst="rect">
            <a:avLst/>
          </a:prstGeom>
          <a:noFill/>
          <a:ln w="9525">
            <a:noFill/>
            <a:miter lim="800000"/>
            <a:headEnd/>
            <a:tailEnd/>
          </a:ln>
        </p:spPr>
        <p:txBody>
          <a:bodyPr>
            <a:spAutoFit/>
          </a:bodyPr>
          <a:lstStyle/>
          <a:p>
            <a:pPr algn="ctr"/>
            <a:r>
              <a:rPr lang="tr-TR" sz="1600" b="1">
                <a:latin typeface="Calibri" pitchFamily="34" charset="0"/>
              </a:rPr>
              <a:t>Lider izleyiciler ilişkisi</a:t>
            </a:r>
          </a:p>
        </p:txBody>
      </p:sp>
      <p:sp>
        <p:nvSpPr>
          <p:cNvPr id="47136" name="7 Metin kutusu"/>
          <p:cNvSpPr txBox="1">
            <a:spLocks noChangeArrowheads="1"/>
          </p:cNvSpPr>
          <p:nvPr/>
        </p:nvSpPr>
        <p:spPr bwMode="auto">
          <a:xfrm>
            <a:off x="250825" y="2276475"/>
            <a:ext cx="1441450" cy="339725"/>
          </a:xfrm>
          <a:prstGeom prst="rect">
            <a:avLst/>
          </a:prstGeom>
          <a:noFill/>
          <a:ln w="9525">
            <a:noFill/>
            <a:miter lim="800000"/>
            <a:headEnd/>
            <a:tailEnd/>
          </a:ln>
        </p:spPr>
        <p:txBody>
          <a:bodyPr>
            <a:spAutoFit/>
          </a:bodyPr>
          <a:lstStyle/>
          <a:p>
            <a:pPr algn="ctr"/>
            <a:r>
              <a:rPr lang="tr-TR" sz="1600" b="1">
                <a:latin typeface="Calibri" pitchFamily="34" charset="0"/>
              </a:rPr>
              <a:t>İşin niteliği</a:t>
            </a:r>
          </a:p>
        </p:txBody>
      </p:sp>
      <p:cxnSp>
        <p:nvCxnSpPr>
          <p:cNvPr id="10" name="9 Düz Ok Bağlayıcısı"/>
          <p:cNvCxnSpPr/>
          <p:nvPr/>
        </p:nvCxnSpPr>
        <p:spPr>
          <a:xfrm rot="5400000" flipH="1" flipV="1">
            <a:off x="2016919" y="3896519"/>
            <a:ext cx="6477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10 Düz Ok Bağlayıcısı"/>
          <p:cNvCxnSpPr/>
          <p:nvPr/>
        </p:nvCxnSpPr>
        <p:spPr>
          <a:xfrm rot="5400000" flipH="1" flipV="1">
            <a:off x="4680744" y="3896519"/>
            <a:ext cx="6477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11 Düz Ok Bağlayıcısı"/>
          <p:cNvCxnSpPr/>
          <p:nvPr/>
        </p:nvCxnSpPr>
        <p:spPr>
          <a:xfrm rot="5400000" flipH="1" flipV="1">
            <a:off x="2880519" y="3896519"/>
            <a:ext cx="6477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12 Düz Ok Bağlayıcısı"/>
          <p:cNvCxnSpPr/>
          <p:nvPr/>
        </p:nvCxnSpPr>
        <p:spPr>
          <a:xfrm rot="5400000" flipH="1" flipV="1">
            <a:off x="3817144" y="3896519"/>
            <a:ext cx="6477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141" name="13 Metin kutusu"/>
          <p:cNvSpPr txBox="1">
            <a:spLocks noChangeArrowheads="1"/>
          </p:cNvSpPr>
          <p:nvPr/>
        </p:nvSpPr>
        <p:spPr bwMode="auto">
          <a:xfrm>
            <a:off x="2195513" y="4365625"/>
            <a:ext cx="431800" cy="368300"/>
          </a:xfrm>
          <a:prstGeom prst="rect">
            <a:avLst/>
          </a:prstGeom>
          <a:noFill/>
          <a:ln w="9525">
            <a:noFill/>
            <a:miter lim="800000"/>
            <a:headEnd/>
            <a:tailEnd/>
          </a:ln>
        </p:spPr>
        <p:txBody>
          <a:bodyPr>
            <a:spAutoFit/>
          </a:bodyPr>
          <a:lstStyle/>
          <a:p>
            <a:r>
              <a:rPr lang="tr-TR" b="1">
                <a:latin typeface="Calibri" pitchFamily="34" charset="0"/>
              </a:rPr>
              <a:t>1</a:t>
            </a:r>
          </a:p>
        </p:txBody>
      </p:sp>
      <p:sp>
        <p:nvSpPr>
          <p:cNvPr id="47142" name="14 Metin kutusu"/>
          <p:cNvSpPr txBox="1">
            <a:spLocks noChangeArrowheads="1"/>
          </p:cNvSpPr>
          <p:nvPr/>
        </p:nvSpPr>
        <p:spPr bwMode="auto">
          <a:xfrm>
            <a:off x="3059113" y="4365625"/>
            <a:ext cx="433387" cy="368300"/>
          </a:xfrm>
          <a:prstGeom prst="rect">
            <a:avLst/>
          </a:prstGeom>
          <a:noFill/>
          <a:ln w="9525">
            <a:noFill/>
            <a:miter lim="800000"/>
            <a:headEnd/>
            <a:tailEnd/>
          </a:ln>
        </p:spPr>
        <p:txBody>
          <a:bodyPr>
            <a:spAutoFit/>
          </a:bodyPr>
          <a:lstStyle/>
          <a:p>
            <a:r>
              <a:rPr lang="tr-TR" b="1">
                <a:latin typeface="Calibri" pitchFamily="34" charset="0"/>
              </a:rPr>
              <a:t>2</a:t>
            </a:r>
          </a:p>
        </p:txBody>
      </p:sp>
      <p:sp>
        <p:nvSpPr>
          <p:cNvPr id="47143" name="15 Metin kutusu"/>
          <p:cNvSpPr txBox="1">
            <a:spLocks noChangeArrowheads="1"/>
          </p:cNvSpPr>
          <p:nvPr/>
        </p:nvSpPr>
        <p:spPr bwMode="auto">
          <a:xfrm>
            <a:off x="3995738" y="4365625"/>
            <a:ext cx="431800" cy="368300"/>
          </a:xfrm>
          <a:prstGeom prst="rect">
            <a:avLst/>
          </a:prstGeom>
          <a:noFill/>
          <a:ln w="9525">
            <a:noFill/>
            <a:miter lim="800000"/>
            <a:headEnd/>
            <a:tailEnd/>
          </a:ln>
        </p:spPr>
        <p:txBody>
          <a:bodyPr>
            <a:spAutoFit/>
          </a:bodyPr>
          <a:lstStyle/>
          <a:p>
            <a:r>
              <a:rPr lang="tr-TR" b="1">
                <a:latin typeface="Calibri" pitchFamily="34" charset="0"/>
              </a:rPr>
              <a:t>3</a:t>
            </a:r>
          </a:p>
        </p:txBody>
      </p:sp>
      <p:sp>
        <p:nvSpPr>
          <p:cNvPr id="47144" name="16 Metin kutusu"/>
          <p:cNvSpPr txBox="1">
            <a:spLocks noChangeArrowheads="1"/>
          </p:cNvSpPr>
          <p:nvPr/>
        </p:nvSpPr>
        <p:spPr bwMode="auto">
          <a:xfrm>
            <a:off x="4859338" y="4365625"/>
            <a:ext cx="433387" cy="368300"/>
          </a:xfrm>
          <a:prstGeom prst="rect">
            <a:avLst/>
          </a:prstGeom>
          <a:noFill/>
          <a:ln w="9525">
            <a:noFill/>
            <a:miter lim="800000"/>
            <a:headEnd/>
            <a:tailEnd/>
          </a:ln>
        </p:spPr>
        <p:txBody>
          <a:bodyPr>
            <a:spAutoFit/>
          </a:bodyPr>
          <a:lstStyle/>
          <a:p>
            <a:r>
              <a:rPr lang="tr-TR" b="1">
                <a:latin typeface="Calibri" pitchFamily="34" charset="0"/>
              </a:rPr>
              <a:t>4</a:t>
            </a:r>
          </a:p>
        </p:txBody>
      </p:sp>
      <p:sp>
        <p:nvSpPr>
          <p:cNvPr id="47145" name="18 Metin kutusu"/>
          <p:cNvSpPr txBox="1">
            <a:spLocks noChangeArrowheads="1"/>
          </p:cNvSpPr>
          <p:nvPr/>
        </p:nvSpPr>
        <p:spPr bwMode="auto">
          <a:xfrm>
            <a:off x="250825" y="2852738"/>
            <a:ext cx="1441450" cy="584200"/>
          </a:xfrm>
          <a:prstGeom prst="rect">
            <a:avLst/>
          </a:prstGeom>
          <a:noFill/>
          <a:ln w="9525">
            <a:noFill/>
            <a:miter lim="800000"/>
            <a:headEnd/>
            <a:tailEnd/>
          </a:ln>
        </p:spPr>
        <p:txBody>
          <a:bodyPr>
            <a:spAutoFit/>
          </a:bodyPr>
          <a:lstStyle/>
          <a:p>
            <a:pPr algn="ctr"/>
            <a:r>
              <a:rPr lang="tr-TR" sz="1600" b="1">
                <a:latin typeface="Calibri" pitchFamily="34" charset="0"/>
              </a:rPr>
              <a:t>Liderin Yetki Derecesi</a:t>
            </a:r>
          </a:p>
        </p:txBody>
      </p:sp>
      <p:cxnSp>
        <p:nvCxnSpPr>
          <p:cNvPr id="20" name="19 Düz Ok Bağlayıcısı"/>
          <p:cNvCxnSpPr/>
          <p:nvPr/>
        </p:nvCxnSpPr>
        <p:spPr>
          <a:xfrm rot="5400000" flipH="1" flipV="1">
            <a:off x="8209757" y="3896519"/>
            <a:ext cx="647700" cy="158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20 Düz Ok Bağlayıcısı"/>
          <p:cNvCxnSpPr/>
          <p:nvPr/>
        </p:nvCxnSpPr>
        <p:spPr>
          <a:xfrm rot="5400000" flipH="1" flipV="1">
            <a:off x="7344569" y="3896519"/>
            <a:ext cx="6477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21 Düz Ok Bağlayıcısı"/>
          <p:cNvCxnSpPr/>
          <p:nvPr/>
        </p:nvCxnSpPr>
        <p:spPr>
          <a:xfrm rot="5400000" flipH="1" flipV="1">
            <a:off x="6480969" y="3896519"/>
            <a:ext cx="6477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22 Düz Ok Bağlayıcısı"/>
          <p:cNvCxnSpPr/>
          <p:nvPr/>
        </p:nvCxnSpPr>
        <p:spPr>
          <a:xfrm rot="5400000" flipH="1" flipV="1">
            <a:off x="5544344" y="3896519"/>
            <a:ext cx="6477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150" name="23 Metin kutusu"/>
          <p:cNvSpPr txBox="1">
            <a:spLocks noChangeArrowheads="1"/>
          </p:cNvSpPr>
          <p:nvPr/>
        </p:nvSpPr>
        <p:spPr bwMode="auto">
          <a:xfrm>
            <a:off x="6659563" y="4365625"/>
            <a:ext cx="433387" cy="368300"/>
          </a:xfrm>
          <a:prstGeom prst="rect">
            <a:avLst/>
          </a:prstGeom>
          <a:noFill/>
          <a:ln w="9525">
            <a:noFill/>
            <a:miter lim="800000"/>
            <a:headEnd/>
            <a:tailEnd/>
          </a:ln>
        </p:spPr>
        <p:txBody>
          <a:bodyPr>
            <a:spAutoFit/>
          </a:bodyPr>
          <a:lstStyle/>
          <a:p>
            <a:r>
              <a:rPr lang="tr-TR" b="1">
                <a:latin typeface="Calibri" pitchFamily="34" charset="0"/>
              </a:rPr>
              <a:t>6</a:t>
            </a:r>
          </a:p>
        </p:txBody>
      </p:sp>
      <p:sp>
        <p:nvSpPr>
          <p:cNvPr id="47151" name="24 Metin kutusu"/>
          <p:cNvSpPr txBox="1">
            <a:spLocks noChangeArrowheads="1"/>
          </p:cNvSpPr>
          <p:nvPr/>
        </p:nvSpPr>
        <p:spPr bwMode="auto">
          <a:xfrm>
            <a:off x="5724525" y="4365625"/>
            <a:ext cx="431800" cy="368300"/>
          </a:xfrm>
          <a:prstGeom prst="rect">
            <a:avLst/>
          </a:prstGeom>
          <a:noFill/>
          <a:ln w="9525">
            <a:noFill/>
            <a:miter lim="800000"/>
            <a:headEnd/>
            <a:tailEnd/>
          </a:ln>
        </p:spPr>
        <p:txBody>
          <a:bodyPr>
            <a:spAutoFit/>
          </a:bodyPr>
          <a:lstStyle/>
          <a:p>
            <a:r>
              <a:rPr lang="tr-TR" b="1">
                <a:latin typeface="Calibri" pitchFamily="34" charset="0"/>
              </a:rPr>
              <a:t>5</a:t>
            </a:r>
          </a:p>
        </p:txBody>
      </p:sp>
      <p:sp>
        <p:nvSpPr>
          <p:cNvPr id="47152" name="25 Metin kutusu"/>
          <p:cNvSpPr txBox="1">
            <a:spLocks noChangeArrowheads="1"/>
          </p:cNvSpPr>
          <p:nvPr/>
        </p:nvSpPr>
        <p:spPr bwMode="auto">
          <a:xfrm>
            <a:off x="7524750" y="4365625"/>
            <a:ext cx="431800" cy="368300"/>
          </a:xfrm>
          <a:prstGeom prst="rect">
            <a:avLst/>
          </a:prstGeom>
          <a:noFill/>
          <a:ln w="9525">
            <a:noFill/>
            <a:miter lim="800000"/>
            <a:headEnd/>
            <a:tailEnd/>
          </a:ln>
        </p:spPr>
        <p:txBody>
          <a:bodyPr>
            <a:spAutoFit/>
          </a:bodyPr>
          <a:lstStyle/>
          <a:p>
            <a:r>
              <a:rPr lang="tr-TR" b="1">
                <a:latin typeface="Calibri" pitchFamily="34" charset="0"/>
              </a:rPr>
              <a:t>7</a:t>
            </a:r>
          </a:p>
        </p:txBody>
      </p:sp>
      <p:sp>
        <p:nvSpPr>
          <p:cNvPr id="47153" name="26 Metin kutusu"/>
          <p:cNvSpPr txBox="1">
            <a:spLocks noChangeArrowheads="1"/>
          </p:cNvSpPr>
          <p:nvPr/>
        </p:nvSpPr>
        <p:spPr bwMode="auto">
          <a:xfrm>
            <a:off x="8388350" y="4365625"/>
            <a:ext cx="431800" cy="368300"/>
          </a:xfrm>
          <a:prstGeom prst="rect">
            <a:avLst/>
          </a:prstGeom>
          <a:noFill/>
          <a:ln w="9525">
            <a:noFill/>
            <a:miter lim="800000"/>
            <a:headEnd/>
            <a:tailEnd/>
          </a:ln>
        </p:spPr>
        <p:txBody>
          <a:bodyPr>
            <a:spAutoFit/>
          </a:bodyPr>
          <a:lstStyle/>
          <a:p>
            <a:r>
              <a:rPr lang="tr-TR" b="1">
                <a:latin typeface="Calibri" pitchFamily="34" charset="0"/>
              </a:rPr>
              <a:t>8</a:t>
            </a:r>
          </a:p>
        </p:txBody>
      </p:sp>
      <p:cxnSp>
        <p:nvCxnSpPr>
          <p:cNvPr id="28" name="27 Düz Ok Bağlayıcısı"/>
          <p:cNvCxnSpPr/>
          <p:nvPr/>
        </p:nvCxnSpPr>
        <p:spPr>
          <a:xfrm>
            <a:off x="5364163" y="5013325"/>
            <a:ext cx="2016125"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155" name="29 Metin kutusu"/>
          <p:cNvSpPr txBox="1">
            <a:spLocks noChangeArrowheads="1"/>
          </p:cNvSpPr>
          <p:nvPr/>
        </p:nvSpPr>
        <p:spPr bwMode="auto">
          <a:xfrm>
            <a:off x="1763713" y="4797425"/>
            <a:ext cx="1439862" cy="400050"/>
          </a:xfrm>
          <a:prstGeom prst="rect">
            <a:avLst/>
          </a:prstGeom>
          <a:noFill/>
          <a:ln w="9525">
            <a:noFill/>
            <a:miter lim="800000"/>
            <a:headEnd/>
            <a:tailEnd/>
          </a:ln>
        </p:spPr>
        <p:txBody>
          <a:bodyPr>
            <a:spAutoFit/>
          </a:bodyPr>
          <a:lstStyle/>
          <a:p>
            <a:pPr algn="ctr"/>
            <a:r>
              <a:rPr lang="tr-TR" sz="2000" b="1" dirty="0">
                <a:latin typeface="Calibri" pitchFamily="34" charset="0"/>
              </a:rPr>
              <a:t>En </a:t>
            </a:r>
            <a:r>
              <a:rPr lang="tr-TR" sz="2000" b="1" dirty="0" smtClean="0">
                <a:latin typeface="Calibri" pitchFamily="34" charset="0"/>
              </a:rPr>
              <a:t>Olumlu</a:t>
            </a:r>
            <a:endParaRPr lang="tr-TR" sz="2000" b="1" dirty="0">
              <a:latin typeface="Calibri" pitchFamily="34" charset="0"/>
            </a:endParaRPr>
          </a:p>
        </p:txBody>
      </p:sp>
      <p:sp>
        <p:nvSpPr>
          <p:cNvPr id="47156" name="30 Metin kutusu"/>
          <p:cNvSpPr txBox="1">
            <a:spLocks noChangeArrowheads="1"/>
          </p:cNvSpPr>
          <p:nvPr/>
        </p:nvSpPr>
        <p:spPr bwMode="auto">
          <a:xfrm>
            <a:off x="7524750" y="4797425"/>
            <a:ext cx="1439863" cy="400050"/>
          </a:xfrm>
          <a:prstGeom prst="rect">
            <a:avLst/>
          </a:prstGeom>
          <a:noFill/>
          <a:ln w="9525">
            <a:noFill/>
            <a:miter lim="800000"/>
            <a:headEnd/>
            <a:tailEnd/>
          </a:ln>
        </p:spPr>
        <p:txBody>
          <a:bodyPr>
            <a:spAutoFit/>
          </a:bodyPr>
          <a:lstStyle/>
          <a:p>
            <a:pPr algn="ctr"/>
            <a:r>
              <a:rPr lang="tr-TR" sz="2000" b="1" dirty="0">
                <a:latin typeface="Calibri" pitchFamily="34" charset="0"/>
              </a:rPr>
              <a:t>En </a:t>
            </a:r>
            <a:r>
              <a:rPr lang="tr-TR" sz="2000" b="1" dirty="0" smtClean="0">
                <a:latin typeface="Calibri" pitchFamily="34" charset="0"/>
              </a:rPr>
              <a:t>Olumsuz</a:t>
            </a:r>
            <a:endParaRPr lang="tr-TR" sz="2000" b="1" dirty="0">
              <a:latin typeface="Calibri" pitchFamily="34" charset="0"/>
            </a:endParaRPr>
          </a:p>
        </p:txBody>
      </p:sp>
      <p:cxnSp>
        <p:nvCxnSpPr>
          <p:cNvPr id="32" name="31 Düz Ok Bağlayıcısı"/>
          <p:cNvCxnSpPr/>
          <p:nvPr/>
        </p:nvCxnSpPr>
        <p:spPr>
          <a:xfrm rot="10800000">
            <a:off x="3276600" y="5013325"/>
            <a:ext cx="2016125"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158" name="37 Metin kutusu"/>
          <p:cNvSpPr txBox="1">
            <a:spLocks noChangeArrowheads="1"/>
          </p:cNvSpPr>
          <p:nvPr/>
        </p:nvSpPr>
        <p:spPr bwMode="auto">
          <a:xfrm>
            <a:off x="250825" y="5516563"/>
            <a:ext cx="8569325" cy="1016000"/>
          </a:xfrm>
          <a:prstGeom prst="rect">
            <a:avLst/>
          </a:prstGeom>
          <a:noFill/>
          <a:ln w="9525">
            <a:noFill/>
            <a:miter lim="800000"/>
            <a:headEnd/>
            <a:tailEnd/>
          </a:ln>
        </p:spPr>
        <p:txBody>
          <a:bodyPr>
            <a:spAutoFit/>
          </a:bodyPr>
          <a:lstStyle/>
          <a:p>
            <a:pPr algn="just">
              <a:buFont typeface="Arial" charset="0"/>
              <a:buChar char="•"/>
            </a:pPr>
            <a:r>
              <a:rPr lang="tr-TR" sz="2000" u="sng" dirty="0">
                <a:latin typeface="Calibri" pitchFamily="34" charset="0"/>
              </a:rPr>
              <a:t>En olumlu</a:t>
            </a:r>
            <a:r>
              <a:rPr lang="tr-TR" sz="2000" dirty="0">
                <a:latin typeface="Calibri" pitchFamily="34" charset="0"/>
              </a:rPr>
              <a:t> ve </a:t>
            </a:r>
            <a:r>
              <a:rPr lang="tr-TR" sz="2000" u="sng" dirty="0">
                <a:latin typeface="Calibri" pitchFamily="34" charset="0"/>
              </a:rPr>
              <a:t>en olumsuz</a:t>
            </a:r>
            <a:r>
              <a:rPr lang="tr-TR" sz="2000" dirty="0">
                <a:latin typeface="Calibri" pitchFamily="34" charset="0"/>
              </a:rPr>
              <a:t> sayılan durumlarda </a:t>
            </a:r>
            <a:r>
              <a:rPr lang="tr-TR" sz="2000" b="1" dirty="0">
                <a:latin typeface="Calibri" pitchFamily="34" charset="0"/>
              </a:rPr>
              <a:t>işe yönelik liderlik davranışı </a:t>
            </a:r>
            <a:r>
              <a:rPr lang="tr-TR" sz="2000" dirty="0">
                <a:latin typeface="Calibri" pitchFamily="34" charset="0"/>
              </a:rPr>
              <a:t>etkin,</a:t>
            </a:r>
          </a:p>
          <a:p>
            <a:pPr algn="just">
              <a:buFont typeface="Arial" charset="0"/>
              <a:buChar char="•"/>
            </a:pPr>
            <a:r>
              <a:rPr lang="tr-TR" sz="2000" u="sng" dirty="0">
                <a:latin typeface="Calibri" pitchFamily="34" charset="0"/>
              </a:rPr>
              <a:t>Nispeten olumlu</a:t>
            </a:r>
            <a:r>
              <a:rPr lang="tr-TR" sz="2000" dirty="0">
                <a:latin typeface="Calibri" pitchFamily="34" charset="0"/>
              </a:rPr>
              <a:t> ve </a:t>
            </a:r>
            <a:r>
              <a:rPr lang="tr-TR" sz="2000" u="sng" dirty="0">
                <a:latin typeface="Calibri" pitchFamily="34" charset="0"/>
              </a:rPr>
              <a:t>nispeten olumsuz</a:t>
            </a:r>
            <a:r>
              <a:rPr lang="tr-TR" sz="2000" dirty="0">
                <a:latin typeface="Calibri" pitchFamily="34" charset="0"/>
              </a:rPr>
              <a:t> durumlarda </a:t>
            </a:r>
            <a:r>
              <a:rPr lang="tr-TR" sz="2000" b="1" dirty="0">
                <a:latin typeface="Calibri" pitchFamily="34" charset="0"/>
              </a:rPr>
              <a:t>kişiye yönelik liderlik davranışı </a:t>
            </a:r>
            <a:r>
              <a:rPr lang="tr-TR" sz="2000" dirty="0">
                <a:latin typeface="Calibri" pitchFamily="34" charset="0"/>
              </a:rPr>
              <a:t>uygun ve etkindir</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Durumsallık Teorisi</a:t>
            </a:r>
            <a:endParaRPr lang="tr-TR" dirty="0">
              <a:solidFill>
                <a:srgbClr val="FF0000"/>
              </a:solidFill>
            </a:endParaRPr>
          </a:p>
        </p:txBody>
      </p:sp>
      <p:sp>
        <p:nvSpPr>
          <p:cNvPr id="2" name="Content Placeholder 1"/>
          <p:cNvSpPr>
            <a:spLocks noGrp="1"/>
          </p:cNvSpPr>
          <p:nvPr>
            <p:ph sz="half" idx="1"/>
          </p:nvPr>
        </p:nvSpPr>
        <p:spPr/>
        <p:txBody>
          <a:bodyPr/>
          <a:lstStyle/>
          <a:p>
            <a:pPr>
              <a:buNone/>
            </a:pPr>
            <a:r>
              <a:rPr lang="tr-TR" b="1" dirty="0" smtClean="0">
                <a:solidFill>
                  <a:srgbClr val="FF0000"/>
                </a:solidFill>
              </a:rPr>
              <a:t>	b) </a:t>
            </a:r>
            <a:r>
              <a:rPr lang="tr-TR" b="1" u="sng" dirty="0" smtClean="0">
                <a:solidFill>
                  <a:srgbClr val="FF0000"/>
                </a:solidFill>
              </a:rPr>
              <a:t>Amaç-Yol Teorisi</a:t>
            </a:r>
            <a:r>
              <a:rPr lang="tr-TR" b="1" dirty="0" smtClean="0">
                <a:solidFill>
                  <a:srgbClr val="FF0000"/>
                </a:solidFill>
              </a:rPr>
              <a:t>: </a:t>
            </a:r>
          </a:p>
          <a:p>
            <a:pPr>
              <a:buNone/>
            </a:pPr>
            <a:r>
              <a:rPr lang="tr-TR" b="1" dirty="0" smtClean="0">
                <a:solidFill>
                  <a:srgbClr val="92D050"/>
                </a:solidFill>
              </a:rPr>
              <a:t>	</a:t>
            </a:r>
            <a:r>
              <a:rPr lang="tr-TR" dirty="0" smtClean="0"/>
              <a:t>Bu teoriye göre liderin en önemli işi, izleyiciler için önemli sayılacak amaçlar belirlemek ve izleyicilerin bu amaçları gerçekleştirecekleri yolu bulmalarına yardım etmektir.</a:t>
            </a:r>
          </a:p>
          <a:p>
            <a:pPr>
              <a:buNone/>
            </a:pPr>
            <a:endParaRPr lang="tr-TR" dirty="0" smtClean="0"/>
          </a:p>
          <a:p>
            <a:pPr>
              <a:buNone/>
            </a:pPr>
            <a:endParaRPr lang="tr-TR" dirty="0"/>
          </a:p>
        </p:txBody>
      </p:sp>
      <p:pic>
        <p:nvPicPr>
          <p:cNvPr id="5" name="Picture 2"/>
          <p:cNvPicPr>
            <a:picLocks noGrp="1" noChangeAspect="1" noChangeArrowheads="1"/>
          </p:cNvPicPr>
          <p:nvPr>
            <p:ph sz="half" idx="2"/>
          </p:nvPr>
        </p:nvPicPr>
        <p:blipFill>
          <a:blip r:embed="rId2" cstate="print"/>
          <a:srcRect/>
          <a:stretch>
            <a:fillRect/>
          </a:stretch>
        </p:blipFill>
        <p:spPr>
          <a:xfrm>
            <a:off x="5105400" y="1676400"/>
            <a:ext cx="2976562" cy="3657600"/>
          </a:xfrm>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l"/>
            <a:r>
              <a:rPr lang="tr-TR" dirty="0" smtClean="0">
                <a:solidFill>
                  <a:srgbClr val="FF0000"/>
                </a:solidFill>
              </a:rPr>
              <a:t>Bazı Farklı Liderlik Yaklaşımları</a:t>
            </a:r>
            <a:endParaRPr lang="tr-TR" dirty="0">
              <a:solidFill>
                <a:srgbClr val="FF0000"/>
              </a:solidFill>
            </a:endParaRPr>
          </a:p>
        </p:txBody>
      </p:sp>
      <p:sp>
        <p:nvSpPr>
          <p:cNvPr id="6" name="Content Placeholder 5"/>
          <p:cNvSpPr>
            <a:spLocks noGrp="1"/>
          </p:cNvSpPr>
          <p:nvPr>
            <p:ph idx="1"/>
          </p:nvPr>
        </p:nvSpPr>
        <p:spPr/>
        <p:txBody>
          <a:bodyPr>
            <a:normAutofit fontScale="77500" lnSpcReduction="20000"/>
          </a:bodyPr>
          <a:lstStyle/>
          <a:p>
            <a:pPr>
              <a:buNone/>
            </a:pPr>
            <a:r>
              <a:rPr lang="tr-TR" sz="2800" b="1" dirty="0" smtClean="0"/>
              <a:t>	</a:t>
            </a:r>
            <a:r>
              <a:rPr lang="tr-TR" sz="2800" b="1" dirty="0" smtClean="0">
                <a:solidFill>
                  <a:srgbClr val="FF0000"/>
                </a:solidFill>
              </a:rPr>
              <a:t>    </a:t>
            </a:r>
            <a:r>
              <a:rPr lang="tr-TR" sz="2800" b="1" u="sng" dirty="0" smtClean="0">
                <a:solidFill>
                  <a:srgbClr val="FF0000"/>
                </a:solidFill>
              </a:rPr>
              <a:t>Dönüşümcü Lider – Etkileşimci Lider:</a:t>
            </a:r>
            <a:r>
              <a:rPr lang="tr-TR" sz="2800" b="1" dirty="0" smtClean="0">
                <a:solidFill>
                  <a:srgbClr val="FF0000"/>
                </a:solidFill>
              </a:rPr>
              <a:t> </a:t>
            </a:r>
          </a:p>
          <a:p>
            <a:pPr lvl="1"/>
            <a:endParaRPr lang="tr-TR" dirty="0" smtClean="0"/>
          </a:p>
          <a:p>
            <a:pPr lvl="1"/>
            <a:r>
              <a:rPr lang="tr-TR" dirty="0" smtClean="0">
                <a:solidFill>
                  <a:srgbClr val="FF0000"/>
                </a:solidFill>
              </a:rPr>
              <a:t>Dönüşümcü liderlik </a:t>
            </a:r>
            <a:r>
              <a:rPr lang="tr-TR" dirty="0" smtClean="0"/>
              <a:t>anlayışına göre, lider izleyicilerin ihtiyaçlarını, değer  yargılarını değiştiren kişidir. Dönüşümcü lider, organizasyonları, değişim ve yenilenmeyi gerçekleştirerek, üstün performansa ulaştıran kişidir. Bu da liderin vizyon sahibi olması ve vizyonu izleyicilere kabul ettirmesi ile mümkündür. Lider davranışı, astlar için bir örnek oluşturur. İzleyicilerin 'kendilerini adama' düzeylerini yükseltir.</a:t>
            </a:r>
          </a:p>
          <a:p>
            <a:pPr lvl="1"/>
            <a:endParaRPr lang="tr-TR" dirty="0" smtClean="0"/>
          </a:p>
          <a:p>
            <a:pPr lvl="1"/>
            <a:r>
              <a:rPr lang="tr-TR" dirty="0" smtClean="0"/>
              <a:t>İşlerin devamlılığına önem veren </a:t>
            </a:r>
            <a:r>
              <a:rPr lang="tr-TR" dirty="0" smtClean="0">
                <a:solidFill>
                  <a:srgbClr val="FF0000"/>
                </a:solidFill>
              </a:rPr>
              <a:t>etkileşimci lider</a:t>
            </a:r>
            <a:r>
              <a:rPr lang="tr-TR" dirty="0" smtClean="0"/>
              <a:t>ler ise, geçmişle bugünü bağdaştırarak, geçmişteki olumlu ve yararlı gelenekleri sürdürmek, bunları gelecekteki nesillere bırakmakla ilgilidirler. </a:t>
            </a:r>
            <a:endParaRPr lang="tr-TR" u="sng" dirty="0" smtClean="0"/>
          </a:p>
          <a:p>
            <a:endParaRPr lang="tr-T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tr-TR" dirty="0" smtClean="0">
                <a:solidFill>
                  <a:srgbClr val="FF0000"/>
                </a:solidFill>
              </a:rPr>
              <a:t>Bazı Farklı Liderlik Yaklaşımları</a:t>
            </a:r>
            <a:endParaRPr lang="tr-TR" dirty="0">
              <a:solidFill>
                <a:srgbClr val="FF0000"/>
              </a:solidFill>
            </a:endParaRPr>
          </a:p>
        </p:txBody>
      </p:sp>
      <p:sp>
        <p:nvSpPr>
          <p:cNvPr id="2" name="Content Placeholder 1"/>
          <p:cNvSpPr>
            <a:spLocks noGrp="1"/>
          </p:cNvSpPr>
          <p:nvPr>
            <p:ph idx="1"/>
          </p:nvPr>
        </p:nvSpPr>
        <p:spPr/>
        <p:txBody>
          <a:bodyPr/>
          <a:lstStyle/>
          <a:p>
            <a:pPr>
              <a:buNone/>
            </a:pPr>
            <a:r>
              <a:rPr lang="tr-TR" b="1" dirty="0" smtClean="0"/>
              <a:t>	     </a:t>
            </a:r>
            <a:r>
              <a:rPr lang="tr-TR" b="1" u="sng" dirty="0" smtClean="0">
                <a:solidFill>
                  <a:srgbClr val="FF0000"/>
                </a:solidFill>
              </a:rPr>
              <a:t>Karizmatik Lider</a:t>
            </a:r>
            <a:r>
              <a:rPr lang="tr-TR" b="1" dirty="0" smtClean="0">
                <a:solidFill>
                  <a:srgbClr val="FF0000"/>
                </a:solidFill>
              </a:rPr>
              <a:t>: </a:t>
            </a:r>
          </a:p>
          <a:p>
            <a:pPr lvl="1"/>
            <a:endParaRPr lang="tr-TR" dirty="0" smtClean="0"/>
          </a:p>
          <a:p>
            <a:pPr lvl="1"/>
            <a:r>
              <a:rPr lang="tr-TR" dirty="0" smtClean="0"/>
              <a:t>Karizma, çekiciliği ifade etmektir.Bir kişinin sahip olduğu karizma, başkalarını etkilemede önemli bir rol oynar. </a:t>
            </a:r>
            <a:r>
              <a:rPr lang="tr-TR" dirty="0" smtClean="0">
                <a:solidFill>
                  <a:srgbClr val="FF0000"/>
                </a:solidFill>
              </a:rPr>
              <a:t>Karizmatik lider</a:t>
            </a:r>
            <a:r>
              <a:rPr lang="tr-TR" dirty="0" smtClean="0"/>
              <a:t>, sahip  olduğu karizma oluşturan özellikleri ile, başkalarını, kendi istediği yönde davranmaya sevk edebilen  kişidir. Karizmatik lider izleyicilerini üstün performansa sevk eden kişidir.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pPr algn="l"/>
            <a:r>
              <a:rPr lang="tr-TR" b="1" dirty="0" smtClean="0">
                <a:solidFill>
                  <a:srgbClr val="FF0000"/>
                </a:solidFill>
              </a:rPr>
              <a:t>Güç nedir?</a:t>
            </a:r>
            <a:endParaRPr lang="tr-TR" b="1" dirty="0">
              <a:solidFill>
                <a:srgbClr val="FF0000"/>
              </a:solidFill>
            </a:endParaRPr>
          </a:p>
        </p:txBody>
      </p:sp>
      <p:sp>
        <p:nvSpPr>
          <p:cNvPr id="5" name="İçerik Yer Tutucusu 4"/>
          <p:cNvSpPr>
            <a:spLocks noGrp="1"/>
          </p:cNvSpPr>
          <p:nvPr>
            <p:ph idx="1"/>
          </p:nvPr>
        </p:nvSpPr>
        <p:spPr/>
        <p:txBody>
          <a:bodyPr/>
          <a:lstStyle/>
          <a:p>
            <a:pPr marL="457200" lvl="1" indent="-457200">
              <a:buFont typeface="Arial" charset="0"/>
              <a:buChar char="•"/>
            </a:pPr>
            <a:r>
              <a:rPr lang="tr-TR" sz="2800" b="1" dirty="0" smtClean="0"/>
              <a:t>Güç</a:t>
            </a:r>
            <a:r>
              <a:rPr lang="tr-TR" sz="2800" dirty="0" smtClean="0"/>
              <a:t>, ilişkisel </a:t>
            </a:r>
            <a:r>
              <a:rPr lang="tr-TR" sz="2800" dirty="0"/>
              <a:t>bir kavramdır. </a:t>
            </a:r>
            <a:r>
              <a:rPr lang="tr-TR" sz="2800" dirty="0" smtClean="0"/>
              <a:t>Yani güç kavramı daima kişiler arasındaki ilişkileri ifade eder. Tek başına ve başkaları ile ilişkilendirilmeden bir kimse için güçlüdür denemez. </a:t>
            </a:r>
          </a:p>
          <a:p>
            <a:pPr marL="457200" lvl="1" indent="-457200">
              <a:buFont typeface="Arial" charset="0"/>
              <a:buChar char="•"/>
            </a:pPr>
            <a:r>
              <a:rPr lang="tr-TR" sz="2800" dirty="0" smtClean="0"/>
              <a:t>Kişinin </a:t>
            </a:r>
            <a:r>
              <a:rPr lang="tr-TR" sz="2800" dirty="0"/>
              <a:t>gücü ancak başkaları ile ilişki kurduğu zaman anlaşılır. Eğer kişi, başkalarını kendi belirlediği yönde davranmaya </a:t>
            </a:r>
            <a:r>
              <a:rPr lang="tr-TR" sz="2800" dirty="0" smtClean="0"/>
              <a:t>sevk edebiliyorsa</a:t>
            </a:r>
            <a:r>
              <a:rPr lang="tr-TR" sz="2800" dirty="0"/>
              <a:t>, o zaman güçlüdür denilebilir</a:t>
            </a:r>
            <a:r>
              <a:rPr lang="tr-TR" sz="2800" dirty="0" smtClean="0"/>
              <a:t>.</a:t>
            </a:r>
          </a:p>
          <a:p>
            <a:pPr marL="457200" lvl="1" indent="-457200">
              <a:buFont typeface="Arial" charset="0"/>
              <a:buChar char="•"/>
            </a:pPr>
            <a:endParaRPr lang="tr-TR" sz="2800" dirty="0"/>
          </a:p>
          <a:p>
            <a:endParaRPr lang="tr-TR" dirty="0"/>
          </a:p>
        </p:txBody>
      </p:sp>
    </p:spTree>
    <p:extLst>
      <p:ext uri="{BB962C8B-B14F-4D97-AF65-F5344CB8AC3E}">
        <p14:creationId xmlns:p14="http://schemas.microsoft.com/office/powerpoint/2010/main" val="14730995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eaLnBrk="1" hangingPunct="1">
              <a:defRPr/>
            </a:pPr>
            <a:r>
              <a:rPr lang="tr-TR" b="1" dirty="0" smtClean="0">
                <a:solidFill>
                  <a:srgbClr val="FF0000"/>
                </a:solidFill>
              </a:rPr>
              <a:t>Güç</a:t>
            </a:r>
            <a:endParaRPr lang="tr-TR" b="1" dirty="0">
              <a:solidFill>
                <a:srgbClr val="FF0000"/>
              </a:solidFill>
            </a:endParaRPr>
          </a:p>
        </p:txBody>
      </p:sp>
      <p:sp>
        <p:nvSpPr>
          <p:cNvPr id="39939" name="2 İçerik Yer Tutucusu"/>
          <p:cNvSpPr>
            <a:spLocks noGrp="1"/>
          </p:cNvSpPr>
          <p:nvPr>
            <p:ph sz="quarter" idx="1"/>
          </p:nvPr>
        </p:nvSpPr>
        <p:spPr/>
        <p:txBody>
          <a:bodyPr>
            <a:normAutofit fontScale="92500" lnSpcReduction="10000"/>
          </a:bodyPr>
          <a:lstStyle/>
          <a:p>
            <a:pPr eaLnBrk="1" hangingPunct="1"/>
            <a:r>
              <a:rPr lang="tr-TR" b="1" i="1" dirty="0" smtClean="0">
                <a:solidFill>
                  <a:srgbClr val="FF0000"/>
                </a:solidFill>
              </a:rPr>
              <a:t>Güç alanı</a:t>
            </a:r>
            <a:r>
              <a:rPr lang="tr-TR" dirty="0" smtClean="0">
                <a:solidFill>
                  <a:srgbClr val="FF0000"/>
                </a:solidFill>
              </a:rPr>
              <a:t> </a:t>
            </a:r>
            <a:r>
              <a:rPr lang="tr-TR" dirty="0" smtClean="0"/>
              <a:t>kişinin etkileyebildiği ilişkilerin toplamını belirler.</a:t>
            </a:r>
          </a:p>
          <a:p>
            <a:pPr eaLnBrk="1" hangingPunct="1"/>
            <a:r>
              <a:rPr lang="tr-TR" b="1" i="1" dirty="0" smtClean="0">
                <a:solidFill>
                  <a:srgbClr val="FF0000"/>
                </a:solidFill>
              </a:rPr>
              <a:t>Güç konusu</a:t>
            </a:r>
            <a:r>
              <a:rPr lang="tr-TR" dirty="0" smtClean="0">
                <a:solidFill>
                  <a:srgbClr val="FF0000"/>
                </a:solidFill>
              </a:rPr>
              <a:t> </a:t>
            </a:r>
            <a:r>
              <a:rPr lang="tr-TR" dirty="0" smtClean="0"/>
              <a:t>ise, kişinin başkalarını hangi konularda etkilediğini ifade eder.</a:t>
            </a:r>
          </a:p>
          <a:p>
            <a:pPr eaLnBrk="1" hangingPunct="1"/>
            <a:r>
              <a:rPr lang="tr-TR" b="1" i="1" dirty="0" smtClean="0">
                <a:solidFill>
                  <a:srgbClr val="FF0000"/>
                </a:solidFill>
              </a:rPr>
              <a:t>Güç kaynakları </a:t>
            </a:r>
            <a:r>
              <a:rPr lang="tr-TR" dirty="0" smtClean="0"/>
              <a:t>ise, kişinin başkalarını etkileyebilmek için hangi kaynaklardan yararlandığını açıklar.</a:t>
            </a:r>
          </a:p>
        </p:txBody>
      </p:sp>
      <p:pic>
        <p:nvPicPr>
          <p:cNvPr id="39940" name="Picture 2"/>
          <p:cNvPicPr>
            <a:picLocks noChangeAspect="1" noChangeArrowheads="1"/>
          </p:cNvPicPr>
          <p:nvPr/>
        </p:nvPicPr>
        <p:blipFill>
          <a:blip r:embed="rId2" cstate="print"/>
          <a:srcRect/>
          <a:stretch>
            <a:fillRect/>
          </a:stretch>
        </p:blipFill>
        <p:spPr bwMode="auto">
          <a:xfrm>
            <a:off x="4464424" y="1417638"/>
            <a:ext cx="3932238" cy="4681537"/>
          </a:xfrm>
          <a:prstGeom prst="rect">
            <a:avLst/>
          </a:prstGeom>
          <a:noFill/>
          <a:ln w="9525">
            <a:noFill/>
            <a:miter lim="800000"/>
            <a:headEnd/>
            <a:tailEnd/>
          </a:ln>
        </p:spPr>
      </p:pic>
    </p:spTree>
    <p:extLst>
      <p:ext uri="{BB962C8B-B14F-4D97-AF65-F5344CB8AC3E}">
        <p14:creationId xmlns:p14="http://schemas.microsoft.com/office/powerpoint/2010/main" val="633096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b="1" dirty="0" smtClean="0">
                <a:solidFill>
                  <a:srgbClr val="FF0000"/>
                </a:solidFill>
              </a:rPr>
              <a:t>Güç</a:t>
            </a:r>
            <a:endParaRPr lang="tr-TR" b="1" dirty="0">
              <a:solidFill>
                <a:srgbClr val="FF0000"/>
              </a:solidFill>
            </a:endParaRPr>
          </a:p>
        </p:txBody>
      </p:sp>
      <p:sp>
        <p:nvSpPr>
          <p:cNvPr id="3" name="İçerik Yer Tutucusu 2"/>
          <p:cNvSpPr>
            <a:spLocks noGrp="1"/>
          </p:cNvSpPr>
          <p:nvPr>
            <p:ph idx="1"/>
          </p:nvPr>
        </p:nvSpPr>
        <p:spPr/>
        <p:txBody>
          <a:bodyPr>
            <a:normAutofit fontScale="85000" lnSpcReduction="10000"/>
          </a:bodyPr>
          <a:lstStyle/>
          <a:p>
            <a:r>
              <a:rPr lang="tr-TR" dirty="0" smtClean="0"/>
              <a:t>Dolayısıyla “A kişisi güçlüdür” demenin hiçbir anlamı yoktur. A’nın kimleri (</a:t>
            </a:r>
            <a:r>
              <a:rPr lang="tr-TR" b="1" dirty="0" smtClean="0"/>
              <a:t>güç alanı</a:t>
            </a:r>
            <a:r>
              <a:rPr lang="tr-TR" dirty="0" smtClean="0"/>
              <a:t>), hangi konularda (</a:t>
            </a:r>
            <a:r>
              <a:rPr lang="tr-TR" b="1" dirty="0" smtClean="0"/>
              <a:t>güç konusu</a:t>
            </a:r>
            <a:r>
              <a:rPr lang="tr-TR" dirty="0" smtClean="0"/>
              <a:t>) ve nasıl (</a:t>
            </a:r>
            <a:r>
              <a:rPr lang="tr-TR" b="1" dirty="0" smtClean="0"/>
              <a:t>güç kaynağı</a:t>
            </a:r>
            <a:r>
              <a:rPr lang="tr-TR" dirty="0" smtClean="0"/>
              <a:t>) etkilediğinin de belirtilmesi gerekir. </a:t>
            </a:r>
          </a:p>
          <a:p>
            <a:r>
              <a:rPr lang="tr-TR" dirty="0" smtClean="0"/>
              <a:t>Görüleceği üzere güç, sosyal ilişkilerle ilgili bir özelliktir. Kişinin şahsına atfedilecek bir özellik değildir. Bir kimse ancak başkaları ile ilişki halinde güç sahibi olabilir. </a:t>
            </a:r>
          </a:p>
          <a:p>
            <a:r>
              <a:rPr lang="tr-TR" dirty="0" smtClean="0"/>
              <a:t>Kişinin başkalarını etkilemesi için sahip olduğu güç kaynaklarını fiilen kullanması da şart değildir. Etkilenme durumunda olanların, etkileyenin bu kaynaklara sahip olduğunu algılaması yetecektir.</a:t>
            </a:r>
            <a:endParaRPr lang="tr-TR" dirty="0"/>
          </a:p>
        </p:txBody>
      </p:sp>
    </p:spTree>
    <p:extLst>
      <p:ext uri="{BB962C8B-B14F-4D97-AF65-F5344CB8AC3E}">
        <p14:creationId xmlns:p14="http://schemas.microsoft.com/office/powerpoint/2010/main" val="45674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b="1" dirty="0" smtClean="0">
                <a:solidFill>
                  <a:srgbClr val="FF0000"/>
                </a:solidFill>
              </a:rPr>
              <a:t>Etkileme</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r>
              <a:rPr lang="tr-TR" b="1" dirty="0" smtClean="0"/>
              <a:t>Etkileme</a:t>
            </a:r>
            <a:r>
              <a:rPr lang="tr-TR" dirty="0" smtClean="0"/>
              <a:t> </a:t>
            </a:r>
            <a:r>
              <a:rPr lang="tr-TR" dirty="0"/>
              <a:t>kişinin gücünü kullanırken yaralandığı süreçtir. </a:t>
            </a:r>
            <a:endParaRPr lang="tr-TR" dirty="0" smtClean="0"/>
          </a:p>
          <a:p>
            <a:r>
              <a:rPr lang="tr-TR" dirty="0" smtClean="0"/>
              <a:t>Etkilemeyi, bir kimsenin başka birinin öneri, istek, arzu, talimat veya emirlerini yerine getirmesi olarak tanımlamak mümkün. Bu durumda öneride bulunan veya emir veren kişi gücünü kullanmaktadır. </a:t>
            </a:r>
          </a:p>
          <a:p>
            <a:r>
              <a:rPr lang="tr-TR" dirty="0" smtClean="0"/>
              <a:t>Dolayısıyla</a:t>
            </a:r>
            <a:r>
              <a:rPr lang="tr-TR" dirty="0"/>
              <a:t>, etkileme bir kişinin davranışlarıyla (talimat vermek, vs.) başka bir kişinin davranışlarını </a:t>
            </a:r>
            <a:r>
              <a:rPr lang="tr-TR" dirty="0" smtClean="0"/>
              <a:t>değiştirdiği </a:t>
            </a:r>
            <a:r>
              <a:rPr lang="tr-TR" dirty="0"/>
              <a:t>(talimata göre hareket etmek, vs.) sürecin adıdır.</a:t>
            </a:r>
          </a:p>
        </p:txBody>
      </p:sp>
    </p:spTree>
    <p:extLst>
      <p:ext uri="{BB962C8B-B14F-4D97-AF65-F5344CB8AC3E}">
        <p14:creationId xmlns:p14="http://schemas.microsoft.com/office/powerpoint/2010/main" val="489436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b="1" dirty="0" smtClean="0">
                <a:solidFill>
                  <a:srgbClr val="FF0000"/>
                </a:solidFill>
              </a:rPr>
              <a:t>Otorite</a:t>
            </a:r>
            <a:endParaRPr lang="tr-TR" b="1" dirty="0">
              <a:solidFill>
                <a:srgbClr val="FF0000"/>
              </a:solidFill>
            </a:endParaRPr>
          </a:p>
        </p:txBody>
      </p:sp>
      <p:sp>
        <p:nvSpPr>
          <p:cNvPr id="3" name="İçerik Yer Tutucusu 2"/>
          <p:cNvSpPr>
            <a:spLocks noGrp="1"/>
          </p:cNvSpPr>
          <p:nvPr>
            <p:ph idx="1"/>
          </p:nvPr>
        </p:nvSpPr>
        <p:spPr/>
        <p:txBody>
          <a:bodyPr/>
          <a:lstStyle/>
          <a:p>
            <a:r>
              <a:rPr lang="tr-TR" dirty="0"/>
              <a:t>Weber’e </a:t>
            </a:r>
            <a:r>
              <a:rPr lang="tr-TR" dirty="0" smtClean="0"/>
              <a:t>göre </a:t>
            </a:r>
            <a:r>
              <a:rPr lang="tr-TR" b="1" dirty="0" smtClean="0"/>
              <a:t>otorite</a:t>
            </a:r>
            <a:r>
              <a:rPr lang="tr-TR" dirty="0" smtClean="0"/>
              <a:t>, örgüt mensuplarının </a:t>
            </a:r>
            <a:r>
              <a:rPr lang="tr-TR" dirty="0"/>
              <a:t>istekli ve şartsız olarak üstlerinin talimatına uymalarıdır</a:t>
            </a:r>
            <a:r>
              <a:rPr lang="tr-TR" dirty="0" smtClean="0"/>
              <a:t>. Çünkü bunlara göre üstlerin bu tür talimat vermeye yasal hakları vardır ve astlar için bu talimata uymamak yasal değildir. </a:t>
            </a:r>
            <a:endParaRPr lang="tr-TR" dirty="0"/>
          </a:p>
          <a:p>
            <a:r>
              <a:rPr lang="tr-TR" dirty="0" err="1"/>
              <a:t>Fayol</a:t>
            </a:r>
            <a:r>
              <a:rPr lang="tr-TR" dirty="0"/>
              <a:t> ise </a:t>
            </a:r>
            <a:r>
              <a:rPr lang="tr-TR" b="1" dirty="0"/>
              <a:t>otorite</a:t>
            </a:r>
            <a:r>
              <a:rPr lang="tr-TR" dirty="0"/>
              <a:t>yi “emir verme ve itaat bekleme hakkı” olarak tanımlamıştır.</a:t>
            </a:r>
          </a:p>
        </p:txBody>
      </p:sp>
    </p:spTree>
    <p:extLst>
      <p:ext uri="{BB962C8B-B14F-4D97-AF65-F5344CB8AC3E}">
        <p14:creationId xmlns:p14="http://schemas.microsoft.com/office/powerpoint/2010/main" val="11811283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812</TotalTime>
  <Words>1893</Words>
  <Application>Microsoft Office PowerPoint</Application>
  <PresentationFormat>Ekran Gösterisi (4:3)</PresentationFormat>
  <Paragraphs>268</Paragraphs>
  <Slides>43</Slides>
  <Notes>0</Notes>
  <HiddenSlides>0</HiddenSlides>
  <MMClips>0</MMClips>
  <ScaleCrop>false</ScaleCrop>
  <HeadingPairs>
    <vt:vector size="4" baseType="variant">
      <vt:variant>
        <vt:lpstr>Tema</vt:lpstr>
      </vt:variant>
      <vt:variant>
        <vt:i4>1</vt:i4>
      </vt:variant>
      <vt:variant>
        <vt:lpstr>Slayt Başlıkları</vt:lpstr>
      </vt:variant>
      <vt:variant>
        <vt:i4>43</vt:i4>
      </vt:variant>
    </vt:vector>
  </HeadingPairs>
  <TitlesOfParts>
    <vt:vector size="44" baseType="lpstr">
      <vt:lpstr>Office Theme</vt:lpstr>
      <vt:lpstr>OTORİTE, GÜÇ ve ETKİLEME</vt:lpstr>
      <vt:lpstr>PowerPoint Sunusu</vt:lpstr>
      <vt:lpstr>PowerPoint Sunusu</vt:lpstr>
      <vt:lpstr>Güç nedir?</vt:lpstr>
      <vt:lpstr>Güç nedir?</vt:lpstr>
      <vt:lpstr>Güç</vt:lpstr>
      <vt:lpstr>Güç</vt:lpstr>
      <vt:lpstr>Etkileme</vt:lpstr>
      <vt:lpstr>Otorite</vt:lpstr>
      <vt:lpstr>Otorite</vt:lpstr>
      <vt:lpstr>Güç Kaynakları</vt:lpstr>
      <vt:lpstr>Zorlayıcı güç</vt:lpstr>
      <vt:lpstr>Yasal güç</vt:lpstr>
      <vt:lpstr>Ödüllendirme gücü</vt:lpstr>
      <vt:lpstr>Benzeşim gücü ve karizmatik güç</vt:lpstr>
      <vt:lpstr>Uzmanlık gücü</vt:lpstr>
      <vt:lpstr>LİDERLİK</vt:lpstr>
      <vt:lpstr>Liderlik nedir? Lider kimdir?</vt:lpstr>
      <vt:lpstr>Liderlik Süreci ile İlgili Bazı Önemli Noktalar</vt:lpstr>
      <vt:lpstr>Liderlik Süreci ile İlgili Bazı Önemli Noktalar</vt:lpstr>
      <vt:lpstr>Yönetici ve Lider Arasındaki Benzerlik ve Farklılıklar</vt:lpstr>
      <vt:lpstr>PowerPoint Sunusu</vt:lpstr>
      <vt:lpstr>Liderlik Teorileri</vt:lpstr>
      <vt:lpstr>Özellikler Teorisi</vt:lpstr>
      <vt:lpstr>Özellikler Teorisi</vt:lpstr>
      <vt:lpstr>Özellikler Teorisi</vt:lpstr>
      <vt:lpstr>Özellikler Teorisi</vt:lpstr>
      <vt:lpstr>Davranışsal Liderlik Teorisi</vt:lpstr>
      <vt:lpstr>Davranışsal Liderlik Teorisi</vt:lpstr>
      <vt:lpstr>Davranışsal Liderlik Teorisi</vt:lpstr>
      <vt:lpstr>Davranışsal Liderlik Teorisi</vt:lpstr>
      <vt:lpstr>Davranışsal Liderlik Teorisi</vt:lpstr>
      <vt:lpstr>Davranışsal Liderlik Teorisi d) Likert’in Sistem 4 Modeli</vt:lpstr>
      <vt:lpstr>Durumsallık Teorisi</vt:lpstr>
      <vt:lpstr>Durumsallık Teorisi</vt:lpstr>
      <vt:lpstr>Durumsallık Teorisi</vt:lpstr>
      <vt:lpstr>Durumsallık Teorisi a) Fred Fiedler’in Etkin Liderlik Modeli: </vt:lpstr>
      <vt:lpstr>a) Fred Fiedler’in Etkin Liderlik Modeli:</vt:lpstr>
      <vt:lpstr>a) Fred Fiedler’in Etkin Liderlik Modeli:</vt:lpstr>
      <vt:lpstr>a) Fred Fiedler’in Etkin Liderlik Modeli:</vt:lpstr>
      <vt:lpstr>Durumsallık Teorisi</vt:lpstr>
      <vt:lpstr>Bazı Farklı Liderlik Yaklaşımları</vt:lpstr>
      <vt:lpstr>Bazı Farklı Liderlik Yaklaşımları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LİDERLİK</dc:title>
  <dc:creator>cem</dc:creator>
  <cp:lastModifiedBy>selin</cp:lastModifiedBy>
  <cp:revision>91</cp:revision>
  <dcterms:created xsi:type="dcterms:W3CDTF">2006-08-16T00:00:00Z</dcterms:created>
  <dcterms:modified xsi:type="dcterms:W3CDTF">2017-12-28T20:52:20Z</dcterms:modified>
</cp:coreProperties>
</file>