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9"/>
  </p:notesMasterIdLst>
  <p:sldIdLst>
    <p:sldId id="345" r:id="rId2"/>
    <p:sldId id="346" r:id="rId3"/>
    <p:sldId id="347" r:id="rId4"/>
    <p:sldId id="261" r:id="rId5"/>
    <p:sldId id="258" r:id="rId6"/>
    <p:sldId id="259" r:id="rId7"/>
    <p:sldId id="262" r:id="rId8"/>
    <p:sldId id="264" r:id="rId9"/>
    <p:sldId id="350" r:id="rId10"/>
    <p:sldId id="335" r:id="rId11"/>
    <p:sldId id="265" r:id="rId12"/>
    <p:sldId id="266" r:id="rId13"/>
    <p:sldId id="282" r:id="rId14"/>
    <p:sldId id="301" r:id="rId15"/>
    <p:sldId id="302" r:id="rId16"/>
    <p:sldId id="303" r:id="rId17"/>
    <p:sldId id="304"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307" r:id="rId33"/>
    <p:sldId id="281" r:id="rId34"/>
    <p:sldId id="283" r:id="rId35"/>
    <p:sldId id="284" r:id="rId36"/>
    <p:sldId id="332" r:id="rId37"/>
    <p:sldId id="285" r:id="rId38"/>
    <p:sldId id="286" r:id="rId39"/>
    <p:sldId id="309" r:id="rId40"/>
    <p:sldId id="310" r:id="rId41"/>
    <p:sldId id="311" r:id="rId42"/>
    <p:sldId id="312" r:id="rId43"/>
    <p:sldId id="313" r:id="rId44"/>
    <p:sldId id="287" r:id="rId45"/>
    <p:sldId id="289" r:id="rId46"/>
    <p:sldId id="314" r:id="rId47"/>
    <p:sldId id="315" r:id="rId48"/>
    <p:sldId id="316" r:id="rId49"/>
    <p:sldId id="317" r:id="rId50"/>
    <p:sldId id="318" r:id="rId51"/>
    <p:sldId id="319" r:id="rId52"/>
    <p:sldId id="348" r:id="rId53"/>
    <p:sldId id="349" r:id="rId54"/>
    <p:sldId id="321" r:id="rId55"/>
    <p:sldId id="322" r:id="rId56"/>
    <p:sldId id="323" r:id="rId57"/>
    <p:sldId id="324" r:id="rId58"/>
    <p:sldId id="325" r:id="rId59"/>
    <p:sldId id="326" r:id="rId60"/>
    <p:sldId id="327" r:id="rId61"/>
    <p:sldId id="328" r:id="rId62"/>
    <p:sldId id="329" r:id="rId63"/>
    <p:sldId id="330" r:id="rId64"/>
    <p:sldId id="290" r:id="rId65"/>
    <p:sldId id="336" r:id="rId66"/>
    <p:sldId id="331" r:id="rId67"/>
    <p:sldId id="351" r:id="rId68"/>
    <p:sldId id="291" r:id="rId69"/>
    <p:sldId id="292" r:id="rId70"/>
    <p:sldId id="293" r:id="rId71"/>
    <p:sldId id="294" r:id="rId72"/>
    <p:sldId id="295" r:id="rId73"/>
    <p:sldId id="296" r:id="rId74"/>
    <p:sldId id="297" r:id="rId75"/>
    <p:sldId id="298" r:id="rId76"/>
    <p:sldId id="337" r:id="rId77"/>
    <p:sldId id="338" r:id="rId78"/>
    <p:sldId id="339" r:id="rId79"/>
    <p:sldId id="340" r:id="rId80"/>
    <p:sldId id="341" r:id="rId81"/>
    <p:sldId id="342" r:id="rId82"/>
    <p:sldId id="343" r:id="rId83"/>
    <p:sldId id="353" r:id="rId84"/>
    <p:sldId id="299" r:id="rId85"/>
    <p:sldId id="352" r:id="rId86"/>
    <p:sldId id="334" r:id="rId87"/>
    <p:sldId id="344" r:id="rId8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2B9ED5-FCA6-40A5-A2CA-C71465353D51}" type="datetimeFigureOut">
              <a:rPr lang="tr-TR" smtClean="0"/>
              <a:t>05.05.2018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69058B-07AD-484D-A2A1-A8647175DED8}" type="slidenum">
              <a:rPr lang="tr-TR" smtClean="0"/>
              <a:t>‹#›</a:t>
            </a:fld>
            <a:endParaRPr lang="tr-TR"/>
          </a:p>
        </p:txBody>
      </p:sp>
    </p:spTree>
    <p:extLst>
      <p:ext uri="{BB962C8B-B14F-4D97-AF65-F5344CB8AC3E}">
        <p14:creationId xmlns:p14="http://schemas.microsoft.com/office/powerpoint/2010/main" val="3006481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8B4641EA-8768-48FC-8EF1-84F07B28A014}" type="datetime1">
              <a:rPr lang="tr-TR" smtClean="0"/>
              <a:t>05.05.2018</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47437BD1-438E-4569-AF7C-DFEF6139A8C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722A5E77-5A5E-48BB-82DD-5F30C8BB881F}" type="datetime1">
              <a:rPr lang="tr-TR" smtClean="0"/>
              <a:t>05.05.2018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47437BD1-438E-4569-AF7C-DFEF6139A8C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C53CBA20-D52D-4191-BB22-75C93A5BEE90}" type="datetime1">
              <a:rPr lang="tr-TR" smtClean="0"/>
              <a:t>05.05.2018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47437BD1-438E-4569-AF7C-DFEF6139A8C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51BFCAE9-EBBA-487D-96AE-55CE6DFBA1AC}" type="datetime1">
              <a:rPr lang="tr-TR" smtClean="0"/>
              <a:t>05.05.2018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47437BD1-438E-4569-AF7C-DFEF6139A8C8}" type="slidenum">
              <a:rPr lang="tr-TR" smtClean="0"/>
              <a:t>‹#›</a:t>
            </a:fld>
            <a:endParaRPr lang="tr-TR"/>
          </a:p>
        </p:txBody>
      </p:sp>
      <p:sp>
        <p:nvSpPr>
          <p:cNvPr id="7" name="Başlık 6"/>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43D9958B-F17A-451A-B9DE-02A2915F8A46}" type="datetime1">
              <a:rPr lang="tr-TR" smtClean="0"/>
              <a:t>05.05.2018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47437BD1-438E-4569-AF7C-DFEF6139A8C8}" type="slidenum">
              <a:rPr lang="tr-TR" smtClean="0"/>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B9DC035A-03CB-4E64-8B87-C737411E8202}" type="datetime1">
              <a:rPr lang="tr-TR" smtClean="0"/>
              <a:t>05.05.2018</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47437BD1-438E-4569-AF7C-DFEF6139A8C8}" type="slidenum">
              <a:rPr lang="tr-TR" smtClean="0"/>
              <a:t>‹#›</a:t>
            </a:fld>
            <a:endParaRPr lang="tr-TR"/>
          </a:p>
        </p:txBody>
      </p:sp>
      <p:sp>
        <p:nvSpPr>
          <p:cNvPr id="8" name="Başlık 7"/>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7E1686A0-3314-4A0E-9649-C8CFFB39BD6F}" type="datetime1">
              <a:rPr lang="tr-TR" smtClean="0"/>
              <a:t>05.05.2018</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47437BD1-438E-4569-AF7C-DFEF6139A8C8}"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extLst/>
          </a:lstStyle>
          <a:p>
            <a:fld id="{C20CADBE-FB03-44F6-9206-DAEE9A74D088}" type="datetime1">
              <a:rPr lang="tr-TR" smtClean="0"/>
              <a:t>05.05.2018</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47437BD1-438E-4569-AF7C-DFEF6139A8C8}" type="slidenum">
              <a:rPr lang="tr-TR" smtClean="0"/>
              <a:t>‹#›</a:t>
            </a:fld>
            <a:endParaRPr lang="tr-TR"/>
          </a:p>
        </p:txBody>
      </p:sp>
      <p:sp>
        <p:nvSpPr>
          <p:cNvPr id="6" name="Başlık 5"/>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extLst/>
          </a:lstStyle>
          <a:p>
            <a:fld id="{FA743E3D-C5C8-4E66-B62C-BB79EC68EAA2}" type="datetime1">
              <a:rPr lang="tr-TR" smtClean="0"/>
              <a:t>05.05.2018</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47437BD1-438E-4569-AF7C-DFEF6139A8C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extLst/>
          </a:lstStyle>
          <a:p>
            <a:fld id="{F95E8151-1837-4E52-9DE8-46A682BD30EC}" type="datetime1">
              <a:rPr lang="tr-TR" smtClean="0"/>
              <a:t>05.05.2018</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47437BD1-438E-4569-AF7C-DFEF6139A8C8}"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BC8FC620-0BFF-49CB-BE16-E0C2ECA06F4B}" type="datetime1">
              <a:rPr lang="tr-TR" smtClean="0"/>
              <a:t>05.05.2018</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47437BD1-438E-4569-AF7C-DFEF6139A8C8}" type="slidenum">
              <a:rPr lang="tr-TR" smtClean="0"/>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388FD1C-B671-4AA1-9EDA-412C8744FDC4}" type="datetime1">
              <a:rPr lang="tr-TR" smtClean="0"/>
              <a:t>05.05.2018</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437BD1-438E-4569-AF7C-DFEF6139A8C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Microsoft_Word_97_-_2003_Belgesi1.doc"/><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image" Target="../media/image2.jpeg"/><Relationship Id="rId4" Type="http://schemas.openxmlformats.org/officeDocument/2006/relationships/image" Target="../media/image8.wmf"/></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Microsoft_Word_97_-_2003_Belgesi2.doc"/><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2.jpeg"/><Relationship Id="rId4" Type="http://schemas.openxmlformats.org/officeDocument/2006/relationships/image" Target="../media/image9.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Microsoft_Word_97_-_2003_Belgesi3.doc"/><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4.png"/><Relationship Id="rId5" Type="http://schemas.openxmlformats.org/officeDocument/2006/relationships/image" Target="../media/image2.jpeg"/><Relationship Id="rId4" Type="http://schemas.openxmlformats.org/officeDocument/2006/relationships/image" Target="../media/image10.wmf"/></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oleObject" Target="../embeddings/Microsoft_Word_97_-_2003_Belgesi4.doc"/><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2.jpeg"/><Relationship Id="rId4" Type="http://schemas.openxmlformats.org/officeDocument/2006/relationships/image" Target="../media/image11.wmf"/></Relationships>
</file>

<file path=ppt/slides/_rels/slide6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6024" y="526367"/>
            <a:ext cx="1584176" cy="1052735"/>
          </a:xfrm>
          <a:prstGeom prst="rect">
            <a:avLst/>
          </a:prstGeom>
        </p:spPr>
      </p:pic>
      <p:pic>
        <p:nvPicPr>
          <p:cNvPr id="4" name="Picture 7" descr="C:\Documents and Settings\Administrator\Desktop\tükenmişlik sendromu\yedek\stres.jpg"/>
          <p:cNvPicPr>
            <a:picLocks noChangeAspect="1" noChangeArrowheads="1"/>
          </p:cNvPicPr>
          <p:nvPr/>
        </p:nvPicPr>
        <p:blipFill>
          <a:blip r:embed="rId3" cstate="print"/>
          <a:srcRect/>
          <a:stretch>
            <a:fillRect/>
          </a:stretch>
        </p:blipFill>
        <p:spPr bwMode="auto">
          <a:xfrm>
            <a:off x="3696684" y="749726"/>
            <a:ext cx="4156440" cy="5400600"/>
          </a:xfrm>
          <a:prstGeom prst="ellipse">
            <a:avLst/>
          </a:prstGeom>
          <a:ln>
            <a:noFill/>
          </a:ln>
          <a:effectLst>
            <a:softEdge rad="112500"/>
          </a:effectLst>
        </p:spPr>
      </p:pic>
      <p:sp>
        <p:nvSpPr>
          <p:cNvPr id="2" name="Dikdörtgen 1"/>
          <p:cNvSpPr/>
          <p:nvPr/>
        </p:nvSpPr>
        <p:spPr>
          <a:xfrm>
            <a:off x="50237" y="1583845"/>
            <a:ext cx="3646447" cy="1569660"/>
          </a:xfrm>
          <a:prstGeom prst="rect">
            <a:avLst/>
          </a:prstGeom>
        </p:spPr>
        <p:txBody>
          <a:bodyPr wrap="none">
            <a:spAutoFit/>
          </a:bodyPr>
          <a:lstStyle/>
          <a:p>
            <a:r>
              <a:rPr lang="tr-TR" sz="3600" b="1" dirty="0" smtClean="0">
                <a:latin typeface="Arial Black" pitchFamily="34" charset="0"/>
              </a:rPr>
              <a:t> </a:t>
            </a:r>
            <a:r>
              <a:rPr lang="tr-TR" sz="4800" b="1" dirty="0" smtClean="0">
                <a:latin typeface="Arial Black" pitchFamily="34" charset="0"/>
              </a:rPr>
              <a:t>ÇATIŞMA </a:t>
            </a:r>
          </a:p>
          <a:p>
            <a:r>
              <a:rPr lang="tr-TR" sz="4800" b="1" dirty="0" smtClean="0">
                <a:latin typeface="Arial Black" pitchFamily="34" charset="0"/>
              </a:rPr>
              <a:t>YÖNETİMİ</a:t>
            </a:r>
            <a:endParaRPr lang="tr-TR" sz="4800" b="1" dirty="0">
              <a:latin typeface="Arial Black" pitchFamily="34" charset="0"/>
            </a:endParaRPr>
          </a:p>
        </p:txBody>
      </p:sp>
      <p:sp>
        <p:nvSpPr>
          <p:cNvPr id="3" name="Dikdörtgen 2"/>
          <p:cNvSpPr/>
          <p:nvPr/>
        </p:nvSpPr>
        <p:spPr>
          <a:xfrm>
            <a:off x="3681" y="4928394"/>
            <a:ext cx="4572000" cy="923330"/>
          </a:xfrm>
          <a:prstGeom prst="rect">
            <a:avLst/>
          </a:prstGeom>
        </p:spPr>
        <p:txBody>
          <a:bodyPr>
            <a:spAutoFit/>
          </a:bodyPr>
          <a:lstStyle/>
          <a:p>
            <a:pPr algn="ctr"/>
            <a:r>
              <a:rPr lang="tr-TR" b="1" dirty="0">
                <a:latin typeface="Arial Unicode MS" pitchFamily="34" charset="-128"/>
                <a:ea typeface="Arial Unicode MS" pitchFamily="34" charset="-128"/>
                <a:cs typeface="Arial Unicode MS" pitchFamily="34" charset="-128"/>
              </a:rPr>
              <a:t>Öğr. Gör. Dr. Selin ÇAVUŞOĞLU</a:t>
            </a:r>
          </a:p>
          <a:p>
            <a:pPr algn="ctr"/>
            <a:r>
              <a:rPr lang="tr-TR" b="1" dirty="0">
                <a:latin typeface="Arial Unicode MS" pitchFamily="34" charset="-128"/>
                <a:ea typeface="Arial Unicode MS" pitchFamily="34" charset="-128"/>
                <a:cs typeface="Arial Unicode MS" pitchFamily="34" charset="-128"/>
              </a:rPr>
              <a:t>Manisa Celal Bayar Üniversitesi </a:t>
            </a:r>
          </a:p>
          <a:p>
            <a:pPr algn="ctr"/>
            <a:r>
              <a:rPr lang="tr-TR" b="1" dirty="0">
                <a:latin typeface="Arial Unicode MS" pitchFamily="34" charset="-128"/>
                <a:ea typeface="Arial Unicode MS" pitchFamily="34" charset="-128"/>
                <a:cs typeface="Arial Unicode MS" pitchFamily="34" charset="-128"/>
              </a:rPr>
              <a:t>Kula Meslek Yüksekokulu</a:t>
            </a:r>
          </a:p>
        </p:txBody>
      </p:sp>
      <p:sp>
        <p:nvSpPr>
          <p:cNvPr id="6" name="Slayt Numarası Yer Tutucusu 5"/>
          <p:cNvSpPr>
            <a:spLocks noGrp="1"/>
          </p:cNvSpPr>
          <p:nvPr>
            <p:ph type="sldNum" sz="quarter" idx="12"/>
          </p:nvPr>
        </p:nvSpPr>
        <p:spPr/>
        <p:txBody>
          <a:bodyPr/>
          <a:lstStyle/>
          <a:p>
            <a:fld id="{47437BD1-438E-4569-AF7C-DFEF6139A8C8}" type="slidenum">
              <a:rPr lang="tr-TR" smtClean="0"/>
              <a:t>1</a:t>
            </a:fld>
            <a:endParaRPr lang="tr-TR"/>
          </a:p>
        </p:txBody>
      </p: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6518" y="99038"/>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6744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Grp="1" noChangeAspect="1" noChangeArrowheads="1"/>
          </p:cNvPicPr>
          <p:nvPr>
            <p:ph idx="1"/>
          </p:nvPr>
        </p:nvPicPr>
        <p:blipFill>
          <a:blip r:embed="rId2" cstate="print">
            <a:clrChange>
              <a:clrFrom>
                <a:srgbClr val="F9E9DD"/>
              </a:clrFrom>
              <a:clrTo>
                <a:srgbClr val="F9E9DD">
                  <a:alpha val="0"/>
                </a:srgbClr>
              </a:clrTo>
            </a:clrChange>
          </a:blip>
          <a:srcRect l="18303" r="19481"/>
          <a:stretch>
            <a:fillRect/>
          </a:stretch>
        </p:blipFill>
        <p:spPr bwMode="auto">
          <a:xfrm>
            <a:off x="1157553" y="1556792"/>
            <a:ext cx="7806935" cy="4572000"/>
          </a:xfrm>
          <a:prstGeom prst="rect">
            <a:avLst/>
          </a:prstGeom>
          <a:ln>
            <a:noFill/>
          </a:ln>
          <a:effectLst>
            <a:outerShdw blurRad="292100" dist="139700" dir="2700000" algn="tl" rotWithShape="0">
              <a:srgbClr val="333333">
                <a:alpha val="65000"/>
              </a:srgbClr>
            </a:outerShdw>
          </a:effectLst>
        </p:spPr>
      </p:pic>
      <p:sp>
        <p:nvSpPr>
          <p:cNvPr id="3" name="2 Başlık"/>
          <p:cNvSpPr>
            <a:spLocks noGrp="1"/>
          </p:cNvSpPr>
          <p:nvPr>
            <p:ph type="title"/>
          </p:nvPr>
        </p:nvSpPr>
        <p:spPr>
          <a:xfrm>
            <a:off x="1959024" y="44624"/>
            <a:ext cx="8229600" cy="1143000"/>
          </a:xfrm>
        </p:spPr>
        <p:txBody>
          <a:bodyPr>
            <a:normAutofit/>
          </a:bodyPr>
          <a:lstStyle/>
          <a:p>
            <a:r>
              <a:rPr lang="tr-TR" sz="2800" dirty="0" err="1" smtClean="0">
                <a:solidFill>
                  <a:schemeClr val="accent1">
                    <a:lumMod val="75000"/>
                  </a:schemeClr>
                </a:solidFill>
                <a:latin typeface="Book Antiqua" pitchFamily="18" charset="0"/>
              </a:rPr>
              <a:t>Organizasyonel</a:t>
            </a:r>
            <a:r>
              <a:rPr lang="tr-TR" sz="2800" dirty="0" smtClean="0">
                <a:solidFill>
                  <a:schemeClr val="accent1">
                    <a:lumMod val="75000"/>
                  </a:schemeClr>
                </a:solidFill>
                <a:latin typeface="Book Antiqua" pitchFamily="18" charset="0"/>
              </a:rPr>
              <a:t> Çatışmanın Performans </a:t>
            </a:r>
            <a:br>
              <a:rPr lang="tr-TR" sz="2800" dirty="0" smtClean="0">
                <a:solidFill>
                  <a:schemeClr val="accent1">
                    <a:lumMod val="75000"/>
                  </a:schemeClr>
                </a:solidFill>
                <a:latin typeface="Book Antiqua" pitchFamily="18" charset="0"/>
              </a:rPr>
            </a:br>
            <a:r>
              <a:rPr lang="tr-TR" sz="2800" dirty="0" smtClean="0">
                <a:solidFill>
                  <a:schemeClr val="accent1">
                    <a:lumMod val="75000"/>
                  </a:schemeClr>
                </a:solidFill>
                <a:latin typeface="Book Antiqua" pitchFamily="18" charset="0"/>
              </a:rPr>
              <a:t>Üzerine Etkileri</a:t>
            </a:r>
            <a:endParaRPr lang="tr-TR" sz="2800" dirty="0">
              <a:latin typeface="Book Antiqua" pitchFamily="18" charset="0"/>
            </a:endParaRPr>
          </a:p>
        </p:txBody>
      </p:sp>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741" y="116632"/>
            <a:ext cx="1584176" cy="1052735"/>
          </a:xfrm>
          <a:prstGeom prst="rect">
            <a:avLst/>
          </a:prstGeom>
        </p:spPr>
      </p:pic>
      <p:sp>
        <p:nvSpPr>
          <p:cNvPr id="2" name="Slayt Numarası Yer Tutucusu 1"/>
          <p:cNvSpPr>
            <a:spLocks noGrp="1"/>
          </p:cNvSpPr>
          <p:nvPr>
            <p:ph type="sldNum" sz="quarter" idx="12"/>
          </p:nvPr>
        </p:nvSpPr>
        <p:spPr/>
        <p:txBody>
          <a:bodyPr/>
          <a:lstStyle/>
          <a:p>
            <a:fld id="{47437BD1-438E-4569-AF7C-DFEF6139A8C8}" type="slidenum">
              <a:rPr lang="tr-TR" smtClean="0"/>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81328"/>
            <a:ext cx="8229600" cy="5116024"/>
          </a:xfrm>
        </p:spPr>
        <p:txBody>
          <a:bodyPr>
            <a:normAutofit fontScale="85000" lnSpcReduction="20000"/>
          </a:bodyPr>
          <a:lstStyle/>
          <a:p>
            <a:pPr algn="just">
              <a:buNone/>
            </a:pPr>
            <a:r>
              <a:rPr lang="tr-TR" dirty="0" smtClean="0">
                <a:solidFill>
                  <a:srgbClr val="FF0000"/>
                </a:solidFill>
              </a:rPr>
              <a:t>1.</a:t>
            </a:r>
            <a:r>
              <a:rPr lang="tr-TR" dirty="0" smtClean="0"/>
              <a:t>Çatışma sonucunda taraflar kendi görüşlerinin haklılığını kanıtlamak amacıyla tüm </a:t>
            </a:r>
            <a:r>
              <a:rPr lang="tr-TR" u="sng" dirty="0" smtClean="0"/>
              <a:t>yaratıcılıklarını</a:t>
            </a:r>
            <a:r>
              <a:rPr lang="tr-TR" dirty="0" smtClean="0"/>
              <a:t> ortaya koyacaklar, </a:t>
            </a:r>
            <a:r>
              <a:rPr lang="tr-TR" u="sng" dirty="0" smtClean="0"/>
              <a:t>orijinal ve iyi fikirler</a:t>
            </a:r>
            <a:r>
              <a:rPr lang="tr-TR" dirty="0" smtClean="0"/>
              <a:t> ortaya çıkacak ve bunlardan örgüt yönetimi de yararlanma olanağı bulabilecektir. </a:t>
            </a:r>
            <a:endParaRPr lang="tr-TR" dirty="0" smtClean="0"/>
          </a:p>
          <a:p>
            <a:pPr algn="just">
              <a:buNone/>
            </a:pPr>
            <a:endParaRPr lang="tr-TR" dirty="0" smtClean="0"/>
          </a:p>
          <a:p>
            <a:pPr algn="just">
              <a:buNone/>
            </a:pPr>
            <a:r>
              <a:rPr lang="tr-TR" dirty="0" smtClean="0">
                <a:solidFill>
                  <a:srgbClr val="FF0000"/>
                </a:solidFill>
              </a:rPr>
              <a:t>2.</a:t>
            </a:r>
            <a:r>
              <a:rPr lang="tr-TR" dirty="0" smtClean="0"/>
              <a:t>Sadece bireysel yaratıcılık değil, aynı zamanda, yeni buluş ve yaklaşımlar için </a:t>
            </a:r>
            <a:r>
              <a:rPr lang="tr-TR" u="sng" dirty="0" smtClean="0"/>
              <a:t>araştırma yapma eğilimleri artacak</a:t>
            </a:r>
            <a:r>
              <a:rPr lang="tr-TR" dirty="0" smtClean="0"/>
              <a:t> ve yeni yaklaşımları destekleyecek bulgular elde edilebilecektir. </a:t>
            </a:r>
            <a:endParaRPr lang="tr-TR" dirty="0" smtClean="0"/>
          </a:p>
          <a:p>
            <a:pPr algn="just">
              <a:buNone/>
            </a:pPr>
            <a:endParaRPr lang="tr-TR" dirty="0" smtClean="0"/>
          </a:p>
          <a:p>
            <a:pPr algn="just">
              <a:buNone/>
            </a:pPr>
            <a:r>
              <a:rPr lang="tr-TR" dirty="0" smtClean="0">
                <a:solidFill>
                  <a:srgbClr val="FF0000"/>
                </a:solidFill>
              </a:rPr>
              <a:t>3.</a:t>
            </a:r>
            <a:r>
              <a:rPr lang="tr-TR" dirty="0" smtClean="0"/>
              <a:t>Uzun süredir sürüncemede kalan ve bir türlü çözüme kavuşturulamamış </a:t>
            </a:r>
            <a:r>
              <a:rPr lang="tr-TR" u="sng" dirty="0" smtClean="0"/>
              <a:t>örgütsel ve bireysel sorunlar incelenip çözüm için</a:t>
            </a:r>
            <a:r>
              <a:rPr lang="tr-TR" dirty="0" smtClean="0"/>
              <a:t> enerji ve dikkat bu sorunlar üzerine çekilerek sonuç elde edilecek ve </a:t>
            </a:r>
            <a:r>
              <a:rPr lang="tr-TR" u="sng" dirty="0" smtClean="0"/>
              <a:t>gerilim azalacaktır. </a:t>
            </a:r>
          </a:p>
          <a:p>
            <a:endParaRPr lang="tr-TR" u="sng" dirty="0"/>
          </a:p>
        </p:txBody>
      </p:sp>
      <p:sp>
        <p:nvSpPr>
          <p:cNvPr id="3" name="2 Başlık"/>
          <p:cNvSpPr>
            <a:spLocks noGrp="1"/>
          </p:cNvSpPr>
          <p:nvPr>
            <p:ph type="title"/>
          </p:nvPr>
        </p:nvSpPr>
        <p:spPr/>
        <p:txBody>
          <a:bodyPr>
            <a:normAutofit/>
          </a:bodyPr>
          <a:lstStyle/>
          <a:p>
            <a:pPr algn="ctr"/>
            <a:r>
              <a:rPr lang="tr-TR" sz="2800" dirty="0" smtClean="0"/>
              <a:t>Çatışmanın Örgütlere </a:t>
            </a:r>
            <a:br>
              <a:rPr lang="tr-TR" sz="2800" dirty="0" smtClean="0"/>
            </a:br>
            <a:r>
              <a:rPr lang="tr-TR" sz="2800" dirty="0" smtClean="0"/>
              <a:t>Olumlu Katkıları</a:t>
            </a:r>
            <a:endParaRPr lang="tr-TR" sz="28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052736"/>
            <a:ext cx="8363272" cy="5400600"/>
          </a:xfrm>
        </p:spPr>
        <p:txBody>
          <a:bodyPr>
            <a:normAutofit fontScale="70000" lnSpcReduction="20000"/>
          </a:bodyPr>
          <a:lstStyle/>
          <a:p>
            <a:pPr algn="just">
              <a:lnSpc>
                <a:spcPct val="120000"/>
              </a:lnSpc>
              <a:buNone/>
            </a:pPr>
            <a:r>
              <a:rPr lang="tr-TR" dirty="0" smtClean="0">
                <a:solidFill>
                  <a:srgbClr val="FF0000"/>
                </a:solidFill>
                <a:latin typeface="+mj-lt"/>
              </a:rPr>
              <a:t>4.</a:t>
            </a:r>
            <a:r>
              <a:rPr lang="tr-TR" dirty="0" smtClean="0">
                <a:latin typeface="+mj-lt"/>
              </a:rPr>
              <a:t>Tarafsız kalmaya özen gösteren ve görüş bildirmeye yanaşmayan bireylerin, sorunların çözümünde düşünce ve fikirlerini açıklamaya zorlanması sağlanacaktır. </a:t>
            </a:r>
            <a:endParaRPr lang="tr-TR" dirty="0">
              <a:latin typeface="+mj-lt"/>
            </a:endParaRPr>
          </a:p>
          <a:p>
            <a:pPr algn="just">
              <a:lnSpc>
                <a:spcPct val="120000"/>
              </a:lnSpc>
              <a:buNone/>
            </a:pPr>
            <a:endParaRPr lang="tr-TR" dirty="0" smtClean="0">
              <a:latin typeface="+mj-lt"/>
            </a:endParaRPr>
          </a:p>
          <a:p>
            <a:pPr algn="just">
              <a:lnSpc>
                <a:spcPct val="120000"/>
              </a:lnSpc>
              <a:buNone/>
            </a:pPr>
            <a:r>
              <a:rPr lang="tr-TR" dirty="0" smtClean="0">
                <a:solidFill>
                  <a:srgbClr val="FF0000"/>
                </a:solidFill>
                <a:latin typeface="+mj-lt"/>
              </a:rPr>
              <a:t>5</a:t>
            </a:r>
            <a:r>
              <a:rPr lang="tr-TR" dirty="0" smtClean="0">
                <a:latin typeface="+mj-lt"/>
              </a:rPr>
              <a:t>.Örgütsel etkinliği ve verimliliği uzun süredir olumsuz ölçüde etkileyen veya tehdit eden birçok sorun su yüzüne çıkacak; tansiyon, ilgi ve çözüm üçlüsü bir araya gelerek güdülemeyi artıracaktır. </a:t>
            </a:r>
            <a:endParaRPr lang="tr-TR" dirty="0" smtClean="0">
              <a:latin typeface="+mj-lt"/>
            </a:endParaRPr>
          </a:p>
          <a:p>
            <a:pPr algn="just">
              <a:lnSpc>
                <a:spcPct val="120000"/>
              </a:lnSpc>
              <a:buNone/>
            </a:pPr>
            <a:endParaRPr lang="tr-TR" dirty="0" smtClean="0">
              <a:latin typeface="+mj-lt"/>
            </a:endParaRPr>
          </a:p>
          <a:p>
            <a:pPr algn="just">
              <a:lnSpc>
                <a:spcPct val="120000"/>
              </a:lnSpc>
              <a:buNone/>
            </a:pPr>
            <a:r>
              <a:rPr lang="tr-TR" dirty="0" smtClean="0">
                <a:solidFill>
                  <a:srgbClr val="FF0000"/>
                </a:solidFill>
                <a:latin typeface="+mj-lt"/>
              </a:rPr>
              <a:t>6.</a:t>
            </a:r>
            <a:r>
              <a:rPr lang="tr-TR" dirty="0" smtClean="0">
                <a:latin typeface="+mj-lt"/>
              </a:rPr>
              <a:t>Çatışan bireyler veya taraflar çatışma ile kendi </a:t>
            </a:r>
            <a:r>
              <a:rPr lang="tr-TR" u="sng" dirty="0" smtClean="0">
                <a:latin typeface="+mj-lt"/>
              </a:rPr>
              <a:t>bilgi, yetenek ve kapasitelerini değerleme şanslarına</a:t>
            </a:r>
            <a:r>
              <a:rPr lang="tr-TR" dirty="0" smtClean="0">
                <a:latin typeface="+mj-lt"/>
              </a:rPr>
              <a:t> da sahip olabileceklerdir. Bu değerleme sonucu, </a:t>
            </a:r>
            <a:r>
              <a:rPr lang="tr-TR" u="sng" dirty="0" smtClean="0">
                <a:latin typeface="+mj-lt"/>
              </a:rPr>
              <a:t>eksik yanlarını saptama </a:t>
            </a:r>
            <a:r>
              <a:rPr lang="tr-TR" dirty="0" smtClean="0">
                <a:latin typeface="+mj-lt"/>
              </a:rPr>
              <a:t>ve bunları gidermek için gerekli </a:t>
            </a:r>
            <a:r>
              <a:rPr lang="tr-TR" u="sng" dirty="0" smtClean="0">
                <a:latin typeface="+mj-lt"/>
              </a:rPr>
              <a:t>önlemleri alma </a:t>
            </a:r>
            <a:r>
              <a:rPr lang="tr-TR" dirty="0" smtClean="0">
                <a:latin typeface="+mj-lt"/>
              </a:rPr>
              <a:t>fırsatlarına da kavuşacaklardır. </a:t>
            </a:r>
            <a:endParaRPr lang="tr-TR" dirty="0" smtClean="0">
              <a:latin typeface="+mj-lt"/>
            </a:endParaRPr>
          </a:p>
          <a:p>
            <a:pPr algn="just">
              <a:lnSpc>
                <a:spcPct val="120000"/>
              </a:lnSpc>
              <a:buNone/>
            </a:pPr>
            <a:endParaRPr lang="tr-TR" dirty="0" smtClean="0">
              <a:latin typeface="+mj-lt"/>
            </a:endParaRPr>
          </a:p>
          <a:p>
            <a:pPr algn="just">
              <a:lnSpc>
                <a:spcPct val="120000"/>
              </a:lnSpc>
              <a:buNone/>
            </a:pPr>
            <a:r>
              <a:rPr lang="tr-TR" sz="2800" dirty="0" smtClean="0">
                <a:solidFill>
                  <a:srgbClr val="FF0000"/>
                </a:solidFill>
                <a:latin typeface="+mj-lt"/>
              </a:rPr>
              <a:t>7. </a:t>
            </a:r>
            <a:r>
              <a:rPr lang="tr-TR" sz="2800" dirty="0" smtClean="0">
                <a:latin typeface="+mj-lt"/>
              </a:rPr>
              <a:t>Ç</a:t>
            </a:r>
            <a:r>
              <a:rPr lang="es-ES" sz="2800" dirty="0" smtClean="0">
                <a:latin typeface="+mj-lt"/>
              </a:rPr>
              <a:t>atı</a:t>
            </a:r>
            <a:r>
              <a:rPr lang="tr-TR" sz="2800" dirty="0" smtClean="0">
                <a:latin typeface="+mj-lt"/>
              </a:rPr>
              <a:t>ş</a:t>
            </a:r>
            <a:r>
              <a:rPr lang="es-ES" sz="2800" dirty="0" smtClean="0">
                <a:latin typeface="+mj-lt"/>
              </a:rPr>
              <a:t>ma sonucu, biçimsel yapıdaki eski liderlik tarzının yetersizligi açı</a:t>
            </a:r>
            <a:r>
              <a:rPr lang="tr-TR" sz="2800" dirty="0" smtClean="0">
                <a:latin typeface="+mj-lt"/>
              </a:rPr>
              <a:t>ğ</a:t>
            </a:r>
            <a:r>
              <a:rPr lang="es-ES" sz="2800" dirty="0" smtClean="0">
                <a:latin typeface="+mj-lt"/>
              </a:rPr>
              <a:t>a</a:t>
            </a:r>
            <a:r>
              <a:rPr lang="tr-TR" sz="2800" dirty="0" smtClean="0">
                <a:latin typeface="+mj-lt"/>
              </a:rPr>
              <a:t> </a:t>
            </a:r>
            <a:r>
              <a:rPr lang="es-ES" sz="2800" dirty="0" smtClean="0">
                <a:latin typeface="+mj-lt"/>
              </a:rPr>
              <a:t>çıkarak,</a:t>
            </a:r>
            <a:r>
              <a:rPr lang="tr-TR" sz="2800" dirty="0" smtClean="0">
                <a:latin typeface="+mj-lt"/>
              </a:rPr>
              <a:t> </a:t>
            </a:r>
            <a:r>
              <a:rPr lang="es-ES" sz="2800" u="sng" dirty="0" smtClean="0">
                <a:latin typeface="+mj-lt"/>
              </a:rPr>
              <a:t>sisteme yeni bir liderlik biçimi </a:t>
            </a:r>
            <a:r>
              <a:rPr lang="es-ES" sz="2800" dirty="0" smtClean="0">
                <a:latin typeface="+mj-lt"/>
              </a:rPr>
              <a:t>gelebil</a:t>
            </a:r>
            <a:r>
              <a:rPr lang="tr-TR" sz="2800" dirty="0" err="1" smtClean="0">
                <a:latin typeface="+mj-lt"/>
              </a:rPr>
              <a:t>ecektir</a:t>
            </a:r>
            <a:r>
              <a:rPr lang="es-ES" sz="2800" dirty="0" smtClean="0">
                <a:latin typeface="+mj-lt"/>
              </a:rPr>
              <a:t>.</a:t>
            </a:r>
            <a:endParaRPr lang="tr-TR" sz="2800" dirty="0" smtClean="0">
              <a:latin typeface="+mj-lt"/>
            </a:endParaRPr>
          </a:p>
          <a:p>
            <a:pPr>
              <a:buNone/>
            </a:pPr>
            <a:endParaRPr lang="tr-TR" dirty="0" smtClean="0"/>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697352"/>
            <a:ext cx="8229600" cy="4755984"/>
          </a:xfrm>
        </p:spPr>
        <p:txBody>
          <a:bodyPr>
            <a:normAutofit fontScale="92500"/>
          </a:bodyPr>
          <a:lstStyle/>
          <a:p>
            <a:pPr marL="109728" indent="0">
              <a:lnSpc>
                <a:spcPct val="90000"/>
              </a:lnSpc>
              <a:buNone/>
              <a:defRPr/>
            </a:pPr>
            <a:r>
              <a:rPr lang="tr-TR" sz="2400" dirty="0" smtClean="0">
                <a:solidFill>
                  <a:srgbClr val="FF0000"/>
                </a:solidFill>
                <a:latin typeface="+mj-lt"/>
              </a:rPr>
              <a:t>1.</a:t>
            </a:r>
            <a:r>
              <a:rPr lang="es-ES" sz="2400" dirty="0" smtClean="0">
                <a:latin typeface="+mj-lt"/>
              </a:rPr>
              <a:t>Çatı</a:t>
            </a:r>
            <a:r>
              <a:rPr lang="tr-TR" sz="2400" dirty="0" smtClean="0">
                <a:latin typeface="+mj-lt"/>
              </a:rPr>
              <a:t>ş</a:t>
            </a:r>
            <a:r>
              <a:rPr lang="es-ES" sz="2400" dirty="0" smtClean="0">
                <a:latin typeface="+mj-lt"/>
              </a:rPr>
              <a:t>ma, çatı</a:t>
            </a:r>
            <a:r>
              <a:rPr lang="tr-TR" sz="2400" dirty="0" smtClean="0">
                <a:latin typeface="+mj-lt"/>
              </a:rPr>
              <a:t>ş</a:t>
            </a:r>
            <a:r>
              <a:rPr lang="es-ES" sz="2400" dirty="0" smtClean="0">
                <a:latin typeface="+mj-lt"/>
              </a:rPr>
              <a:t>an tarafların kendi amaçlarını, sistemin bütününe ait amaçtan</a:t>
            </a:r>
            <a:r>
              <a:rPr lang="tr-TR" sz="2400" dirty="0" smtClean="0">
                <a:latin typeface="+mj-lt"/>
              </a:rPr>
              <a:t> </a:t>
            </a:r>
            <a:r>
              <a:rPr lang="es-ES" sz="2400" dirty="0" smtClean="0">
                <a:latin typeface="+mj-lt"/>
              </a:rPr>
              <a:t>üstün görmelerine yol açabilir</a:t>
            </a:r>
            <a:r>
              <a:rPr lang="es-ES" sz="2400" dirty="0" smtClean="0">
                <a:latin typeface="+mj-lt"/>
              </a:rPr>
              <a:t>.</a:t>
            </a:r>
            <a:endParaRPr lang="tr-TR" sz="2400" dirty="0" smtClean="0">
              <a:latin typeface="+mj-lt"/>
            </a:endParaRPr>
          </a:p>
          <a:p>
            <a:pPr marL="109728" indent="0">
              <a:lnSpc>
                <a:spcPct val="90000"/>
              </a:lnSpc>
              <a:buNone/>
              <a:defRPr/>
            </a:pPr>
            <a:endParaRPr lang="es-ES" sz="2400" dirty="0" smtClean="0">
              <a:latin typeface="+mj-lt"/>
            </a:endParaRPr>
          </a:p>
          <a:p>
            <a:pPr marL="109728" indent="0">
              <a:lnSpc>
                <a:spcPct val="90000"/>
              </a:lnSpc>
              <a:buNone/>
              <a:defRPr/>
            </a:pPr>
            <a:r>
              <a:rPr lang="tr-TR" sz="2400" dirty="0" smtClean="0">
                <a:solidFill>
                  <a:srgbClr val="FF0000"/>
                </a:solidFill>
                <a:latin typeface="+mj-lt"/>
              </a:rPr>
              <a:t>2. </a:t>
            </a:r>
            <a:r>
              <a:rPr lang="es-ES" sz="2400" dirty="0" smtClean="0">
                <a:latin typeface="+mj-lt"/>
              </a:rPr>
              <a:t>Çatı</a:t>
            </a:r>
            <a:r>
              <a:rPr lang="tr-TR" sz="2400" dirty="0" smtClean="0">
                <a:latin typeface="+mj-lt"/>
              </a:rPr>
              <a:t>ş</a:t>
            </a:r>
            <a:r>
              <a:rPr lang="es-ES" sz="2400" dirty="0" smtClean="0">
                <a:latin typeface="+mj-lt"/>
              </a:rPr>
              <a:t>ma, çatı</a:t>
            </a:r>
            <a:r>
              <a:rPr lang="tr-TR" sz="2400" dirty="0" smtClean="0">
                <a:latin typeface="+mj-lt"/>
              </a:rPr>
              <a:t>ş</a:t>
            </a:r>
            <a:r>
              <a:rPr lang="es-ES" sz="2400" dirty="0" smtClean="0">
                <a:latin typeface="+mj-lt"/>
              </a:rPr>
              <a:t>an taraflardan birinin zihinsel ya da bedensel sa</a:t>
            </a:r>
            <a:r>
              <a:rPr lang="tr-TR" sz="2400" dirty="0" smtClean="0">
                <a:latin typeface="+mj-lt"/>
              </a:rPr>
              <a:t>ğ</a:t>
            </a:r>
            <a:r>
              <a:rPr lang="es-ES" sz="2400" dirty="0" smtClean="0">
                <a:latin typeface="+mj-lt"/>
              </a:rPr>
              <a:t>lı</a:t>
            </a:r>
            <a:r>
              <a:rPr lang="tr-TR" sz="2400" dirty="0" smtClean="0">
                <a:latin typeface="+mj-lt"/>
              </a:rPr>
              <a:t>ğ</a:t>
            </a:r>
            <a:r>
              <a:rPr lang="es-ES" sz="2400" dirty="0" smtClean="0">
                <a:latin typeface="+mj-lt"/>
              </a:rPr>
              <a:t>ını zedeleyen bir</a:t>
            </a:r>
            <a:r>
              <a:rPr lang="tr-TR" sz="2400" dirty="0" smtClean="0">
                <a:latin typeface="+mj-lt"/>
              </a:rPr>
              <a:t> </a:t>
            </a:r>
            <a:r>
              <a:rPr lang="es-ES" sz="2400" dirty="0" smtClean="0">
                <a:latin typeface="+mj-lt"/>
              </a:rPr>
              <a:t>durum yaratabilir</a:t>
            </a:r>
            <a:r>
              <a:rPr lang="es-ES" sz="2400" dirty="0" smtClean="0">
                <a:latin typeface="+mj-lt"/>
              </a:rPr>
              <a:t>.</a:t>
            </a:r>
            <a:endParaRPr lang="tr-TR" sz="2400" dirty="0">
              <a:latin typeface="+mj-lt"/>
            </a:endParaRPr>
          </a:p>
          <a:p>
            <a:pPr marL="109728" indent="0">
              <a:lnSpc>
                <a:spcPct val="90000"/>
              </a:lnSpc>
              <a:buNone/>
              <a:defRPr/>
            </a:pPr>
            <a:endParaRPr lang="es-ES" sz="2400" dirty="0" smtClean="0">
              <a:latin typeface="+mj-lt"/>
            </a:endParaRPr>
          </a:p>
          <a:p>
            <a:pPr marL="109728" indent="0">
              <a:lnSpc>
                <a:spcPct val="90000"/>
              </a:lnSpc>
              <a:buNone/>
              <a:defRPr/>
            </a:pPr>
            <a:r>
              <a:rPr lang="tr-TR" sz="2400" dirty="0" smtClean="0">
                <a:solidFill>
                  <a:srgbClr val="FF0000"/>
                </a:solidFill>
                <a:latin typeface="+mj-lt"/>
              </a:rPr>
              <a:t>3. </a:t>
            </a:r>
            <a:r>
              <a:rPr lang="es-ES" sz="2400" dirty="0" smtClean="0">
                <a:latin typeface="+mj-lt"/>
              </a:rPr>
              <a:t>Çatı</a:t>
            </a:r>
            <a:r>
              <a:rPr lang="tr-TR" sz="2400" dirty="0" smtClean="0">
                <a:latin typeface="+mj-lt"/>
              </a:rPr>
              <a:t>ş</a:t>
            </a:r>
            <a:r>
              <a:rPr lang="es-ES" sz="2400" dirty="0" smtClean="0">
                <a:latin typeface="+mj-lt"/>
              </a:rPr>
              <a:t>ma, dü</a:t>
            </a:r>
            <a:r>
              <a:rPr lang="tr-TR" sz="2400" dirty="0" smtClean="0">
                <a:latin typeface="+mj-lt"/>
              </a:rPr>
              <a:t>ş</a:t>
            </a:r>
            <a:r>
              <a:rPr lang="es-ES" sz="2400" dirty="0" smtClean="0">
                <a:latin typeface="+mj-lt"/>
              </a:rPr>
              <a:t>manlık hislerine ve saldırganlık davranı</a:t>
            </a:r>
            <a:r>
              <a:rPr lang="tr-TR" sz="2400" dirty="0" smtClean="0">
                <a:latin typeface="+mj-lt"/>
              </a:rPr>
              <a:t>ş</a:t>
            </a:r>
            <a:r>
              <a:rPr lang="es-ES" sz="2400" dirty="0" smtClean="0">
                <a:latin typeface="+mj-lt"/>
              </a:rPr>
              <a:t>ına neden olabilir</a:t>
            </a:r>
            <a:r>
              <a:rPr lang="es-ES" sz="2400" dirty="0" smtClean="0">
                <a:latin typeface="+mj-lt"/>
              </a:rPr>
              <a:t>.</a:t>
            </a:r>
            <a:endParaRPr lang="tr-TR" sz="2400" dirty="0" smtClean="0">
              <a:latin typeface="+mj-lt"/>
            </a:endParaRPr>
          </a:p>
          <a:p>
            <a:pPr marL="109728" indent="0">
              <a:lnSpc>
                <a:spcPct val="90000"/>
              </a:lnSpc>
              <a:buNone/>
              <a:defRPr/>
            </a:pPr>
            <a:endParaRPr lang="es-ES" sz="2400" dirty="0" smtClean="0">
              <a:latin typeface="+mj-lt"/>
            </a:endParaRPr>
          </a:p>
          <a:p>
            <a:pPr marL="109728" indent="0">
              <a:lnSpc>
                <a:spcPct val="90000"/>
              </a:lnSpc>
              <a:buNone/>
              <a:defRPr/>
            </a:pPr>
            <a:r>
              <a:rPr lang="tr-TR" sz="2400" dirty="0" smtClean="0">
                <a:solidFill>
                  <a:srgbClr val="FF0000"/>
                </a:solidFill>
                <a:latin typeface="+mj-lt"/>
              </a:rPr>
              <a:t>4. </a:t>
            </a:r>
            <a:r>
              <a:rPr lang="es-ES" sz="2400" dirty="0" smtClean="0">
                <a:latin typeface="+mj-lt"/>
              </a:rPr>
              <a:t>Çatı</a:t>
            </a:r>
            <a:r>
              <a:rPr lang="tr-TR" sz="2400" dirty="0" smtClean="0">
                <a:latin typeface="+mj-lt"/>
              </a:rPr>
              <a:t>ş</a:t>
            </a:r>
            <a:r>
              <a:rPr lang="es-ES" sz="2400" dirty="0" smtClean="0">
                <a:latin typeface="+mj-lt"/>
              </a:rPr>
              <a:t>ma, zamanın, paranın ve enerjinin bo</a:t>
            </a:r>
            <a:r>
              <a:rPr lang="tr-TR" sz="2400" dirty="0" smtClean="0">
                <a:latin typeface="+mj-lt"/>
              </a:rPr>
              <a:t>ş</a:t>
            </a:r>
            <a:r>
              <a:rPr lang="es-ES" sz="2400" dirty="0" smtClean="0">
                <a:latin typeface="+mj-lt"/>
              </a:rPr>
              <a:t>a gitmesine yol açar</a:t>
            </a:r>
            <a:r>
              <a:rPr lang="es-ES" sz="2400" dirty="0" smtClean="0">
                <a:latin typeface="+mj-lt"/>
              </a:rPr>
              <a:t>.</a:t>
            </a:r>
            <a:endParaRPr lang="tr-TR" sz="2400" dirty="0" smtClean="0">
              <a:latin typeface="+mj-lt"/>
            </a:endParaRPr>
          </a:p>
          <a:p>
            <a:pPr marL="109728" indent="0">
              <a:lnSpc>
                <a:spcPct val="90000"/>
              </a:lnSpc>
              <a:buNone/>
              <a:defRPr/>
            </a:pPr>
            <a:endParaRPr lang="es-ES" sz="2400" dirty="0" smtClean="0">
              <a:latin typeface="+mj-lt"/>
            </a:endParaRPr>
          </a:p>
          <a:p>
            <a:pPr marL="109728" indent="0">
              <a:lnSpc>
                <a:spcPct val="90000"/>
              </a:lnSpc>
              <a:buNone/>
              <a:defRPr/>
            </a:pPr>
            <a:r>
              <a:rPr lang="tr-TR" sz="2400" dirty="0" smtClean="0">
                <a:solidFill>
                  <a:srgbClr val="FF0000"/>
                </a:solidFill>
                <a:latin typeface="+mj-lt"/>
              </a:rPr>
              <a:t>5. </a:t>
            </a:r>
            <a:r>
              <a:rPr lang="es-ES" sz="2400" dirty="0" smtClean="0">
                <a:latin typeface="+mj-lt"/>
              </a:rPr>
              <a:t>Çatı</a:t>
            </a:r>
            <a:r>
              <a:rPr lang="tr-TR" sz="2400" dirty="0" smtClean="0">
                <a:latin typeface="+mj-lt"/>
              </a:rPr>
              <a:t>ş</a:t>
            </a:r>
            <a:r>
              <a:rPr lang="es-ES" sz="2400" dirty="0" smtClean="0">
                <a:latin typeface="+mj-lt"/>
              </a:rPr>
              <a:t>ma, morali ve tatmini olumsuz yönde etkileyerek verimi dü</a:t>
            </a:r>
            <a:r>
              <a:rPr lang="tr-TR" sz="2400" dirty="0" smtClean="0">
                <a:latin typeface="+mj-lt"/>
              </a:rPr>
              <a:t>ş</a:t>
            </a:r>
            <a:r>
              <a:rPr lang="es-ES" sz="2400" dirty="0" smtClean="0">
                <a:latin typeface="+mj-lt"/>
              </a:rPr>
              <a:t>ürebilir.</a:t>
            </a:r>
            <a:r>
              <a:rPr lang="tr-TR" sz="2400" dirty="0" smtClean="0">
                <a:latin typeface="+mj-lt"/>
              </a:rPr>
              <a:t> </a:t>
            </a:r>
            <a:endParaRPr lang="es-ES" sz="2400" dirty="0" smtClean="0">
              <a:latin typeface="+mj-lt"/>
            </a:endParaRPr>
          </a:p>
          <a:p>
            <a:endParaRPr lang="tr-TR" dirty="0"/>
          </a:p>
        </p:txBody>
      </p:sp>
      <p:sp>
        <p:nvSpPr>
          <p:cNvPr id="3" name="2 Başlık"/>
          <p:cNvSpPr>
            <a:spLocks noGrp="1"/>
          </p:cNvSpPr>
          <p:nvPr>
            <p:ph type="title"/>
          </p:nvPr>
        </p:nvSpPr>
        <p:spPr>
          <a:xfrm>
            <a:off x="539552" y="274638"/>
            <a:ext cx="8229600" cy="1143000"/>
          </a:xfrm>
        </p:spPr>
        <p:txBody>
          <a:bodyPr>
            <a:normAutofit fontScale="90000"/>
          </a:bodyPr>
          <a:lstStyle/>
          <a:p>
            <a:pPr algn="ctr"/>
            <a:r>
              <a:rPr lang="tr-TR" dirty="0" smtClean="0"/>
              <a:t>Çatışmanın </a:t>
            </a:r>
            <a:br>
              <a:rPr lang="tr-TR" dirty="0" smtClean="0"/>
            </a:br>
            <a:r>
              <a:rPr lang="tr-TR" dirty="0" smtClean="0"/>
              <a:t>Olumsuz Sonuçları</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55000" lnSpcReduction="20000"/>
          </a:bodyPr>
          <a:lstStyle/>
          <a:p>
            <a:pPr>
              <a:spcBef>
                <a:spcPct val="50000"/>
              </a:spcBef>
              <a:buFontTx/>
              <a:buChar char="•"/>
            </a:pPr>
            <a:r>
              <a:rPr lang="tr-TR" sz="2800" b="1" dirty="0" smtClean="0">
                <a:latin typeface="Times New Roman" pitchFamily="18" charset="0"/>
                <a:cs typeface="Times New Roman" pitchFamily="18" charset="0"/>
              </a:rPr>
              <a:t>Kıt olan bir kaynağı elde etme çabası</a:t>
            </a:r>
          </a:p>
          <a:p>
            <a:pPr>
              <a:spcBef>
                <a:spcPct val="50000"/>
              </a:spcBef>
              <a:buFontTx/>
              <a:buChar char="•"/>
            </a:pPr>
            <a:r>
              <a:rPr lang="tr-TR" sz="2800" b="1" dirty="0" smtClean="0">
                <a:latin typeface="Times New Roman" pitchFamily="18" charset="0"/>
                <a:cs typeface="Times New Roman" pitchFamily="18" charset="0"/>
              </a:rPr>
              <a:t>Ortak bir hareket ve etkinliklerde farklı davranış tercihi,</a:t>
            </a:r>
          </a:p>
          <a:p>
            <a:pPr>
              <a:spcBef>
                <a:spcPct val="50000"/>
              </a:spcBef>
              <a:buFontTx/>
              <a:buChar char="•"/>
            </a:pPr>
            <a:r>
              <a:rPr lang="tr-TR" sz="2800" b="1" dirty="0" smtClean="0">
                <a:latin typeface="Times New Roman" pitchFamily="18" charset="0"/>
                <a:cs typeface="Times New Roman" pitchFamily="18" charset="0"/>
              </a:rPr>
              <a:t>İşler arasındaki bağlılık,</a:t>
            </a:r>
          </a:p>
          <a:p>
            <a:pPr>
              <a:spcBef>
                <a:spcPct val="50000"/>
              </a:spcBef>
              <a:buFontTx/>
              <a:buChar char="•"/>
            </a:pPr>
            <a:r>
              <a:rPr lang="tr-TR" sz="2800" b="1" dirty="0" smtClean="0">
                <a:latin typeface="Times New Roman" pitchFamily="18" charset="0"/>
                <a:cs typeface="Times New Roman" pitchFamily="18" charset="0"/>
              </a:rPr>
              <a:t>Farklı değer, tutum ve inanca sahip olma, </a:t>
            </a:r>
          </a:p>
          <a:p>
            <a:pPr>
              <a:spcBef>
                <a:spcPct val="50000"/>
              </a:spcBef>
              <a:buFontTx/>
              <a:buChar char="•"/>
            </a:pPr>
            <a:r>
              <a:rPr lang="tr-TR" sz="2800" b="1" dirty="0" smtClean="0">
                <a:latin typeface="Times New Roman" pitchFamily="18" charset="0"/>
                <a:cs typeface="Times New Roman" pitchFamily="18" charset="0"/>
              </a:rPr>
              <a:t>Kişilik farklılıkları,</a:t>
            </a:r>
          </a:p>
          <a:p>
            <a:pPr>
              <a:spcBef>
                <a:spcPct val="50000"/>
              </a:spcBef>
              <a:buFontTx/>
              <a:buChar char="•"/>
            </a:pPr>
            <a:r>
              <a:rPr lang="tr-TR" sz="2800" b="1" dirty="0" smtClean="0">
                <a:latin typeface="Times New Roman" pitchFamily="18" charset="0"/>
                <a:cs typeface="Times New Roman" pitchFamily="18" charset="0"/>
              </a:rPr>
              <a:t>Amaç farklılıkları,</a:t>
            </a:r>
          </a:p>
          <a:p>
            <a:pPr>
              <a:spcBef>
                <a:spcPct val="50000"/>
              </a:spcBef>
              <a:buFontTx/>
              <a:buChar char="•"/>
            </a:pPr>
            <a:r>
              <a:rPr lang="tr-TR" sz="2800" b="1" dirty="0" smtClean="0">
                <a:latin typeface="Times New Roman" pitchFamily="18" charset="0"/>
                <a:cs typeface="Times New Roman" pitchFamily="18" charset="0"/>
              </a:rPr>
              <a:t>Örgütün Büyüklüğü,</a:t>
            </a:r>
          </a:p>
          <a:p>
            <a:pPr>
              <a:spcBef>
                <a:spcPct val="50000"/>
              </a:spcBef>
              <a:buFontTx/>
              <a:buChar char="•"/>
            </a:pPr>
            <a:r>
              <a:rPr lang="tr-TR" sz="2800" b="1" dirty="0" smtClean="0">
                <a:latin typeface="Times New Roman" pitchFamily="18" charset="0"/>
                <a:cs typeface="Times New Roman" pitchFamily="18" charset="0"/>
              </a:rPr>
              <a:t>Bir tarafın güç göstermek istemesi,</a:t>
            </a:r>
          </a:p>
          <a:p>
            <a:pPr>
              <a:spcBef>
                <a:spcPct val="50000"/>
              </a:spcBef>
              <a:buFontTx/>
              <a:buChar char="•"/>
            </a:pPr>
            <a:r>
              <a:rPr lang="tr-TR" sz="2800" b="1" dirty="0" smtClean="0">
                <a:latin typeface="Times New Roman" pitchFamily="18" charset="0"/>
                <a:cs typeface="Times New Roman" pitchFamily="18" charset="0"/>
              </a:rPr>
              <a:t>Kızgınlık ve düşmanlığı dışa vurma,</a:t>
            </a:r>
          </a:p>
          <a:p>
            <a:pPr>
              <a:spcBef>
                <a:spcPct val="50000"/>
              </a:spcBef>
              <a:buFontTx/>
              <a:buChar char="•"/>
            </a:pPr>
            <a:r>
              <a:rPr lang="tr-TR" sz="2800" b="1" dirty="0" smtClean="0">
                <a:latin typeface="Times New Roman" pitchFamily="18" charset="0"/>
                <a:cs typeface="Times New Roman" pitchFamily="18" charset="0"/>
              </a:rPr>
              <a:t>Güç dengesizlikleri,</a:t>
            </a:r>
          </a:p>
          <a:p>
            <a:pPr>
              <a:spcBef>
                <a:spcPct val="50000"/>
              </a:spcBef>
              <a:buFontTx/>
              <a:buChar char="•"/>
            </a:pPr>
            <a:r>
              <a:rPr lang="tr-TR" sz="2800" b="1" dirty="0" smtClean="0">
                <a:latin typeface="Times New Roman" pitchFamily="18" charset="0"/>
                <a:cs typeface="Times New Roman" pitchFamily="18" charset="0"/>
              </a:rPr>
              <a:t>Kaynak dağılımında dengesizlik ve eşitsizlik,</a:t>
            </a:r>
          </a:p>
          <a:p>
            <a:pPr>
              <a:spcBef>
                <a:spcPct val="50000"/>
              </a:spcBef>
              <a:buFontTx/>
              <a:buChar char="•"/>
            </a:pPr>
            <a:r>
              <a:rPr lang="tr-TR" sz="2800" b="1" dirty="0" smtClean="0">
                <a:latin typeface="Times New Roman" pitchFamily="18" charset="0"/>
                <a:cs typeface="Times New Roman" pitchFamily="18" charset="0"/>
              </a:rPr>
              <a:t>Zayıf olanın, fazlasının istemesi,</a:t>
            </a:r>
          </a:p>
          <a:p>
            <a:pPr>
              <a:spcBef>
                <a:spcPct val="50000"/>
              </a:spcBef>
              <a:buFontTx/>
              <a:buChar char="•"/>
            </a:pPr>
            <a:r>
              <a:rPr lang="tr-TR" sz="2800" b="1" dirty="0" smtClean="0">
                <a:latin typeface="Times New Roman" pitchFamily="18" charset="0"/>
                <a:cs typeface="Times New Roman" pitchFamily="18" charset="0"/>
              </a:rPr>
              <a:t>Güç konumda olanın, güç kontrolünü artırma girişimi</a:t>
            </a:r>
            <a:r>
              <a:rPr lang="tr-TR" sz="2800" dirty="0" smtClean="0">
                <a:latin typeface="Times New Roman" pitchFamily="18" charset="0"/>
                <a:cs typeface="Times New Roman" pitchFamily="18" charset="0"/>
              </a:rPr>
              <a:t>.</a:t>
            </a:r>
          </a:p>
          <a:p>
            <a:pPr>
              <a:spcBef>
                <a:spcPct val="50000"/>
              </a:spcBef>
              <a:buFontTx/>
              <a:buChar char="•"/>
            </a:pPr>
            <a:r>
              <a:rPr lang="tr-TR" sz="2800" b="1" dirty="0" smtClean="0">
                <a:latin typeface="Times New Roman" pitchFamily="18" charset="0"/>
                <a:cs typeface="Times New Roman" pitchFamily="18" charset="0"/>
              </a:rPr>
              <a:t>İletişim Engelleri</a:t>
            </a:r>
          </a:p>
          <a:p>
            <a:pPr>
              <a:spcBef>
                <a:spcPct val="50000"/>
              </a:spcBef>
              <a:buFontTx/>
              <a:buChar char="•"/>
            </a:pPr>
            <a:endParaRPr lang="tr-TR" sz="2800" dirty="0" smtClean="0">
              <a:latin typeface="Times New Roman" pitchFamily="18" charset="0"/>
              <a:cs typeface="Times New Roman" pitchFamily="18" charset="0"/>
            </a:endParaRPr>
          </a:p>
          <a:p>
            <a:pPr>
              <a:spcBef>
                <a:spcPct val="50000"/>
              </a:spcBef>
              <a:buFontTx/>
              <a:buChar char="•"/>
            </a:pPr>
            <a:endParaRPr lang="tr-TR" sz="2800" b="1" dirty="0" smtClean="0"/>
          </a:p>
          <a:p>
            <a:endParaRPr lang="tr-TR" dirty="0"/>
          </a:p>
        </p:txBody>
      </p:sp>
      <p:sp>
        <p:nvSpPr>
          <p:cNvPr id="3" name="2 Başlık"/>
          <p:cNvSpPr>
            <a:spLocks noGrp="1"/>
          </p:cNvSpPr>
          <p:nvPr>
            <p:ph type="title"/>
          </p:nvPr>
        </p:nvSpPr>
        <p:spPr>
          <a:xfrm>
            <a:off x="1815008" y="485800"/>
            <a:ext cx="8229600" cy="1143000"/>
          </a:xfrm>
        </p:spPr>
        <p:txBody>
          <a:bodyPr>
            <a:normAutofit fontScale="90000"/>
          </a:bodyPr>
          <a:lstStyle/>
          <a:p>
            <a:r>
              <a:rPr lang="tr-TR" sz="4400" dirty="0">
                <a:solidFill>
                  <a:srgbClr val="FF0000"/>
                </a:solidFill>
              </a:rPr>
              <a:t/>
            </a:r>
            <a:br>
              <a:rPr lang="tr-TR" sz="4400" dirty="0">
                <a:solidFill>
                  <a:srgbClr val="FF0000"/>
                </a:solidFill>
              </a:rPr>
            </a:br>
            <a:r>
              <a:rPr lang="tr-TR" sz="4400" b="1" dirty="0" smtClean="0">
                <a:solidFill>
                  <a:srgbClr val="FF0000"/>
                </a:solidFill>
              </a:rPr>
              <a:t>ÇATIŞMANIN SEBEPLERİ</a:t>
            </a:r>
            <a:br>
              <a:rPr lang="tr-TR" sz="4400" b="1" dirty="0" smtClean="0">
                <a:solidFill>
                  <a:srgbClr val="FF0000"/>
                </a:solidFill>
              </a:rPr>
            </a:b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908720"/>
            <a:ext cx="8229600" cy="4525963"/>
          </a:xfrm>
        </p:spPr>
        <p:txBody>
          <a:bodyPr>
            <a:normAutofit fontScale="92500" lnSpcReduction="10000"/>
          </a:bodyPr>
          <a:lstStyle/>
          <a:p>
            <a:pPr marL="109728" indent="0" algn="ctr">
              <a:spcBef>
                <a:spcPct val="50000"/>
              </a:spcBef>
              <a:buNone/>
            </a:pPr>
            <a:r>
              <a:rPr lang="tr-TR" sz="2800" b="1" u="sng" dirty="0" smtClean="0">
                <a:solidFill>
                  <a:srgbClr val="FF0000"/>
                </a:solidFill>
              </a:rPr>
              <a:t>ÇATIŞMA ;</a:t>
            </a:r>
          </a:p>
          <a:p>
            <a:pPr algn="ctr">
              <a:spcBef>
                <a:spcPct val="50000"/>
              </a:spcBef>
            </a:pPr>
            <a:r>
              <a:rPr lang="tr-TR" sz="2800" b="1" dirty="0" smtClean="0">
                <a:solidFill>
                  <a:schemeClr val="accent1"/>
                </a:solidFill>
              </a:rPr>
              <a:t>kaynaklar</a:t>
            </a:r>
          </a:p>
          <a:p>
            <a:pPr algn="ctr">
              <a:spcBef>
                <a:spcPct val="50000"/>
              </a:spcBef>
            </a:pPr>
            <a:r>
              <a:rPr lang="tr-TR" sz="2800" b="1" dirty="0" smtClean="0">
                <a:solidFill>
                  <a:srgbClr val="FF9900"/>
                </a:solidFill>
              </a:rPr>
              <a:t>güç,</a:t>
            </a:r>
          </a:p>
          <a:p>
            <a:pPr algn="ctr">
              <a:spcBef>
                <a:spcPct val="50000"/>
              </a:spcBef>
            </a:pPr>
            <a:r>
              <a:rPr lang="tr-TR" sz="2800" b="1" dirty="0" smtClean="0"/>
              <a:t>statü</a:t>
            </a:r>
          </a:p>
          <a:p>
            <a:pPr algn="ctr">
              <a:spcBef>
                <a:spcPct val="50000"/>
              </a:spcBef>
            </a:pPr>
            <a:r>
              <a:rPr lang="tr-TR" sz="2800" b="1" dirty="0" smtClean="0">
                <a:solidFill>
                  <a:srgbClr val="006600"/>
                </a:solidFill>
              </a:rPr>
              <a:t>inançlar,</a:t>
            </a:r>
          </a:p>
          <a:p>
            <a:pPr algn="ctr">
              <a:spcBef>
                <a:spcPct val="50000"/>
              </a:spcBef>
            </a:pPr>
            <a:r>
              <a:rPr lang="tr-TR" sz="2800" b="1" dirty="0" smtClean="0">
                <a:solidFill>
                  <a:srgbClr val="FF0000"/>
                </a:solidFill>
              </a:rPr>
              <a:t> çıkarlar </a:t>
            </a:r>
            <a:r>
              <a:rPr lang="tr-TR" sz="2800" b="1" dirty="0" smtClean="0"/>
              <a:t>ve</a:t>
            </a:r>
          </a:p>
          <a:p>
            <a:pPr algn="ctr">
              <a:spcBef>
                <a:spcPct val="50000"/>
              </a:spcBef>
            </a:pPr>
            <a:r>
              <a:rPr lang="tr-TR" sz="2800" b="1" dirty="0" smtClean="0"/>
              <a:t>diğer isteklere sahip olma</a:t>
            </a:r>
          </a:p>
          <a:p>
            <a:pPr algn="ctr">
              <a:spcBef>
                <a:spcPct val="50000"/>
              </a:spcBef>
            </a:pPr>
            <a:r>
              <a:rPr lang="tr-TR" sz="2800" b="1" dirty="0" smtClean="0">
                <a:solidFill>
                  <a:srgbClr val="FF0000"/>
                </a:solidFill>
              </a:rPr>
              <a:t>ÇEKİŞMESİDİR. </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15</a:t>
            </a:fld>
            <a:endParaRPr lang="tr-T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304" y="332656"/>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marL="457200" indent="-457200">
              <a:spcBef>
                <a:spcPct val="50000"/>
              </a:spcBef>
              <a:buFontTx/>
              <a:buChar char="•"/>
            </a:pPr>
            <a:r>
              <a:rPr lang="tr-TR" sz="2800" b="1" dirty="0" smtClean="0"/>
              <a:t>Farklılıklar, ilerleme ve gelişmenin kaynağı olabilir.</a:t>
            </a:r>
          </a:p>
          <a:p>
            <a:pPr marL="457200" indent="-457200">
              <a:spcBef>
                <a:spcPct val="50000"/>
              </a:spcBef>
              <a:buFontTx/>
              <a:buChar char="•"/>
            </a:pPr>
            <a:r>
              <a:rPr lang="tr-TR" sz="2800" b="1" dirty="0" smtClean="0"/>
              <a:t>Problemlerin tanınmasında ve çözümlenmesinde çatışma bir araçtır.</a:t>
            </a:r>
          </a:p>
          <a:p>
            <a:pPr marL="457200" indent="-457200">
              <a:spcBef>
                <a:spcPct val="50000"/>
              </a:spcBef>
              <a:buFontTx/>
              <a:buChar char="•"/>
            </a:pPr>
            <a:r>
              <a:rPr lang="tr-TR" sz="2800" b="1" dirty="0" smtClean="0"/>
              <a:t>Farklı görüş, bilgi ve varsayımlar</a:t>
            </a:r>
            <a:r>
              <a:rPr lang="tr-TR" sz="2800" b="1" dirty="0"/>
              <a:t> </a:t>
            </a:r>
            <a:r>
              <a:rPr lang="tr-TR" sz="2800" b="1" dirty="0" smtClean="0"/>
              <a:t>başarılı kararlar için bir zorunluluktur.</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16</a:t>
            </a:fld>
            <a:endParaRPr lang="tr-T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304" y="-321358"/>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052736"/>
            <a:ext cx="8229600" cy="5043264"/>
          </a:xfrm>
        </p:spPr>
        <p:txBody>
          <a:bodyPr/>
          <a:lstStyle/>
          <a:p>
            <a:pPr>
              <a:spcBef>
                <a:spcPct val="50000"/>
              </a:spcBef>
            </a:pPr>
            <a:r>
              <a:rPr lang="tr-TR" sz="2400" b="1" dirty="0" smtClean="0"/>
              <a:t>Farklı seviyelerdeki uyuşmazlıklar için niteleme yapılmadığından çatışma farklı biçimlerde tanımlanmakta ve anlaşılmaktadır.</a:t>
            </a:r>
          </a:p>
          <a:p>
            <a:pPr>
              <a:spcBef>
                <a:spcPct val="50000"/>
              </a:spcBef>
            </a:pPr>
            <a:r>
              <a:rPr lang="tr-TR" sz="2400" b="1" dirty="0" smtClean="0"/>
              <a:t>Çatışmalarda basit farklılıktan şiddete uzanan çizgide şu evreleri görmek mümkündür :</a:t>
            </a:r>
          </a:p>
          <a:p>
            <a:endParaRPr lang="tr-TR" dirty="0"/>
          </a:p>
        </p:txBody>
      </p:sp>
      <p:sp>
        <p:nvSpPr>
          <p:cNvPr id="3" name="2 Başlık"/>
          <p:cNvSpPr>
            <a:spLocks noGrp="1"/>
          </p:cNvSpPr>
          <p:nvPr>
            <p:ph type="title"/>
          </p:nvPr>
        </p:nvSpPr>
        <p:spPr>
          <a:xfrm>
            <a:off x="2103040" y="274638"/>
            <a:ext cx="8229600" cy="1143000"/>
          </a:xfrm>
        </p:spPr>
        <p:txBody>
          <a:bodyPr>
            <a:normAutofit fontScale="90000"/>
          </a:bodyPr>
          <a:lstStyle/>
          <a:p>
            <a:r>
              <a:rPr lang="tr-TR" sz="4400" b="1" u="sng" dirty="0" smtClean="0">
                <a:solidFill>
                  <a:srgbClr val="FF0000"/>
                </a:solidFill>
              </a:rPr>
              <a:t>ÇATIŞMA YELPAZESİ</a:t>
            </a:r>
            <a:br>
              <a:rPr lang="tr-TR" sz="4400" b="1" u="sng" dirty="0" smtClean="0">
                <a:solidFill>
                  <a:srgbClr val="FF0000"/>
                </a:solidFill>
              </a:rPr>
            </a:br>
            <a:endParaRPr lang="tr-TR" dirty="0"/>
          </a:p>
        </p:txBody>
      </p:sp>
      <p:sp>
        <p:nvSpPr>
          <p:cNvPr id="4" name="Text Box 5"/>
          <p:cNvSpPr txBox="1">
            <a:spLocks noChangeArrowheads="1"/>
          </p:cNvSpPr>
          <p:nvPr/>
        </p:nvSpPr>
        <p:spPr bwMode="auto">
          <a:xfrm>
            <a:off x="107504" y="3501008"/>
            <a:ext cx="4419600" cy="1815882"/>
          </a:xfrm>
          <a:prstGeom prst="rect">
            <a:avLst/>
          </a:prstGeom>
          <a:solidFill>
            <a:srgbClr val="FF9900"/>
          </a:solidFill>
          <a:ln w="9525">
            <a:noFill/>
            <a:miter lim="800000"/>
            <a:headEnd/>
            <a:tailEnd/>
          </a:ln>
        </p:spPr>
        <p:txBody>
          <a:bodyPr>
            <a:spAutoFit/>
          </a:bodyPr>
          <a:lstStyle/>
          <a:p>
            <a:pPr marL="914400" lvl="1" indent="-457200">
              <a:spcBef>
                <a:spcPct val="50000"/>
              </a:spcBef>
              <a:buFontTx/>
              <a:buAutoNum type="arabicPeriod"/>
            </a:pPr>
            <a:r>
              <a:rPr lang="tr-TR" sz="2800" b="1" dirty="0"/>
              <a:t>Basit farklılık</a:t>
            </a:r>
          </a:p>
          <a:p>
            <a:pPr marL="914400" lvl="1" indent="-457200">
              <a:spcBef>
                <a:spcPct val="50000"/>
              </a:spcBef>
              <a:buFontTx/>
              <a:buAutoNum type="arabicPeriod"/>
            </a:pPr>
            <a:r>
              <a:rPr lang="tr-TR" sz="2800" b="1" dirty="0"/>
              <a:t>Anlaşmazlık</a:t>
            </a:r>
          </a:p>
          <a:p>
            <a:pPr marL="914400" lvl="1" indent="-457200">
              <a:spcBef>
                <a:spcPct val="50000"/>
              </a:spcBef>
              <a:buFontTx/>
              <a:buAutoNum type="arabicPeriod"/>
            </a:pPr>
            <a:r>
              <a:rPr lang="tr-TR" sz="2800" b="1" dirty="0" smtClean="0"/>
              <a:t>Uzlaşmazlık</a:t>
            </a:r>
            <a:endParaRPr lang="tr-TR" sz="2800" b="1" dirty="0"/>
          </a:p>
        </p:txBody>
      </p:sp>
      <p:sp>
        <p:nvSpPr>
          <p:cNvPr id="5" name="Text Box 6"/>
          <p:cNvSpPr txBox="1">
            <a:spLocks noChangeArrowheads="1"/>
          </p:cNvSpPr>
          <p:nvPr/>
        </p:nvSpPr>
        <p:spPr bwMode="auto">
          <a:xfrm>
            <a:off x="4499992" y="3501008"/>
            <a:ext cx="4392488" cy="1815882"/>
          </a:xfrm>
          <a:prstGeom prst="rect">
            <a:avLst/>
          </a:prstGeom>
          <a:solidFill>
            <a:srgbClr val="FF9900"/>
          </a:solidFill>
          <a:ln w="9525">
            <a:noFill/>
            <a:miter lim="800000"/>
            <a:headEnd/>
            <a:tailEnd/>
          </a:ln>
        </p:spPr>
        <p:txBody>
          <a:bodyPr wrap="square">
            <a:spAutoFit/>
          </a:bodyPr>
          <a:lstStyle/>
          <a:p>
            <a:pPr marL="457200" indent="-457200">
              <a:spcBef>
                <a:spcPct val="50000"/>
              </a:spcBef>
              <a:buFontTx/>
              <a:buAutoNum type="arabicPeriod" startAt="4"/>
            </a:pPr>
            <a:r>
              <a:rPr lang="tr-TR" sz="2800" b="1" dirty="0"/>
              <a:t>Yasal çekişme</a:t>
            </a:r>
          </a:p>
          <a:p>
            <a:pPr marL="457200" indent="-457200">
              <a:spcBef>
                <a:spcPct val="50000"/>
              </a:spcBef>
              <a:buFontTx/>
              <a:buAutoNum type="arabicPeriod" startAt="4"/>
            </a:pPr>
            <a:r>
              <a:rPr lang="tr-TR" sz="2800" b="1" dirty="0"/>
              <a:t>Kampanya</a:t>
            </a:r>
          </a:p>
          <a:p>
            <a:pPr marL="457200" indent="-457200">
              <a:spcBef>
                <a:spcPct val="50000"/>
              </a:spcBef>
              <a:buFontTx/>
              <a:buAutoNum type="arabicPeriod" startAt="4"/>
            </a:pPr>
            <a:r>
              <a:rPr lang="tr-TR" sz="2800" b="1" dirty="0"/>
              <a:t>Şiddet ve </a:t>
            </a:r>
            <a:r>
              <a:rPr lang="tr-TR" sz="2800" b="1" dirty="0" smtClean="0"/>
              <a:t>kavga</a:t>
            </a:r>
            <a:endParaRPr lang="tr-TR" sz="2800" b="1" dirty="0"/>
          </a:p>
        </p:txBody>
      </p:sp>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7" name="Slayt Numarası Yer Tutucusu 6"/>
          <p:cNvSpPr>
            <a:spLocks noGrp="1"/>
          </p:cNvSpPr>
          <p:nvPr>
            <p:ph type="sldNum" sz="quarter" idx="12"/>
          </p:nvPr>
        </p:nvSpPr>
        <p:spPr/>
        <p:txBody>
          <a:bodyPr/>
          <a:lstStyle/>
          <a:p>
            <a:fld id="{47437BD1-438E-4569-AF7C-DFEF6139A8C8}" type="slidenum">
              <a:rPr lang="tr-TR" smtClean="0"/>
              <a:t>17</a:t>
            </a:fld>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4">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p:cTn id="25"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5">
                                            <p:txEl>
                                              <p:pRg st="1" end="1"/>
                                            </p:txEl>
                                          </p:spTgt>
                                        </p:tgtEl>
                                        <p:attrNameLst>
                                          <p:attrName>style.visibility</p:attrName>
                                        </p:attrNameLst>
                                      </p:cBhvr>
                                      <p:to>
                                        <p:strVal val="visible"/>
                                      </p:to>
                                    </p:set>
                                    <p:anim calcmode="lin" valueType="num">
                                      <p:cBhvr>
                                        <p:cTn id="31"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32" dur="500" fill="hold"/>
                                        <p:tgtEl>
                                          <p:spTgt spid="5">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 calcmode="lin" valueType="num">
                                      <p:cBhvr>
                                        <p:cTn id="3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8" dur="500" fill="hold"/>
                                        <p:tgtEl>
                                          <p:spTgt spid="5">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autoUpdateAnimBg="0"/>
      <p:bldP spid="5"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defRPr/>
            </a:pPr>
            <a:r>
              <a:rPr lang="tr-TR" b="1" dirty="0" smtClean="0">
                <a:latin typeface="+mj-lt"/>
              </a:rPr>
              <a:t>Kişi içi</a:t>
            </a:r>
          </a:p>
          <a:p>
            <a:pPr>
              <a:defRPr/>
            </a:pPr>
            <a:r>
              <a:rPr lang="tr-TR" b="1" dirty="0" smtClean="0">
                <a:latin typeface="+mj-lt"/>
              </a:rPr>
              <a:t>Kişiler arası</a:t>
            </a:r>
          </a:p>
          <a:p>
            <a:pPr>
              <a:defRPr/>
            </a:pPr>
            <a:r>
              <a:rPr lang="tr-TR" b="1" dirty="0" smtClean="0">
                <a:latin typeface="+mj-lt"/>
              </a:rPr>
              <a:t>Birey-Grup, Grup İçi</a:t>
            </a:r>
          </a:p>
          <a:p>
            <a:pPr>
              <a:defRPr/>
            </a:pPr>
            <a:r>
              <a:rPr lang="tr-TR" b="1" dirty="0" smtClean="0">
                <a:latin typeface="+mj-lt"/>
              </a:rPr>
              <a:t>Gruplar arası</a:t>
            </a:r>
          </a:p>
          <a:p>
            <a:pPr>
              <a:defRPr/>
            </a:pPr>
            <a:r>
              <a:rPr lang="tr-TR" b="1" dirty="0" smtClean="0">
                <a:latin typeface="+mj-lt"/>
              </a:rPr>
              <a:t>Örgütler arası</a:t>
            </a:r>
          </a:p>
          <a:p>
            <a:pPr>
              <a:buNone/>
            </a:pPr>
            <a:endParaRPr lang="tr-TR" dirty="0"/>
          </a:p>
        </p:txBody>
      </p:sp>
      <p:sp>
        <p:nvSpPr>
          <p:cNvPr id="3" name="2 Başlık"/>
          <p:cNvSpPr>
            <a:spLocks noGrp="1"/>
          </p:cNvSpPr>
          <p:nvPr>
            <p:ph type="title"/>
          </p:nvPr>
        </p:nvSpPr>
        <p:spPr>
          <a:xfrm>
            <a:off x="2103040" y="274638"/>
            <a:ext cx="8229600" cy="1143000"/>
          </a:xfrm>
        </p:spPr>
        <p:txBody>
          <a:bodyPr/>
          <a:lstStyle/>
          <a:p>
            <a:r>
              <a:rPr lang="tr-TR" dirty="0" smtClean="0">
                <a:latin typeface="Times New Roman" pitchFamily="18" charset="0"/>
              </a:rPr>
              <a:t>ÇATIŞMA TARAFLARI</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18</a:t>
            </a:fld>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988840"/>
            <a:ext cx="8229600" cy="4525963"/>
          </a:xfrm>
        </p:spPr>
        <p:txBody>
          <a:bodyPr/>
          <a:lstStyle/>
          <a:p>
            <a:pPr algn="just"/>
            <a:r>
              <a:rPr lang="tr-TR" dirty="0" smtClean="0">
                <a:latin typeface="+mj-lt"/>
              </a:rPr>
              <a:t>Bu tür çatışma bireyin gerçekleştirdiği faaliyetler ile ilgilidir. </a:t>
            </a:r>
            <a:endParaRPr lang="tr-TR" dirty="0" smtClean="0">
              <a:latin typeface="+mj-lt"/>
            </a:endParaRPr>
          </a:p>
          <a:p>
            <a:pPr algn="just"/>
            <a:r>
              <a:rPr lang="tr-TR" dirty="0" smtClean="0">
                <a:latin typeface="+mj-lt"/>
              </a:rPr>
              <a:t>Birey</a:t>
            </a:r>
            <a:r>
              <a:rPr lang="tr-TR" dirty="0" smtClean="0">
                <a:latin typeface="+mj-lt"/>
              </a:rPr>
              <a:t>, uyumsuz hedefler arasında seçim yaptığında veya rol çatışmasında bir iç çatışma yaşayabilir.</a:t>
            </a:r>
            <a:r>
              <a:rPr lang="tr-TR" dirty="0" smtClean="0">
                <a:latin typeface="Times New Roman" pitchFamily="18" charset="0"/>
              </a:rPr>
              <a:t> </a:t>
            </a:r>
            <a:endParaRPr lang="tr-TR" dirty="0"/>
          </a:p>
        </p:txBody>
      </p:sp>
      <p:sp>
        <p:nvSpPr>
          <p:cNvPr id="3" name="2 Başlık"/>
          <p:cNvSpPr>
            <a:spLocks noGrp="1"/>
          </p:cNvSpPr>
          <p:nvPr>
            <p:ph type="title"/>
          </p:nvPr>
        </p:nvSpPr>
        <p:spPr>
          <a:xfrm>
            <a:off x="457200" y="-27384"/>
            <a:ext cx="8229600" cy="1143000"/>
          </a:xfrm>
        </p:spPr>
        <p:txBody>
          <a:bodyPr>
            <a:normAutofit fontScale="90000"/>
          </a:bodyPr>
          <a:lstStyle/>
          <a:p>
            <a:pPr algn="ctr"/>
            <a:r>
              <a:rPr lang="tr-TR" dirty="0" smtClean="0">
                <a:latin typeface="Times New Roman" pitchFamily="18" charset="0"/>
              </a:rPr>
              <a:t>         </a:t>
            </a:r>
            <a:br>
              <a:rPr lang="tr-TR" dirty="0" smtClean="0">
                <a:latin typeface="Times New Roman" pitchFamily="18" charset="0"/>
              </a:rPr>
            </a:br>
            <a:r>
              <a:rPr lang="tr-TR" dirty="0">
                <a:latin typeface="Times New Roman" pitchFamily="18" charset="0"/>
              </a:rPr>
              <a:t/>
            </a:r>
            <a:br>
              <a:rPr lang="tr-TR" dirty="0">
                <a:latin typeface="Times New Roman" pitchFamily="18" charset="0"/>
              </a:rPr>
            </a:br>
            <a:r>
              <a:rPr lang="tr-TR" dirty="0" smtClean="0">
                <a:latin typeface="Times New Roman" pitchFamily="18" charset="0"/>
              </a:rPr>
              <a:t/>
            </a:r>
            <a:br>
              <a:rPr lang="tr-TR" dirty="0" smtClean="0">
                <a:latin typeface="Times New Roman" pitchFamily="18" charset="0"/>
              </a:rPr>
            </a:br>
            <a:r>
              <a:rPr lang="tr-TR" dirty="0" smtClean="0">
                <a:latin typeface="Times New Roman" pitchFamily="18" charset="0"/>
              </a:rPr>
              <a:t>KİŞİ İÇİ</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8" name="Metin kutusu 7"/>
          <p:cNvSpPr txBox="1"/>
          <p:nvPr/>
        </p:nvSpPr>
        <p:spPr>
          <a:xfrm>
            <a:off x="0" y="908720"/>
            <a:ext cx="9144000" cy="873572"/>
          </a:xfrm>
          <a:prstGeom prst="rect">
            <a:avLst/>
          </a:prstGeom>
          <a:noFill/>
        </p:spPr>
        <p:txBody>
          <a:bodyPr wrap="square" rtlCol="0">
            <a:spAutoFit/>
          </a:bodyPr>
          <a:lstStyle/>
          <a:p>
            <a:pPr algn="ctr">
              <a:lnSpc>
                <a:spcPct val="150000"/>
              </a:lnSpc>
            </a:pPr>
            <a:endParaRPr lang="tr-TR" b="1" u="sng" dirty="0" smtClean="0">
              <a:solidFill>
                <a:srgbClr val="FF0000"/>
              </a:solidFill>
              <a:latin typeface="Times New Roman" pitchFamily="18" charset="0"/>
              <a:cs typeface="Times New Roman" pitchFamily="18" charset="0"/>
            </a:endParaRPr>
          </a:p>
          <a:p>
            <a:pPr algn="ctr">
              <a:lnSpc>
                <a:spcPct val="150000"/>
              </a:lnSpc>
            </a:pPr>
            <a:r>
              <a:rPr lang="tr-TR" b="1" dirty="0" smtClean="0">
                <a:latin typeface="Times New Roman" pitchFamily="18" charset="0"/>
                <a:cs typeface="Times New Roman" pitchFamily="18" charset="0"/>
              </a:rPr>
              <a:t>)</a:t>
            </a:r>
            <a:endParaRPr lang="tr-TR" b="1" dirty="0">
              <a:latin typeface="Times New Roman" pitchFamily="18" charset="0"/>
              <a:cs typeface="Times New Roman" pitchFamily="18" charset="0"/>
            </a:endParaRPr>
          </a:p>
        </p:txBody>
      </p:sp>
      <p:pic>
        <p:nvPicPr>
          <p:cNvPr id="4" name="Picture 4" descr="kardes"/>
          <p:cNvPicPr>
            <a:picLocks noGrp="1" noChangeAspect="1" noChangeArrowheads="1"/>
          </p:cNvPicPr>
          <p:nvPr>
            <p:ph idx="1"/>
          </p:nvPr>
        </p:nvPicPr>
        <p:blipFill>
          <a:blip r:embed="rId3" cstate="print"/>
          <a:srcRect/>
          <a:stretch>
            <a:fillRect/>
          </a:stretch>
        </p:blipFill>
        <p:spPr bwMode="auto">
          <a:xfrm>
            <a:off x="1085819" y="908720"/>
            <a:ext cx="6972361" cy="5184576"/>
          </a:xfrm>
          <a:prstGeom prst="rect">
            <a:avLst/>
          </a:prstGeom>
          <a:noFill/>
          <a:ln w="9525">
            <a:noFill/>
            <a:miter lim="800000"/>
            <a:headEnd/>
            <a:tailEnd/>
          </a:ln>
        </p:spPr>
      </p:pic>
      <p:sp>
        <p:nvSpPr>
          <p:cNvPr id="2" name="Slayt Numarası Yer Tutucusu 1"/>
          <p:cNvSpPr>
            <a:spLocks noGrp="1"/>
          </p:cNvSpPr>
          <p:nvPr>
            <p:ph type="sldNum" sz="quarter" idx="12"/>
          </p:nvPr>
        </p:nvSpPr>
        <p:spPr/>
        <p:txBody>
          <a:bodyPr/>
          <a:lstStyle/>
          <a:p>
            <a:fld id="{47437BD1-438E-4569-AF7C-DFEF6139A8C8}" type="slidenum">
              <a:rPr lang="tr-TR" smtClean="0"/>
              <a:t>2</a:t>
            </a:fld>
            <a:endParaRPr lang="tr-TR"/>
          </a:p>
        </p:txBody>
      </p:sp>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6518" y="99038"/>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6828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81328"/>
            <a:ext cx="8435280" cy="4972008"/>
          </a:xfrm>
        </p:spPr>
        <p:txBody>
          <a:bodyPr>
            <a:normAutofit fontScale="92500" lnSpcReduction="10000"/>
          </a:bodyPr>
          <a:lstStyle/>
          <a:p>
            <a:pPr algn="just"/>
            <a:r>
              <a:rPr lang="tr-TR" dirty="0" smtClean="0">
                <a:latin typeface="+mj-lt"/>
              </a:rPr>
              <a:t>Etkileşim halinde olan </a:t>
            </a:r>
            <a:r>
              <a:rPr lang="tr-TR" u="sng" dirty="0" smtClean="0">
                <a:latin typeface="+mj-lt"/>
              </a:rPr>
              <a:t>iki yada daha fazla bireyin </a:t>
            </a:r>
            <a:r>
              <a:rPr lang="tr-TR" dirty="0" smtClean="0">
                <a:latin typeface="+mj-lt"/>
              </a:rPr>
              <a:t>birbirleri ile çeşitli fikir, duygu ve görüş ayrılıklarını kapsamaktadır. Kişiler arası çatışma çoğunlukla bireylerin algılarındaki farklılıklarından,    yönelimlerinden veya statülerinden ileri gelmektedir. </a:t>
            </a:r>
            <a:endParaRPr lang="tr-TR" dirty="0" smtClean="0">
              <a:latin typeface="+mj-lt"/>
            </a:endParaRPr>
          </a:p>
          <a:p>
            <a:pPr marL="109728" indent="0" algn="just">
              <a:buNone/>
            </a:pPr>
            <a:endParaRPr lang="tr-TR" dirty="0" smtClean="0">
              <a:latin typeface="+mj-lt"/>
            </a:endParaRPr>
          </a:p>
          <a:p>
            <a:pPr algn="just"/>
            <a:r>
              <a:rPr lang="tr-TR" dirty="0" smtClean="0">
                <a:latin typeface="+mj-lt"/>
              </a:rPr>
              <a:t>Örgütlerde en çok rastlanılan kişiler arası çatışma türü, </a:t>
            </a:r>
            <a:r>
              <a:rPr lang="tr-TR" dirty="0" smtClean="0">
                <a:latin typeface="+mj-lt"/>
              </a:rPr>
              <a:t>ast-üst </a:t>
            </a:r>
            <a:r>
              <a:rPr lang="tr-TR" dirty="0" smtClean="0">
                <a:latin typeface="+mj-lt"/>
              </a:rPr>
              <a:t>çatışmaları ile kurmay-komuta yöneticileri arasındaki kişisel anlaşmazlılardan doğan çatışmalardır. Bunların yanında aynı örgütsel düzeylerde bireysel farklılıklardan dolayı çatışmalar da olabilmektedir.</a:t>
            </a:r>
          </a:p>
          <a:p>
            <a:endParaRPr lang="tr-TR" dirty="0"/>
          </a:p>
        </p:txBody>
      </p:sp>
      <p:sp>
        <p:nvSpPr>
          <p:cNvPr id="3" name="2 Başlık"/>
          <p:cNvSpPr>
            <a:spLocks noGrp="1"/>
          </p:cNvSpPr>
          <p:nvPr>
            <p:ph type="title"/>
          </p:nvPr>
        </p:nvSpPr>
        <p:spPr>
          <a:xfrm>
            <a:off x="2607096" y="274638"/>
            <a:ext cx="8229600" cy="1143000"/>
          </a:xfrm>
        </p:spPr>
        <p:txBody>
          <a:bodyPr/>
          <a:lstStyle/>
          <a:p>
            <a:r>
              <a:rPr lang="tr-TR" dirty="0" smtClean="0">
                <a:latin typeface="Times New Roman" pitchFamily="18" charset="0"/>
              </a:rPr>
              <a:t>KİŞİLER ARASI</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23120" y="2492896"/>
            <a:ext cx="8229600" cy="4525963"/>
          </a:xfrm>
        </p:spPr>
        <p:txBody>
          <a:bodyPr/>
          <a:lstStyle/>
          <a:p>
            <a:pPr>
              <a:defRPr/>
            </a:pPr>
            <a:r>
              <a:rPr lang="tr-TR" b="1" dirty="0" smtClean="0"/>
              <a:t>İletişim Becerisi</a:t>
            </a:r>
          </a:p>
          <a:p>
            <a:pPr>
              <a:defRPr/>
            </a:pPr>
            <a:r>
              <a:rPr lang="tr-TR" b="1" dirty="0" smtClean="0"/>
              <a:t>Kişisel Faktörler</a:t>
            </a:r>
          </a:p>
          <a:p>
            <a:pPr>
              <a:defRPr/>
            </a:pPr>
            <a:r>
              <a:rPr lang="tr-TR" b="1" dirty="0" smtClean="0"/>
              <a:t>Kültürel Faktörler</a:t>
            </a:r>
          </a:p>
          <a:p>
            <a:pPr>
              <a:defRPr/>
            </a:pPr>
            <a:r>
              <a:rPr lang="tr-TR" b="1" dirty="0" smtClean="0"/>
              <a:t>Roller</a:t>
            </a:r>
          </a:p>
          <a:p>
            <a:pPr>
              <a:defRPr/>
            </a:pPr>
            <a:r>
              <a:rPr lang="tr-TR" b="1" dirty="0" smtClean="0"/>
              <a:t>Sosyal ve Fiziksel Çevre</a:t>
            </a:r>
          </a:p>
          <a:p>
            <a:pPr marL="109728" indent="0">
              <a:buNone/>
            </a:pPr>
            <a:endParaRPr lang="tr-TR" dirty="0"/>
          </a:p>
        </p:txBody>
      </p:sp>
      <p:sp>
        <p:nvSpPr>
          <p:cNvPr id="3" name="2 Başlık"/>
          <p:cNvSpPr>
            <a:spLocks noGrp="1"/>
          </p:cNvSpPr>
          <p:nvPr>
            <p:ph type="title"/>
          </p:nvPr>
        </p:nvSpPr>
        <p:spPr>
          <a:xfrm>
            <a:off x="2195736" y="1061864"/>
            <a:ext cx="8229600" cy="1143000"/>
          </a:xfrm>
        </p:spPr>
        <p:txBody>
          <a:bodyPr>
            <a:normAutofit fontScale="90000"/>
          </a:bodyPr>
          <a:lstStyle/>
          <a:p>
            <a:r>
              <a:rPr lang="tr-TR" sz="4400" dirty="0" smtClean="0"/>
              <a:t>Kişilerarası</a:t>
            </a:r>
            <a:r>
              <a:rPr lang="tr-TR" sz="4400" dirty="0" smtClean="0"/>
              <a:t/>
            </a:r>
            <a:br>
              <a:rPr lang="tr-TR" sz="4400" dirty="0" smtClean="0"/>
            </a:br>
            <a:r>
              <a:rPr lang="tr-TR" sz="4400" dirty="0" smtClean="0"/>
              <a:t>Çatışma Nedenleri</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639341"/>
            <a:ext cx="8229600" cy="4525963"/>
          </a:xfrm>
        </p:spPr>
        <p:txBody>
          <a:bodyPr/>
          <a:lstStyle/>
          <a:p>
            <a:pPr algn="just">
              <a:buNone/>
              <a:defRPr/>
            </a:pPr>
            <a:r>
              <a:rPr lang="tr-TR" b="1" dirty="0" smtClean="0">
                <a:latin typeface="+mj-lt"/>
              </a:rPr>
              <a:t>Çatışmalara kişisel faktörler de etki etmektedir. </a:t>
            </a:r>
          </a:p>
          <a:p>
            <a:pPr algn="just">
              <a:buNone/>
              <a:defRPr/>
            </a:pPr>
            <a:r>
              <a:rPr lang="tr-TR" b="1" dirty="0" smtClean="0">
                <a:latin typeface="+mj-lt"/>
              </a:rPr>
              <a:t>Bunlar içerisinde en etkili gözükenler;</a:t>
            </a:r>
          </a:p>
          <a:p>
            <a:pPr algn="just">
              <a:buNone/>
              <a:defRPr/>
            </a:pPr>
            <a:endParaRPr lang="tr-TR" b="1" dirty="0" smtClean="0">
              <a:latin typeface="+mj-lt"/>
            </a:endParaRPr>
          </a:p>
          <a:p>
            <a:pPr algn="just">
              <a:defRPr/>
            </a:pPr>
            <a:r>
              <a:rPr lang="tr-TR" b="1" dirty="0" smtClean="0">
                <a:latin typeface="+mj-lt"/>
              </a:rPr>
              <a:t>Cinsiyet</a:t>
            </a:r>
          </a:p>
          <a:p>
            <a:pPr algn="just">
              <a:defRPr/>
            </a:pPr>
            <a:r>
              <a:rPr lang="tr-TR" b="1" dirty="0" smtClean="0">
                <a:latin typeface="+mj-lt"/>
              </a:rPr>
              <a:t>Fiziksel Görünüm</a:t>
            </a:r>
          </a:p>
          <a:p>
            <a:pPr algn="just">
              <a:defRPr/>
            </a:pPr>
            <a:r>
              <a:rPr lang="tr-TR" b="1" dirty="0" smtClean="0">
                <a:latin typeface="+mj-lt"/>
              </a:rPr>
              <a:t>Tutumlardır.</a:t>
            </a:r>
            <a:endParaRPr lang="en-US" b="1" dirty="0" smtClean="0">
              <a:latin typeface="+mj-lt"/>
            </a:endParaRPr>
          </a:p>
          <a:p>
            <a:endParaRPr lang="tr-TR" dirty="0"/>
          </a:p>
        </p:txBody>
      </p:sp>
      <p:sp>
        <p:nvSpPr>
          <p:cNvPr id="3" name="2 Başlık"/>
          <p:cNvSpPr>
            <a:spLocks noGrp="1"/>
          </p:cNvSpPr>
          <p:nvPr>
            <p:ph type="title"/>
          </p:nvPr>
        </p:nvSpPr>
        <p:spPr>
          <a:xfrm>
            <a:off x="2463080" y="413792"/>
            <a:ext cx="8229600" cy="1143000"/>
          </a:xfrm>
        </p:spPr>
        <p:txBody>
          <a:bodyPr/>
          <a:lstStyle/>
          <a:p>
            <a:r>
              <a:rPr lang="tr-TR" dirty="0" smtClean="0">
                <a:latin typeface="Times New Roman" pitchFamily="18" charset="0"/>
              </a:rPr>
              <a:t>Kişisel Faktörler</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07504" y="1481328"/>
            <a:ext cx="8784976" cy="4525963"/>
          </a:xfrm>
        </p:spPr>
        <p:txBody>
          <a:bodyPr/>
          <a:lstStyle/>
          <a:p>
            <a:pPr algn="just">
              <a:buNone/>
              <a:defRPr/>
            </a:pPr>
            <a:r>
              <a:rPr lang="tr-TR" b="1" dirty="0" smtClean="0">
                <a:latin typeface="+mj-lt"/>
              </a:rPr>
              <a:t>  </a:t>
            </a:r>
            <a:r>
              <a:rPr lang="tr-TR" dirty="0" smtClean="0">
                <a:latin typeface="+mj-lt"/>
              </a:rPr>
              <a:t>Kişilerarası iletişim çatışmalarının önemli kaynaklarından bir tanesi de üstlenilen rollerdir.</a:t>
            </a:r>
          </a:p>
          <a:p>
            <a:pPr algn="just">
              <a:buNone/>
              <a:defRPr/>
            </a:pPr>
            <a:r>
              <a:rPr lang="tr-TR" dirty="0" smtClean="0">
                <a:latin typeface="+mj-lt"/>
              </a:rPr>
              <a:t> </a:t>
            </a:r>
          </a:p>
          <a:p>
            <a:pPr algn="just">
              <a:buNone/>
              <a:defRPr/>
            </a:pPr>
            <a:r>
              <a:rPr lang="tr-TR" dirty="0" smtClean="0">
                <a:latin typeface="+mj-lt"/>
              </a:rPr>
              <a:t>	Grup içinde belirli bir pozisyonda bulunan kişiden beklenen işe-yani davranışlara rol adı verilir.</a:t>
            </a:r>
          </a:p>
          <a:p>
            <a:pPr algn="just">
              <a:buNone/>
              <a:defRPr/>
            </a:pPr>
            <a:endParaRPr lang="tr-TR" dirty="0" smtClean="0">
              <a:latin typeface="+mj-lt"/>
            </a:endParaRPr>
          </a:p>
          <a:p>
            <a:pPr algn="just">
              <a:buNone/>
              <a:defRPr/>
            </a:pPr>
            <a:r>
              <a:rPr lang="tr-TR" dirty="0" smtClean="0">
                <a:latin typeface="+mj-lt"/>
              </a:rPr>
              <a:t>	Bunlar </a:t>
            </a:r>
            <a:r>
              <a:rPr lang="tr-TR" u="sng" dirty="0" smtClean="0">
                <a:latin typeface="+mj-lt"/>
              </a:rPr>
              <a:t>mesleki roller</a:t>
            </a:r>
            <a:r>
              <a:rPr lang="tr-TR" dirty="0" smtClean="0">
                <a:latin typeface="+mj-lt"/>
              </a:rPr>
              <a:t> ve </a:t>
            </a:r>
            <a:r>
              <a:rPr lang="tr-TR" u="sng" dirty="0" smtClean="0">
                <a:latin typeface="+mj-lt"/>
              </a:rPr>
              <a:t>sosyal roller</a:t>
            </a:r>
            <a:r>
              <a:rPr lang="tr-TR" dirty="0" smtClean="0">
                <a:latin typeface="+mj-lt"/>
              </a:rPr>
              <a:t> olmak üzere iki grupta toplanabilir.</a:t>
            </a:r>
            <a:endParaRPr lang="en-US" dirty="0" smtClean="0">
              <a:latin typeface="+mj-lt"/>
            </a:endParaRPr>
          </a:p>
          <a:p>
            <a:endParaRPr lang="tr-TR" dirty="0"/>
          </a:p>
        </p:txBody>
      </p:sp>
      <p:sp>
        <p:nvSpPr>
          <p:cNvPr id="3" name="2 Başlık"/>
          <p:cNvSpPr>
            <a:spLocks noGrp="1"/>
          </p:cNvSpPr>
          <p:nvPr>
            <p:ph type="title"/>
          </p:nvPr>
        </p:nvSpPr>
        <p:spPr>
          <a:xfrm>
            <a:off x="2555776" y="413792"/>
            <a:ext cx="8229600" cy="1143000"/>
          </a:xfrm>
        </p:spPr>
        <p:txBody>
          <a:bodyPr/>
          <a:lstStyle/>
          <a:p>
            <a:r>
              <a:rPr lang="tr-TR" dirty="0" smtClean="0">
                <a:latin typeface="Times New Roman" pitchFamily="18" charset="0"/>
              </a:rPr>
              <a:t>Rol Çatışması</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ctr">
              <a:buNone/>
              <a:defRPr/>
            </a:pPr>
            <a:r>
              <a:rPr lang="tr-TR" b="1" dirty="0" smtClean="0">
                <a:latin typeface="Times New Roman" pitchFamily="18" charset="0"/>
              </a:rPr>
              <a:t>Rolleri Sergileme Biçimi</a:t>
            </a:r>
          </a:p>
          <a:p>
            <a:pPr algn="ctr">
              <a:buNone/>
              <a:defRPr/>
            </a:pPr>
            <a:endParaRPr lang="tr-TR" dirty="0" smtClean="0">
              <a:latin typeface="Times New Roman" pitchFamily="18" charset="0"/>
            </a:endParaRPr>
          </a:p>
          <a:p>
            <a:pPr algn="just">
              <a:buNone/>
              <a:defRPr/>
            </a:pPr>
            <a:r>
              <a:rPr lang="tr-TR" dirty="0" smtClean="0">
                <a:latin typeface="Times New Roman" pitchFamily="18" charset="0"/>
              </a:rPr>
              <a:t>Rol Uyumu				Rol Uyumsuzluğu</a:t>
            </a:r>
          </a:p>
          <a:p>
            <a:pPr algn="just">
              <a:buNone/>
              <a:defRPr/>
            </a:pPr>
            <a:endParaRPr lang="tr-TR" dirty="0" smtClean="0">
              <a:latin typeface="Times New Roman" pitchFamily="18" charset="0"/>
            </a:endParaRPr>
          </a:p>
          <a:p>
            <a:pPr algn="just">
              <a:buNone/>
              <a:defRPr/>
            </a:pPr>
            <a:r>
              <a:rPr lang="tr-TR" dirty="0" smtClean="0">
                <a:latin typeface="Times New Roman" pitchFamily="18" charset="0"/>
              </a:rPr>
              <a:t>				Rol Bulaşması		Rol Katılığı</a:t>
            </a:r>
            <a:endParaRPr lang="en-US" dirty="0" smtClean="0">
              <a:latin typeface="Times New Roman" pitchFamily="18" charset="0"/>
            </a:endParaRPr>
          </a:p>
          <a:p>
            <a:endParaRPr lang="tr-TR" dirty="0"/>
          </a:p>
        </p:txBody>
      </p:sp>
      <p:sp>
        <p:nvSpPr>
          <p:cNvPr id="3" name="2 Başlık"/>
          <p:cNvSpPr>
            <a:spLocks noGrp="1"/>
          </p:cNvSpPr>
          <p:nvPr>
            <p:ph type="title"/>
          </p:nvPr>
        </p:nvSpPr>
        <p:spPr>
          <a:xfrm>
            <a:off x="2895128" y="274638"/>
            <a:ext cx="8229600" cy="1143000"/>
          </a:xfrm>
        </p:spPr>
        <p:txBody>
          <a:bodyPr/>
          <a:lstStyle/>
          <a:p>
            <a:r>
              <a:rPr lang="tr-TR" dirty="0" smtClean="0">
                <a:latin typeface="Times New Roman" pitchFamily="18" charset="0"/>
              </a:rPr>
              <a:t>Rol Çatışması</a:t>
            </a:r>
            <a:endParaRPr lang="tr-TR" dirty="0"/>
          </a:p>
        </p:txBody>
      </p:sp>
      <p:sp>
        <p:nvSpPr>
          <p:cNvPr id="5" name="Line 8"/>
          <p:cNvSpPr>
            <a:spLocks noChangeShapeType="1"/>
          </p:cNvSpPr>
          <p:nvPr/>
        </p:nvSpPr>
        <p:spPr bwMode="auto">
          <a:xfrm flipH="1">
            <a:off x="1835696" y="2060848"/>
            <a:ext cx="2016125" cy="576262"/>
          </a:xfrm>
          <a:prstGeom prst="line">
            <a:avLst/>
          </a:prstGeom>
          <a:noFill/>
          <a:ln w="9525">
            <a:solidFill>
              <a:schemeClr val="tx1"/>
            </a:solidFill>
            <a:round/>
            <a:headEnd/>
            <a:tailEnd type="triangle" w="med" len="med"/>
          </a:ln>
        </p:spPr>
        <p:txBody>
          <a:bodyPr/>
          <a:lstStyle/>
          <a:p>
            <a:endParaRPr lang="tr-TR"/>
          </a:p>
        </p:txBody>
      </p:sp>
      <p:sp>
        <p:nvSpPr>
          <p:cNvPr id="6" name="Line 8"/>
          <p:cNvSpPr>
            <a:spLocks noChangeShapeType="1"/>
          </p:cNvSpPr>
          <p:nvPr/>
        </p:nvSpPr>
        <p:spPr bwMode="auto">
          <a:xfrm flipH="1">
            <a:off x="3851920" y="2924944"/>
            <a:ext cx="2016125" cy="576262"/>
          </a:xfrm>
          <a:prstGeom prst="line">
            <a:avLst/>
          </a:prstGeom>
          <a:noFill/>
          <a:ln w="9525">
            <a:solidFill>
              <a:schemeClr val="tx1"/>
            </a:solidFill>
            <a:round/>
            <a:headEnd/>
            <a:tailEnd type="triangle" w="med" len="med"/>
          </a:ln>
        </p:spPr>
        <p:txBody>
          <a:bodyPr/>
          <a:lstStyle/>
          <a:p>
            <a:endParaRPr lang="tr-TR"/>
          </a:p>
        </p:txBody>
      </p:sp>
      <p:sp>
        <p:nvSpPr>
          <p:cNvPr id="7" name="Line 5"/>
          <p:cNvSpPr>
            <a:spLocks noChangeShapeType="1"/>
          </p:cNvSpPr>
          <p:nvPr/>
        </p:nvSpPr>
        <p:spPr bwMode="auto">
          <a:xfrm>
            <a:off x="5076056" y="2060848"/>
            <a:ext cx="2520950" cy="503237"/>
          </a:xfrm>
          <a:prstGeom prst="line">
            <a:avLst/>
          </a:prstGeom>
          <a:noFill/>
          <a:ln w="9525">
            <a:solidFill>
              <a:schemeClr val="tx1"/>
            </a:solidFill>
            <a:round/>
            <a:headEnd/>
            <a:tailEnd type="triangle" w="med" len="med"/>
          </a:ln>
        </p:spPr>
        <p:txBody>
          <a:bodyPr/>
          <a:lstStyle/>
          <a:p>
            <a:endParaRPr lang="tr-TR"/>
          </a:p>
        </p:txBody>
      </p:sp>
      <p:sp>
        <p:nvSpPr>
          <p:cNvPr id="8" name="Line 5"/>
          <p:cNvSpPr>
            <a:spLocks noChangeShapeType="1"/>
          </p:cNvSpPr>
          <p:nvPr/>
        </p:nvSpPr>
        <p:spPr bwMode="auto">
          <a:xfrm>
            <a:off x="5868144" y="2924944"/>
            <a:ext cx="2520950" cy="503237"/>
          </a:xfrm>
          <a:prstGeom prst="line">
            <a:avLst/>
          </a:prstGeom>
          <a:noFill/>
          <a:ln w="9525">
            <a:solidFill>
              <a:schemeClr val="tx1"/>
            </a:solidFill>
            <a:round/>
            <a:headEnd/>
            <a:tailEnd type="triangle" w="med" len="med"/>
          </a:ln>
        </p:spPr>
        <p:txBody>
          <a:bodyPr/>
          <a:lstStyle/>
          <a:p>
            <a:endParaRPr lang="tr-TR"/>
          </a:p>
        </p:txBody>
      </p:sp>
      <p:pic>
        <p:nvPicPr>
          <p:cNvPr id="9" name="Resim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4" name="Slayt Numarası Yer Tutucusu 3"/>
          <p:cNvSpPr>
            <a:spLocks noGrp="1"/>
          </p:cNvSpPr>
          <p:nvPr>
            <p:ph type="sldNum" sz="quarter" idx="12"/>
          </p:nvPr>
        </p:nvSpPr>
        <p:spPr/>
        <p:txBody>
          <a:bodyPr/>
          <a:lstStyle/>
          <a:p>
            <a:fld id="{47437BD1-438E-4569-AF7C-DFEF6139A8C8}" type="slidenum">
              <a:rPr lang="tr-TR" smtClean="0"/>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ctr">
              <a:buNone/>
              <a:defRPr/>
            </a:pPr>
            <a:r>
              <a:rPr lang="tr-TR" b="1" dirty="0" smtClean="0">
                <a:latin typeface="Times New Roman" pitchFamily="18" charset="0"/>
              </a:rPr>
              <a:t>Rol Uyumu</a:t>
            </a:r>
          </a:p>
          <a:p>
            <a:pPr algn="just">
              <a:buNone/>
              <a:defRPr/>
            </a:pPr>
            <a:r>
              <a:rPr lang="tr-TR" dirty="0" smtClean="0">
                <a:latin typeface="Times New Roman" pitchFamily="18" charset="0"/>
              </a:rPr>
              <a:t>   Her insan birden fazla role sahiptir. Eğer bir insan sahip olduğu rolleri yerine zamanına göre kullanabilirse o insanın rol uyumu içinde olduğunu söyleyebiliriz. Okulda öğretmen, evde anne.</a:t>
            </a:r>
          </a:p>
          <a:p>
            <a:endParaRPr lang="tr-TR" dirty="0"/>
          </a:p>
        </p:txBody>
      </p:sp>
      <p:sp>
        <p:nvSpPr>
          <p:cNvPr id="3" name="2 Başlık"/>
          <p:cNvSpPr>
            <a:spLocks noGrp="1"/>
          </p:cNvSpPr>
          <p:nvPr>
            <p:ph type="title"/>
          </p:nvPr>
        </p:nvSpPr>
        <p:spPr>
          <a:xfrm>
            <a:off x="2895128" y="274638"/>
            <a:ext cx="8229600" cy="1143000"/>
          </a:xfrm>
        </p:spPr>
        <p:txBody>
          <a:bodyPr/>
          <a:lstStyle/>
          <a:p>
            <a:r>
              <a:rPr lang="tr-TR" dirty="0" smtClean="0">
                <a:latin typeface="Times New Roman" pitchFamily="18" charset="0"/>
              </a:rPr>
              <a:t>Rol Çatışması</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25</a:t>
            </a:fld>
            <a:endParaRPr lang="tr-T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ctr">
              <a:buNone/>
              <a:defRPr/>
            </a:pPr>
            <a:r>
              <a:rPr lang="tr-TR" b="1" dirty="0" smtClean="0">
                <a:latin typeface="Times New Roman" pitchFamily="18" charset="0"/>
              </a:rPr>
              <a:t>Rol Uyumsuzluğu</a:t>
            </a:r>
          </a:p>
          <a:p>
            <a:pPr algn="just">
              <a:buNone/>
              <a:defRPr/>
            </a:pPr>
            <a:r>
              <a:rPr lang="tr-TR" dirty="0" smtClean="0">
                <a:latin typeface="Times New Roman" pitchFamily="18" charset="0"/>
              </a:rPr>
              <a:t>   Eğer bir insan sahip olduğu rolleri yerine ve zamanına göre kullanamıyorsa, bu durumu rol uyumsuzluğu olarak adlandırabiliriz. </a:t>
            </a:r>
            <a:endParaRPr lang="tr-TR" dirty="0" smtClean="0">
              <a:latin typeface="Times New Roman" pitchFamily="18" charset="0"/>
            </a:endParaRPr>
          </a:p>
          <a:p>
            <a:pPr algn="just">
              <a:buNone/>
              <a:defRPr/>
            </a:pPr>
            <a:endParaRPr lang="tr-TR" dirty="0">
              <a:latin typeface="Times New Roman" pitchFamily="18" charset="0"/>
            </a:endParaRPr>
          </a:p>
          <a:p>
            <a:pPr algn="just">
              <a:buNone/>
              <a:defRPr/>
            </a:pPr>
            <a:r>
              <a:rPr lang="tr-TR" dirty="0" smtClean="0">
                <a:latin typeface="Times New Roman" pitchFamily="18" charset="0"/>
              </a:rPr>
              <a:t>►İki </a:t>
            </a:r>
            <a:r>
              <a:rPr lang="tr-TR" dirty="0" smtClean="0">
                <a:latin typeface="Times New Roman" pitchFamily="18" charset="0"/>
              </a:rPr>
              <a:t>şekilde ortaya </a:t>
            </a:r>
            <a:r>
              <a:rPr lang="tr-TR" dirty="0" smtClean="0">
                <a:latin typeface="Times New Roman" pitchFamily="18" charset="0"/>
              </a:rPr>
              <a:t>çıkar: </a:t>
            </a:r>
            <a:r>
              <a:rPr lang="tr-TR" dirty="0" smtClean="0">
                <a:latin typeface="Times New Roman" pitchFamily="18" charset="0"/>
              </a:rPr>
              <a:t>Rol </a:t>
            </a:r>
            <a:r>
              <a:rPr lang="tr-TR" dirty="0" smtClean="0">
                <a:latin typeface="Times New Roman" pitchFamily="18" charset="0"/>
              </a:rPr>
              <a:t>bulaşması,</a:t>
            </a:r>
          </a:p>
          <a:p>
            <a:pPr algn="just">
              <a:buNone/>
              <a:defRPr/>
            </a:pPr>
            <a:r>
              <a:rPr lang="tr-TR" dirty="0">
                <a:latin typeface="Times New Roman" pitchFamily="18" charset="0"/>
              </a:rPr>
              <a:t>	</a:t>
            </a:r>
            <a:r>
              <a:rPr lang="tr-TR" dirty="0" smtClean="0">
                <a:latin typeface="Times New Roman" pitchFamily="18" charset="0"/>
              </a:rPr>
              <a:t>			            </a:t>
            </a:r>
            <a:r>
              <a:rPr lang="tr-TR" dirty="0" smtClean="0">
                <a:latin typeface="Times New Roman" pitchFamily="18" charset="0"/>
              </a:rPr>
              <a:t>Rol </a:t>
            </a:r>
            <a:r>
              <a:rPr lang="tr-TR" dirty="0" smtClean="0">
                <a:latin typeface="Times New Roman" pitchFamily="18" charset="0"/>
              </a:rPr>
              <a:t>katılaşması. </a:t>
            </a:r>
          </a:p>
          <a:p>
            <a:endParaRPr lang="tr-TR" dirty="0"/>
          </a:p>
        </p:txBody>
      </p:sp>
      <p:sp>
        <p:nvSpPr>
          <p:cNvPr id="3" name="2 Başlık"/>
          <p:cNvSpPr>
            <a:spLocks noGrp="1"/>
          </p:cNvSpPr>
          <p:nvPr>
            <p:ph type="title"/>
          </p:nvPr>
        </p:nvSpPr>
        <p:spPr>
          <a:xfrm>
            <a:off x="2915816" y="274638"/>
            <a:ext cx="8229600" cy="1143000"/>
          </a:xfrm>
        </p:spPr>
        <p:txBody>
          <a:bodyPr/>
          <a:lstStyle/>
          <a:p>
            <a:r>
              <a:rPr lang="tr-TR" dirty="0" smtClean="0">
                <a:latin typeface="Times New Roman" pitchFamily="18" charset="0"/>
              </a:rPr>
              <a:t>Rol Çatışması</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26</a:t>
            </a:fld>
            <a:endParaRPr lang="tr-T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280" y="205010"/>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lnSpc>
                <a:spcPct val="90000"/>
              </a:lnSpc>
              <a:buNone/>
              <a:defRPr/>
            </a:pPr>
            <a:r>
              <a:rPr lang="tr-TR" b="1" dirty="0">
                <a:latin typeface="Times New Roman" pitchFamily="18" charset="0"/>
              </a:rPr>
              <a:t> </a:t>
            </a:r>
            <a:r>
              <a:rPr lang="tr-TR" b="1" dirty="0" smtClean="0">
                <a:latin typeface="Times New Roman" pitchFamily="18" charset="0"/>
              </a:rPr>
              <a:t>  </a:t>
            </a:r>
            <a:r>
              <a:rPr lang="tr-TR" b="1" u="sng" dirty="0" smtClean="0">
                <a:latin typeface="Times New Roman" pitchFamily="18" charset="0"/>
              </a:rPr>
              <a:t>Rol Bulaşması</a:t>
            </a:r>
            <a:r>
              <a:rPr lang="tr-TR" b="1" dirty="0" smtClean="0">
                <a:latin typeface="Times New Roman" pitchFamily="18" charset="0"/>
              </a:rPr>
              <a:t>: </a:t>
            </a:r>
            <a:r>
              <a:rPr lang="tr-TR" dirty="0" smtClean="0">
                <a:latin typeface="Times New Roman" pitchFamily="18" charset="0"/>
              </a:rPr>
              <a:t>Eğer bir insan, belli bir durumda, sahip olduğu rollerden en az ikisini, bu rollerin kalitesini düşürecek şekilde birlikte kullanırsa, bu rollerin birbirine bulaştığını söyleyebiliriz. </a:t>
            </a:r>
          </a:p>
          <a:p>
            <a:pPr algn="just">
              <a:lnSpc>
                <a:spcPct val="90000"/>
              </a:lnSpc>
              <a:buNone/>
              <a:defRPr/>
            </a:pPr>
            <a:endParaRPr lang="tr-TR" dirty="0" smtClean="0">
              <a:latin typeface="Times New Roman" pitchFamily="18" charset="0"/>
            </a:endParaRPr>
          </a:p>
          <a:p>
            <a:pPr algn="just">
              <a:lnSpc>
                <a:spcPct val="90000"/>
              </a:lnSpc>
              <a:buNone/>
              <a:defRPr/>
            </a:pPr>
            <a:r>
              <a:rPr lang="tr-TR" b="1" dirty="0" smtClean="0">
                <a:latin typeface="Times New Roman" pitchFamily="18" charset="0"/>
              </a:rPr>
              <a:t>   </a:t>
            </a:r>
            <a:r>
              <a:rPr lang="tr-TR" b="1" u="sng" dirty="0" smtClean="0">
                <a:latin typeface="Times New Roman" pitchFamily="18" charset="0"/>
              </a:rPr>
              <a:t>Rol Katılaşması</a:t>
            </a:r>
            <a:r>
              <a:rPr lang="tr-TR" b="1" dirty="0" smtClean="0">
                <a:latin typeface="Times New Roman" pitchFamily="18" charset="0"/>
              </a:rPr>
              <a:t>: </a:t>
            </a:r>
            <a:r>
              <a:rPr lang="tr-TR" dirty="0" smtClean="0">
                <a:latin typeface="Times New Roman" pitchFamily="18" charset="0"/>
              </a:rPr>
              <a:t>Eğer bir insan, belli bir rolünü, kendisine ait pek çok role bulaştırıyorsa, yani fazlaca benimsediği bir rolü, hemen her ortamda sergiliyorsa, bu durum rol katılığı olarak adlandırılmaktadır.</a:t>
            </a:r>
          </a:p>
          <a:p>
            <a:endParaRPr lang="tr-TR" dirty="0"/>
          </a:p>
        </p:txBody>
      </p:sp>
      <p:sp>
        <p:nvSpPr>
          <p:cNvPr id="3" name="2 Başlık"/>
          <p:cNvSpPr>
            <a:spLocks noGrp="1"/>
          </p:cNvSpPr>
          <p:nvPr>
            <p:ph type="title"/>
          </p:nvPr>
        </p:nvSpPr>
        <p:spPr>
          <a:xfrm>
            <a:off x="2895128" y="274638"/>
            <a:ext cx="8229600" cy="1143000"/>
          </a:xfrm>
        </p:spPr>
        <p:txBody>
          <a:bodyPr/>
          <a:lstStyle/>
          <a:p>
            <a:r>
              <a:rPr lang="tr-TR" dirty="0" smtClean="0">
                <a:latin typeface="Times New Roman" pitchFamily="18" charset="0"/>
              </a:rPr>
              <a:t>Rol Çatışması        </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27</a:t>
            </a:fld>
            <a:endParaRPr lang="tr-T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304" y="-315416"/>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defRPr/>
            </a:pPr>
            <a:endParaRPr lang="tr-TR" b="1" dirty="0" smtClean="0">
              <a:latin typeface="Times New Roman" pitchFamily="18" charset="0"/>
            </a:endParaRPr>
          </a:p>
          <a:p>
            <a:pPr algn="just">
              <a:defRPr/>
            </a:pPr>
            <a:endParaRPr lang="tr-TR" b="1" dirty="0">
              <a:latin typeface="Times New Roman" pitchFamily="18" charset="0"/>
            </a:endParaRPr>
          </a:p>
          <a:p>
            <a:pPr algn="just">
              <a:defRPr/>
            </a:pPr>
            <a:endParaRPr lang="tr-TR" b="1" dirty="0" smtClean="0">
              <a:latin typeface="Times New Roman" pitchFamily="18" charset="0"/>
            </a:endParaRPr>
          </a:p>
          <a:p>
            <a:pPr algn="just">
              <a:defRPr/>
            </a:pPr>
            <a:r>
              <a:rPr lang="tr-TR" b="1" dirty="0" smtClean="0">
                <a:latin typeface="Times New Roman" pitchFamily="18" charset="0"/>
              </a:rPr>
              <a:t>Kişilerin </a:t>
            </a:r>
            <a:r>
              <a:rPr lang="tr-TR" b="1" dirty="0" smtClean="0">
                <a:latin typeface="Times New Roman" pitchFamily="18" charset="0"/>
              </a:rPr>
              <a:t>Rollerle Çatışması</a:t>
            </a:r>
          </a:p>
          <a:p>
            <a:pPr algn="just">
              <a:defRPr/>
            </a:pPr>
            <a:r>
              <a:rPr lang="tr-TR" b="1" dirty="0" smtClean="0">
                <a:latin typeface="Times New Roman" pitchFamily="18" charset="0"/>
              </a:rPr>
              <a:t>Kişilerin, Rollerden Dolayı Birbirleriyle Çatışması</a:t>
            </a:r>
            <a:endParaRPr lang="en-US" b="1" dirty="0" smtClean="0">
              <a:latin typeface="Times New Roman" pitchFamily="18" charset="0"/>
            </a:endParaRPr>
          </a:p>
          <a:p>
            <a:pPr>
              <a:buNone/>
            </a:pPr>
            <a:endParaRPr lang="tr-TR" dirty="0"/>
          </a:p>
        </p:txBody>
      </p:sp>
      <p:sp>
        <p:nvSpPr>
          <p:cNvPr id="3" name="2 Başlık"/>
          <p:cNvSpPr>
            <a:spLocks noGrp="1"/>
          </p:cNvSpPr>
          <p:nvPr>
            <p:ph type="title"/>
          </p:nvPr>
        </p:nvSpPr>
        <p:spPr>
          <a:xfrm>
            <a:off x="2843808" y="274638"/>
            <a:ext cx="8229600" cy="1143000"/>
          </a:xfrm>
        </p:spPr>
        <p:txBody>
          <a:bodyPr/>
          <a:lstStyle/>
          <a:p>
            <a:r>
              <a:rPr lang="tr-TR" dirty="0" smtClean="0">
                <a:latin typeface="Times New Roman" pitchFamily="18" charset="0"/>
              </a:rPr>
              <a:t>Rol Çatışması</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28</a:t>
            </a:fld>
            <a:endParaRPr lang="tr-T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6296" y="205010"/>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196752"/>
            <a:ext cx="8229600" cy="4810539"/>
          </a:xfrm>
        </p:spPr>
        <p:txBody>
          <a:bodyPr>
            <a:normAutofit fontScale="85000" lnSpcReduction="20000"/>
          </a:bodyPr>
          <a:lstStyle/>
          <a:p>
            <a:pPr algn="just"/>
            <a:r>
              <a:rPr lang="tr-TR" b="1" dirty="0" smtClean="0">
                <a:latin typeface="Times New Roman" pitchFamily="18" charset="0"/>
                <a:cs typeface="Times New Roman" pitchFamily="18" charset="0"/>
              </a:rPr>
              <a:t>Bu tür çatışma daha çok, kişilerin grup tarafından belirli normları kabule zorlanmaları ile oluşur.  Grup amaçlarını ve normlarını benimsemeyen kişiler grup ile çatışma haline geleceklerdir.  Bu kişiler, aynı zamanda grup üyesi ise bu takdirde grup içi çatışmadan söz edilecektir</a:t>
            </a:r>
            <a:r>
              <a:rPr lang="tr-TR" b="1" dirty="0" smtClean="0">
                <a:latin typeface="Times New Roman" pitchFamily="18" charset="0"/>
                <a:cs typeface="Times New Roman" pitchFamily="18" charset="0"/>
              </a:rPr>
              <a:t>.</a:t>
            </a:r>
          </a:p>
          <a:p>
            <a:pPr marL="109728" indent="0" algn="just">
              <a:buNone/>
            </a:pPr>
            <a:endParaRPr lang="tr-TR" b="1"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Kişilerarası çatışma çoğu zaman bir grup içerisinde olabilir. </a:t>
            </a:r>
            <a:endParaRPr lang="tr-TR" dirty="0" smtClean="0">
              <a:latin typeface="Times New Roman" pitchFamily="18" charset="0"/>
              <a:cs typeface="Times New Roman" pitchFamily="18" charset="0"/>
            </a:endParaRPr>
          </a:p>
          <a:p>
            <a:pPr marL="109728" indent="0" algn="just">
              <a:buNone/>
            </a:pPr>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Grup üyelerinin arasındaki çatışmanın gruba zarar vermesini engellemek, özellikle grup üyeleri arasından kişisel yetenekleri seçerken, bir denge oluşturacak biçimde davranmak gereklidir. </a:t>
            </a:r>
            <a:endParaRPr lang="tr-TR" b="1" dirty="0" smtClean="0">
              <a:latin typeface="Times New Roman" pitchFamily="18" charset="0"/>
              <a:cs typeface="Times New Roman" pitchFamily="18" charset="0"/>
            </a:endParaRPr>
          </a:p>
          <a:p>
            <a:pPr marL="109728" indent="0" algn="just">
              <a:buNone/>
            </a:pPr>
            <a:endParaRPr lang="tr-TR" b="1"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Bu sayede görevler başarıyla gerçekleştirilebilir ve çatışma ortaya çıkmaz. </a:t>
            </a:r>
          </a:p>
          <a:p>
            <a:endParaRPr lang="tr-TR" dirty="0"/>
          </a:p>
        </p:txBody>
      </p:sp>
      <p:sp>
        <p:nvSpPr>
          <p:cNvPr id="3" name="2 Başlık"/>
          <p:cNvSpPr>
            <a:spLocks noGrp="1"/>
          </p:cNvSpPr>
          <p:nvPr>
            <p:ph type="title"/>
          </p:nvPr>
        </p:nvSpPr>
        <p:spPr>
          <a:xfrm>
            <a:off x="1907704" y="274638"/>
            <a:ext cx="8229600" cy="1143000"/>
          </a:xfrm>
        </p:spPr>
        <p:txBody>
          <a:bodyPr/>
          <a:lstStyle/>
          <a:p>
            <a:r>
              <a:rPr lang="tr-TR" dirty="0" smtClean="0">
                <a:latin typeface="Times New Roman" pitchFamily="18" charset="0"/>
              </a:rPr>
              <a:t>BİREY-GRUP, GRUP İÇİ</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251520" y="1772816"/>
            <a:ext cx="8964313" cy="3841052"/>
          </a:xfrm>
          <a:prstGeom prst="rect">
            <a:avLst/>
          </a:prstGeom>
          <a:noFill/>
        </p:spPr>
        <p:txBody>
          <a:bodyPr wrap="none" rtlCol="0">
            <a:spAutoFit/>
          </a:bodyPr>
          <a:lstStyle/>
          <a:p>
            <a:pPr marL="342900" indent="-342900" algn="just" eaLnBrk="0" hangingPunct="0">
              <a:spcBef>
                <a:spcPct val="20000"/>
              </a:spcBef>
              <a:buClr>
                <a:schemeClr val="tx1"/>
              </a:buClr>
              <a:buSzPct val="100000"/>
              <a:buFont typeface="Wingdings" pitchFamily="2" charset="2"/>
              <a:buChar char="Ø"/>
            </a:pPr>
            <a:r>
              <a:rPr lang="tr-TR" altLang="tr-TR" sz="2400" dirty="0">
                <a:latin typeface="Candara" pitchFamily="34" charset="0"/>
                <a:cs typeface="Arial" pitchFamily="34" charset="0"/>
              </a:rPr>
              <a:t>Çatışma kavramı yöneticilerin zamanını alan ve mutlaka çözmek </a:t>
            </a:r>
            <a:endParaRPr lang="tr-TR" altLang="tr-TR" sz="2400" dirty="0" smtClean="0">
              <a:latin typeface="Candara" pitchFamily="34" charset="0"/>
              <a:cs typeface="Arial" pitchFamily="34" charset="0"/>
            </a:endParaRPr>
          </a:p>
          <a:p>
            <a:pPr algn="just" eaLnBrk="0" hangingPunct="0">
              <a:spcBef>
                <a:spcPct val="20000"/>
              </a:spcBef>
              <a:buClr>
                <a:schemeClr val="tx1"/>
              </a:buClr>
              <a:buSzPct val="100000"/>
            </a:pPr>
            <a:r>
              <a:rPr lang="tr-TR" altLang="tr-TR" sz="2400" dirty="0" smtClean="0">
                <a:latin typeface="Candara" pitchFamily="34" charset="0"/>
                <a:cs typeface="Arial" pitchFamily="34" charset="0"/>
              </a:rPr>
              <a:t>zorunda  olduğu </a:t>
            </a:r>
            <a:r>
              <a:rPr lang="tr-TR" altLang="tr-TR" sz="2400" dirty="0">
                <a:latin typeface="Candara" pitchFamily="34" charset="0"/>
                <a:cs typeface="Arial" pitchFamily="34" charset="0"/>
              </a:rPr>
              <a:t>bir </a:t>
            </a:r>
            <a:r>
              <a:rPr lang="tr-TR" altLang="tr-TR" sz="2400" dirty="0" smtClean="0">
                <a:latin typeface="Candara" pitchFamily="34" charset="0"/>
                <a:cs typeface="Arial" pitchFamily="34" charset="0"/>
              </a:rPr>
              <a:t>durumu </a:t>
            </a:r>
            <a:r>
              <a:rPr lang="tr-TR" altLang="tr-TR" sz="2400" dirty="0">
                <a:latin typeface="Candara" pitchFamily="34" charset="0"/>
                <a:cs typeface="Arial" pitchFamily="34" charset="0"/>
              </a:rPr>
              <a:t>ifade eder. Organizasyonlarda </a:t>
            </a:r>
            <a:endParaRPr lang="tr-TR" altLang="tr-TR" sz="2400" dirty="0" smtClean="0">
              <a:latin typeface="Candara" pitchFamily="34" charset="0"/>
              <a:cs typeface="Arial" pitchFamily="34" charset="0"/>
            </a:endParaRPr>
          </a:p>
          <a:p>
            <a:pPr algn="just" eaLnBrk="0" hangingPunct="0">
              <a:spcBef>
                <a:spcPct val="20000"/>
              </a:spcBef>
              <a:buClr>
                <a:schemeClr val="tx1"/>
              </a:buClr>
              <a:buSzPct val="100000"/>
            </a:pPr>
            <a:r>
              <a:rPr lang="tr-TR" altLang="tr-TR" sz="2400" u="sng" dirty="0" smtClean="0">
                <a:latin typeface="Candara" pitchFamily="34" charset="0"/>
                <a:cs typeface="Arial" pitchFamily="34" charset="0"/>
              </a:rPr>
              <a:t>birey-grup-örgüt</a:t>
            </a:r>
            <a:r>
              <a:rPr lang="tr-TR" altLang="tr-TR" sz="2400" dirty="0" smtClean="0">
                <a:latin typeface="Candara" pitchFamily="34" charset="0"/>
                <a:cs typeface="Arial" pitchFamily="34" charset="0"/>
              </a:rPr>
              <a:t> düzeyindeki çatışmalar </a:t>
            </a:r>
            <a:r>
              <a:rPr lang="tr-TR" altLang="tr-TR" sz="2400" dirty="0">
                <a:latin typeface="Candara" pitchFamily="34" charset="0"/>
                <a:cs typeface="Arial" pitchFamily="34" charset="0"/>
              </a:rPr>
              <a:t>çok sık görülmektedir. </a:t>
            </a:r>
          </a:p>
          <a:p>
            <a:pPr marL="273050" indent="-273050" algn="just" eaLnBrk="0" hangingPunct="0">
              <a:spcBef>
                <a:spcPct val="20000"/>
              </a:spcBef>
              <a:buClr>
                <a:schemeClr val="tx1"/>
              </a:buClr>
              <a:buSzPct val="100000"/>
              <a:buFont typeface="Symbol" pitchFamily="18" charset="2"/>
              <a:buNone/>
            </a:pPr>
            <a:endParaRPr lang="tr-TR" altLang="tr-TR" sz="2400" dirty="0">
              <a:latin typeface="Candara" pitchFamily="34" charset="0"/>
              <a:cs typeface="Arial" pitchFamily="34" charset="0"/>
            </a:endParaRPr>
          </a:p>
          <a:p>
            <a:pPr marL="342900" indent="-342900" algn="just" eaLnBrk="0" hangingPunct="0">
              <a:spcBef>
                <a:spcPct val="20000"/>
              </a:spcBef>
              <a:buClr>
                <a:schemeClr val="tx1"/>
              </a:buClr>
              <a:buSzPct val="100000"/>
              <a:buFont typeface="Wingdings" pitchFamily="2" charset="2"/>
              <a:buChar char="Ø"/>
            </a:pPr>
            <a:r>
              <a:rPr lang="tr-TR" altLang="tr-TR" sz="2400" dirty="0">
                <a:latin typeface="Candara" pitchFamily="34" charset="0"/>
                <a:cs typeface="Arial" pitchFamily="34" charset="0"/>
              </a:rPr>
              <a:t>Günlük yaşamın belirsizliği ve modern yaşamın karmaşıklığı </a:t>
            </a:r>
            <a:endParaRPr lang="tr-TR" altLang="tr-TR" sz="2400" dirty="0" smtClean="0">
              <a:latin typeface="Candara" pitchFamily="34" charset="0"/>
              <a:cs typeface="Arial" pitchFamily="34" charset="0"/>
            </a:endParaRPr>
          </a:p>
          <a:p>
            <a:pPr algn="just" eaLnBrk="0" hangingPunct="0">
              <a:spcBef>
                <a:spcPct val="20000"/>
              </a:spcBef>
              <a:buClr>
                <a:schemeClr val="tx1"/>
              </a:buClr>
              <a:buSzPct val="100000"/>
            </a:pPr>
            <a:r>
              <a:rPr lang="tr-TR" altLang="tr-TR" sz="2400" dirty="0" smtClean="0">
                <a:latin typeface="Candara" pitchFamily="34" charset="0"/>
                <a:cs typeface="Arial" pitchFamily="34" charset="0"/>
              </a:rPr>
              <a:t>insan ilişkilerine yansımış olduğundan </a:t>
            </a:r>
            <a:r>
              <a:rPr lang="tr-TR" altLang="tr-TR" sz="2400" dirty="0">
                <a:latin typeface="Candara" pitchFamily="34" charset="0"/>
                <a:cs typeface="Arial" pitchFamily="34" charset="0"/>
              </a:rPr>
              <a:t>bireyler ne kadar barışçıl, </a:t>
            </a:r>
            <a:endParaRPr lang="tr-TR" altLang="tr-TR" sz="2400" dirty="0" smtClean="0">
              <a:latin typeface="Candara" pitchFamily="34" charset="0"/>
              <a:cs typeface="Arial" pitchFamily="34" charset="0"/>
            </a:endParaRPr>
          </a:p>
          <a:p>
            <a:pPr algn="just" eaLnBrk="0" hangingPunct="0">
              <a:spcBef>
                <a:spcPct val="20000"/>
              </a:spcBef>
              <a:buClr>
                <a:schemeClr val="tx1"/>
              </a:buClr>
              <a:buSzPct val="100000"/>
            </a:pPr>
            <a:r>
              <a:rPr lang="tr-TR" altLang="tr-TR" sz="2400" dirty="0" smtClean="0">
                <a:latin typeface="Candara" pitchFamily="34" charset="0"/>
                <a:cs typeface="Arial" pitchFamily="34" charset="0"/>
              </a:rPr>
              <a:t>sakin</a:t>
            </a:r>
            <a:r>
              <a:rPr lang="tr-TR" altLang="tr-TR" sz="2400" dirty="0">
                <a:latin typeface="Candara" pitchFamily="34" charset="0"/>
                <a:cs typeface="Arial" pitchFamily="34" charset="0"/>
              </a:rPr>
              <a:t>, </a:t>
            </a:r>
            <a:r>
              <a:rPr lang="tr-TR" altLang="tr-TR" sz="2400" dirty="0" smtClean="0">
                <a:latin typeface="Candara" pitchFamily="34" charset="0"/>
                <a:cs typeface="Arial" pitchFamily="34" charset="0"/>
              </a:rPr>
              <a:t>düzenli, mantıklı hareket </a:t>
            </a:r>
            <a:r>
              <a:rPr lang="tr-TR" altLang="tr-TR" sz="2400" dirty="0">
                <a:latin typeface="Candara" pitchFamily="34" charset="0"/>
                <a:cs typeface="Arial" pitchFamily="34" charset="0"/>
              </a:rPr>
              <a:t>etmeye özen gösterseler de </a:t>
            </a:r>
            <a:endParaRPr lang="tr-TR" altLang="tr-TR" sz="2400" dirty="0" smtClean="0">
              <a:latin typeface="Candara" pitchFamily="34" charset="0"/>
              <a:cs typeface="Arial" pitchFamily="34" charset="0"/>
            </a:endParaRPr>
          </a:p>
          <a:p>
            <a:pPr algn="just" eaLnBrk="0" hangingPunct="0">
              <a:spcBef>
                <a:spcPct val="20000"/>
              </a:spcBef>
              <a:buClr>
                <a:schemeClr val="tx1"/>
              </a:buClr>
              <a:buSzPct val="100000"/>
            </a:pPr>
            <a:r>
              <a:rPr lang="tr-TR" altLang="tr-TR" sz="2400" dirty="0" smtClean="0">
                <a:latin typeface="Candara" pitchFamily="34" charset="0"/>
                <a:cs typeface="Arial" pitchFamily="34" charset="0"/>
              </a:rPr>
              <a:t>çatışma </a:t>
            </a:r>
            <a:r>
              <a:rPr lang="tr-TR" altLang="tr-TR" sz="2400" dirty="0">
                <a:latin typeface="Candara" pitchFamily="34" charset="0"/>
                <a:cs typeface="Arial" pitchFamily="34" charset="0"/>
              </a:rPr>
              <a:t>ile karşılaşabilirler.</a:t>
            </a:r>
          </a:p>
          <a:p>
            <a:pPr algn="ctr"/>
            <a:endParaRPr lang="tr-TR" b="1" dirty="0">
              <a:latin typeface="Times New Roman" pitchFamily="18" charset="0"/>
              <a:cs typeface="Times New Roman" pitchFamily="18" charset="0"/>
            </a:endParaRPr>
          </a:p>
        </p:txBody>
      </p:sp>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2" name="Dikdörtgen 1"/>
          <p:cNvSpPr/>
          <p:nvPr/>
        </p:nvSpPr>
        <p:spPr>
          <a:xfrm>
            <a:off x="611560" y="1052736"/>
            <a:ext cx="1165704" cy="523220"/>
          </a:xfrm>
          <a:prstGeom prst="rect">
            <a:avLst/>
          </a:prstGeom>
        </p:spPr>
        <p:txBody>
          <a:bodyPr wrap="none">
            <a:spAutoFit/>
          </a:bodyPr>
          <a:lstStyle/>
          <a:p>
            <a:r>
              <a:rPr lang="tr-TR" sz="2800" b="1" dirty="0" smtClean="0">
                <a:latin typeface="Arial Rounded MT Bold" pitchFamily="34" charset="0"/>
              </a:rPr>
              <a:t>GİRİŞ</a:t>
            </a:r>
            <a:endParaRPr lang="tr-TR" sz="2800" b="1" dirty="0">
              <a:latin typeface="Arial Rounded MT Bold" pitchFamily="34" charset="0"/>
            </a:endParaRPr>
          </a:p>
        </p:txBody>
      </p:sp>
      <p:sp>
        <p:nvSpPr>
          <p:cNvPr id="3" name="Slayt Numarası Yer Tutucusu 2"/>
          <p:cNvSpPr>
            <a:spLocks noGrp="1"/>
          </p:cNvSpPr>
          <p:nvPr>
            <p:ph type="sldNum" sz="quarter" idx="12"/>
          </p:nvPr>
        </p:nvSpPr>
        <p:spPr/>
        <p:txBody>
          <a:bodyPr/>
          <a:lstStyle/>
          <a:p>
            <a:fld id="{47437BD1-438E-4569-AF7C-DFEF6139A8C8}" type="slidenum">
              <a:rPr lang="tr-TR" smtClean="0"/>
              <a:t>3</a:t>
            </a:fld>
            <a:endParaRPr lang="tr-T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3971" y="52397"/>
            <a:ext cx="1646237"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18660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70000" lnSpcReduction="20000"/>
          </a:bodyPr>
          <a:lstStyle/>
          <a:p>
            <a:pPr algn="just">
              <a:lnSpc>
                <a:spcPct val="120000"/>
              </a:lnSpc>
            </a:pPr>
            <a:r>
              <a:rPr lang="tr-TR" b="1" dirty="0" smtClean="0">
                <a:latin typeface="Times New Roman" pitchFamily="18" charset="0"/>
                <a:cs typeface="Times New Roman" pitchFamily="18" charset="0"/>
              </a:rPr>
              <a:t>Gruplar arası çatışmalar, grubun büyüklüğüne bağlı olmaksızın insan grupları arasındaki zıtlaşmaları kapsar</a:t>
            </a:r>
            <a:r>
              <a:rPr lang="tr-TR" b="1" dirty="0" smtClean="0">
                <a:latin typeface="Times New Roman" pitchFamily="18" charset="0"/>
                <a:cs typeface="Times New Roman" pitchFamily="18" charset="0"/>
              </a:rPr>
              <a:t>.</a:t>
            </a:r>
          </a:p>
          <a:p>
            <a:pPr marL="109728" indent="0" algn="just">
              <a:lnSpc>
                <a:spcPct val="120000"/>
              </a:lnSpc>
              <a:buNone/>
            </a:pPr>
            <a:endParaRPr lang="tr-TR" b="1" dirty="0" smtClean="0">
              <a:latin typeface="Times New Roman" pitchFamily="18" charset="0"/>
              <a:cs typeface="Times New Roman" pitchFamily="18" charset="0"/>
            </a:endParaRPr>
          </a:p>
          <a:p>
            <a:pPr algn="just">
              <a:lnSpc>
                <a:spcPct val="120000"/>
              </a:lnSpc>
            </a:pPr>
            <a:r>
              <a:rPr lang="tr-TR" dirty="0" smtClean="0">
                <a:latin typeface="Times New Roman" pitchFamily="18" charset="0"/>
                <a:cs typeface="Times New Roman" pitchFamily="18" charset="0"/>
              </a:rPr>
              <a:t>Gruplar arası çatışmalar, aynı bölüm yöneticisine bağlı olan grupların, birbirleriyle mücadeleye girmelerinden doğan çatışma türüdür. </a:t>
            </a:r>
            <a:endParaRPr lang="tr-TR" dirty="0" smtClean="0">
              <a:latin typeface="Times New Roman" pitchFamily="18" charset="0"/>
              <a:cs typeface="Times New Roman" pitchFamily="18" charset="0"/>
            </a:endParaRPr>
          </a:p>
          <a:p>
            <a:pPr marL="109728" indent="0" algn="just">
              <a:lnSpc>
                <a:spcPct val="120000"/>
              </a:lnSpc>
              <a:buNone/>
            </a:pPr>
            <a:endParaRPr lang="tr-TR" b="1" dirty="0" smtClean="0">
              <a:latin typeface="Times New Roman" pitchFamily="18" charset="0"/>
              <a:cs typeface="Times New Roman" pitchFamily="18" charset="0"/>
            </a:endParaRPr>
          </a:p>
          <a:p>
            <a:pPr algn="just">
              <a:lnSpc>
                <a:spcPct val="120000"/>
              </a:lnSpc>
            </a:pPr>
            <a:r>
              <a:rPr lang="tr-TR" b="1" dirty="0" smtClean="0">
                <a:latin typeface="Times New Roman" pitchFamily="18" charset="0"/>
                <a:cs typeface="Times New Roman" pitchFamily="18" charset="0"/>
              </a:rPr>
              <a:t>Örgütlerde biçimsel olarak bölümler arasında, düşünce planlama ve uygulama yolları bakımından veya bazen duygusal açıdan anlaşmazlıklar doğabilir</a:t>
            </a:r>
            <a:r>
              <a:rPr lang="tr-TR" b="1" dirty="0" smtClean="0">
                <a:latin typeface="Times New Roman" pitchFamily="18" charset="0"/>
                <a:cs typeface="Times New Roman" pitchFamily="18" charset="0"/>
              </a:rPr>
              <a:t>.</a:t>
            </a:r>
          </a:p>
          <a:p>
            <a:pPr marL="109728" indent="0" algn="just">
              <a:lnSpc>
                <a:spcPct val="120000"/>
              </a:lnSpc>
              <a:buNone/>
            </a:pPr>
            <a:endParaRPr lang="tr-TR" b="1" dirty="0" smtClean="0">
              <a:latin typeface="Times New Roman" pitchFamily="18" charset="0"/>
              <a:cs typeface="Times New Roman" pitchFamily="18" charset="0"/>
            </a:endParaRPr>
          </a:p>
          <a:p>
            <a:pPr algn="just">
              <a:lnSpc>
                <a:spcPct val="120000"/>
              </a:lnSpc>
            </a:pPr>
            <a:r>
              <a:rPr lang="tr-TR" dirty="0" smtClean="0">
                <a:latin typeface="Times New Roman" pitchFamily="18" charset="0"/>
                <a:cs typeface="Times New Roman" pitchFamily="18" charset="0"/>
              </a:rPr>
              <a:t> Ayrıca aynı bölümde çalışanlar, kendi içlerinde çıkarlar, zevkler ve duygular bakımından küçük gruplara ayrılırlar; bunun sonucunda gruplar arası güç mücadelesi de, biçimsel olmayan gruplar arası çatışma niteliğindedir</a:t>
            </a:r>
          </a:p>
          <a:p>
            <a:endParaRPr lang="tr-TR" dirty="0"/>
          </a:p>
        </p:txBody>
      </p:sp>
      <p:sp>
        <p:nvSpPr>
          <p:cNvPr id="3" name="2 Başlık"/>
          <p:cNvSpPr>
            <a:spLocks noGrp="1"/>
          </p:cNvSpPr>
          <p:nvPr>
            <p:ph type="title"/>
          </p:nvPr>
        </p:nvSpPr>
        <p:spPr>
          <a:xfrm>
            <a:off x="2195736" y="274638"/>
            <a:ext cx="8229600" cy="1143000"/>
          </a:xfrm>
        </p:spPr>
        <p:txBody>
          <a:bodyPr/>
          <a:lstStyle/>
          <a:p>
            <a:r>
              <a:rPr lang="tr-TR" dirty="0" smtClean="0">
                <a:latin typeface="Times New Roman" pitchFamily="18" charset="0"/>
              </a:rPr>
              <a:t>GRUPLAR ARASI</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30</a:t>
            </a:fld>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81328"/>
            <a:ext cx="8229600" cy="4900000"/>
          </a:xfrm>
        </p:spPr>
        <p:txBody>
          <a:bodyPr>
            <a:normAutofit fontScale="85000" lnSpcReduction="20000"/>
          </a:bodyPr>
          <a:lstStyle/>
          <a:p>
            <a:pPr algn="just">
              <a:buFont typeface="Wingdings" pitchFamily="2" charset="2"/>
              <a:buChar char="Ø"/>
              <a:defRPr/>
            </a:pPr>
            <a:r>
              <a:rPr lang="tr-TR" b="1" dirty="0" smtClean="0">
                <a:latin typeface="Times New Roman" pitchFamily="18" charset="0"/>
                <a:cs typeface="Times New Roman" pitchFamily="18" charset="0"/>
              </a:rPr>
              <a:t>Örgüt, iş ve işlev bölümü yaparak, bir otorite hiyerarşisi içinde, ortak bir amacı gerçekleştirmek için bir araya gelmiş insanların faaliyetlerinin koordinasyonudur.</a:t>
            </a:r>
          </a:p>
          <a:p>
            <a:pPr marL="109728" indent="0" algn="just">
              <a:buNone/>
            </a:pPr>
            <a:endParaRPr lang="tr-TR" b="1"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Bir örgütün kendi dışında bulunan diğer örgütlerle olan çatışmaları söz konusudur. </a:t>
            </a:r>
          </a:p>
          <a:p>
            <a:pPr marL="109728" indent="0" algn="just">
              <a:buNone/>
            </a:pPr>
            <a:endParaRPr lang="tr-TR" b="1"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Örneğin iki rakip işletmenin birbirleriyle çatışmaları veya bir işçi sendikası ile bir işletmenin uygulanan çeşitli personel politikaları ve uygulamaları bakımından görüş ayrılıklarına düşmeleri </a:t>
            </a:r>
            <a:r>
              <a:rPr lang="tr-TR" b="1" dirty="0" err="1" smtClean="0">
                <a:latin typeface="Times New Roman" pitchFamily="18" charset="0"/>
                <a:cs typeface="Times New Roman" pitchFamily="18" charset="0"/>
              </a:rPr>
              <a:t>örgütlerarası</a:t>
            </a:r>
            <a:r>
              <a:rPr lang="tr-TR" b="1"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çatışmalara örnek olarak gösterilebilir. </a:t>
            </a:r>
          </a:p>
          <a:p>
            <a:pPr algn="just">
              <a:buNone/>
              <a:defRPr/>
            </a:pPr>
            <a:endParaRPr lang="tr-TR" b="1" dirty="0">
              <a:latin typeface="Times New Roman" pitchFamily="18" charset="0"/>
              <a:cs typeface="Times New Roman" pitchFamily="18" charset="0"/>
            </a:endParaRPr>
          </a:p>
          <a:p>
            <a:pPr algn="just">
              <a:buFont typeface="Wingdings" pitchFamily="2" charset="2"/>
              <a:buChar char="Ø"/>
              <a:defRPr/>
            </a:pPr>
            <a:r>
              <a:rPr lang="tr-TR" dirty="0" smtClean="0">
                <a:latin typeface="Times New Roman" pitchFamily="18" charset="0"/>
                <a:cs typeface="Times New Roman" pitchFamily="18" charset="0"/>
              </a:rPr>
              <a:t>Örgütler arası çatışma, çevresindeki diğer organizasyonlar ile uyuşmazlık hallerini kapsayan çatışmadır. </a:t>
            </a:r>
            <a:r>
              <a:rPr lang="tr-TR" dirty="0" smtClean="0">
                <a:latin typeface="Times New Roman" pitchFamily="18" charset="0"/>
              </a:rPr>
              <a:t>  </a:t>
            </a:r>
          </a:p>
          <a:p>
            <a:endParaRPr lang="tr-TR" dirty="0"/>
          </a:p>
        </p:txBody>
      </p:sp>
      <p:sp>
        <p:nvSpPr>
          <p:cNvPr id="3" name="2 Başlık"/>
          <p:cNvSpPr>
            <a:spLocks noGrp="1"/>
          </p:cNvSpPr>
          <p:nvPr>
            <p:ph type="title"/>
          </p:nvPr>
        </p:nvSpPr>
        <p:spPr>
          <a:xfrm>
            <a:off x="1907704" y="274638"/>
            <a:ext cx="8229600" cy="1143000"/>
          </a:xfrm>
        </p:spPr>
        <p:txBody>
          <a:bodyPr/>
          <a:lstStyle/>
          <a:p>
            <a:r>
              <a:rPr lang="tr-TR" dirty="0" smtClean="0">
                <a:latin typeface="Times New Roman" pitchFamily="18" charset="0"/>
              </a:rPr>
              <a:t>ÖRGÜTLER ARASI</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31</a:t>
            </a:fld>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988840"/>
            <a:ext cx="8229600" cy="4107160"/>
          </a:xfrm>
        </p:spPr>
        <p:txBody>
          <a:bodyPr>
            <a:normAutofit fontScale="92500" lnSpcReduction="10000"/>
          </a:bodyPr>
          <a:lstStyle/>
          <a:p>
            <a:pPr marL="914400" lvl="1" indent="-457200">
              <a:spcBef>
                <a:spcPct val="50000"/>
              </a:spcBef>
              <a:buFontTx/>
              <a:buAutoNum type="arabicPeriod"/>
            </a:pPr>
            <a:r>
              <a:rPr lang="tr-TR" b="1" dirty="0" smtClean="0"/>
              <a:t>Taraflar, çatışmayı nasıl kavramaktadır ?</a:t>
            </a:r>
          </a:p>
          <a:p>
            <a:pPr marL="914400" lvl="1" indent="-457200">
              <a:spcBef>
                <a:spcPct val="50000"/>
              </a:spcBef>
              <a:buFontTx/>
              <a:buAutoNum type="arabicPeriod"/>
            </a:pPr>
            <a:r>
              <a:rPr lang="tr-TR" b="1" dirty="0" smtClean="0"/>
              <a:t>Taraflar, neyi çatışma olarak görmektedir ?</a:t>
            </a:r>
          </a:p>
          <a:p>
            <a:pPr marL="914400" lvl="1" indent="-457200">
              <a:spcBef>
                <a:spcPct val="50000"/>
              </a:spcBef>
              <a:buFontTx/>
              <a:buAutoNum type="arabicPeriod"/>
            </a:pPr>
            <a:r>
              <a:rPr lang="tr-TR" b="1" dirty="0" smtClean="0"/>
              <a:t>Taraflar için çatışma olan olayın anlamı nedir ?</a:t>
            </a:r>
          </a:p>
          <a:p>
            <a:pPr marL="914400" lvl="1" indent="-457200">
              <a:spcBef>
                <a:spcPct val="50000"/>
              </a:spcBef>
              <a:buFontTx/>
              <a:buAutoNum type="arabicPeriod"/>
            </a:pPr>
            <a:r>
              <a:rPr lang="tr-TR" b="1" dirty="0" smtClean="0"/>
              <a:t>Çatışma durumlarına verilen önem ve ağırlık nedir ?</a:t>
            </a:r>
          </a:p>
          <a:p>
            <a:pPr marL="914400" lvl="1" indent="-457200">
              <a:spcBef>
                <a:spcPct val="50000"/>
              </a:spcBef>
              <a:buFontTx/>
              <a:buAutoNum type="arabicPeriod"/>
            </a:pPr>
            <a:r>
              <a:rPr lang="tr-TR" b="1" dirty="0" smtClean="0"/>
              <a:t>Tarafların, çatışma ile ilgili davranışlarını etkileyen toplumsal ve kültürel etkenler nelerdir ?</a:t>
            </a:r>
          </a:p>
          <a:p>
            <a:pPr marL="914400" lvl="1" indent="-457200">
              <a:spcBef>
                <a:spcPct val="50000"/>
              </a:spcBef>
              <a:buFontTx/>
              <a:buAutoNum type="arabicPeriod"/>
            </a:pPr>
            <a:r>
              <a:rPr lang="tr-TR" b="1" dirty="0" smtClean="0"/>
              <a:t>Toplumsal ve kültürel genellemeler sebebiyle diğer tarafa yüklenen varsayımlar nelerdir ?</a:t>
            </a:r>
          </a:p>
          <a:p>
            <a:pPr marL="914400" lvl="1" indent="-457200">
              <a:spcBef>
                <a:spcPct val="50000"/>
              </a:spcBef>
              <a:buFontTx/>
              <a:buAutoNum type="arabicPeriod"/>
            </a:pPr>
            <a:r>
              <a:rPr lang="tr-TR" b="1" dirty="0" smtClean="0"/>
              <a:t>Tarafların, toplumsal ve kültürel benzerlik ve farklılıkları nelerdir ?</a:t>
            </a:r>
          </a:p>
          <a:p>
            <a:endParaRPr lang="tr-TR" dirty="0"/>
          </a:p>
        </p:txBody>
      </p:sp>
      <p:sp>
        <p:nvSpPr>
          <p:cNvPr id="4" name="Başlık 3"/>
          <p:cNvSpPr>
            <a:spLocks noGrp="1"/>
          </p:cNvSpPr>
          <p:nvPr>
            <p:ph type="title"/>
          </p:nvPr>
        </p:nvSpPr>
        <p:spPr>
          <a:xfrm>
            <a:off x="950912" y="773832"/>
            <a:ext cx="8229600" cy="1143000"/>
          </a:xfrm>
        </p:spPr>
        <p:txBody>
          <a:bodyPr>
            <a:normAutofit/>
          </a:bodyPr>
          <a:lstStyle/>
          <a:p>
            <a:pPr algn="ctr"/>
            <a:r>
              <a:rPr lang="tr-TR" sz="2400" u="sng" dirty="0">
                <a:solidFill>
                  <a:srgbClr val="FF0000"/>
                </a:solidFill>
                <a:latin typeface="Times New Roman" pitchFamily="18" charset="0"/>
                <a:cs typeface="Times New Roman" pitchFamily="18" charset="0"/>
              </a:rPr>
              <a:t>ÇATIŞMAYI ANLAYABİLMEK İÇİN CEVABI</a:t>
            </a:r>
            <a:br>
              <a:rPr lang="tr-TR" sz="2400" u="sng" dirty="0">
                <a:solidFill>
                  <a:srgbClr val="FF0000"/>
                </a:solidFill>
                <a:latin typeface="Times New Roman" pitchFamily="18" charset="0"/>
                <a:cs typeface="Times New Roman" pitchFamily="18" charset="0"/>
              </a:rPr>
            </a:br>
            <a:r>
              <a:rPr lang="tr-TR" sz="2400" u="sng" dirty="0">
                <a:solidFill>
                  <a:srgbClr val="FF0000"/>
                </a:solidFill>
                <a:latin typeface="Times New Roman" pitchFamily="18" charset="0"/>
                <a:cs typeface="Times New Roman" pitchFamily="18" charset="0"/>
              </a:rPr>
              <a:t>ARANMASI GEREKLİ SORULAR</a:t>
            </a:r>
            <a:endParaRPr lang="tr-TR" sz="2400" dirty="0"/>
          </a:p>
        </p:txBody>
      </p:sp>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32</a:t>
            </a:fld>
            <a:endParaRPr lang="tr-T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6" name="Object 4"/>
          <p:cNvGraphicFramePr>
            <a:graphicFrameLocks noGrp="1" noChangeAspect="1"/>
          </p:cNvGraphicFramePr>
          <p:nvPr>
            <p:ph idx="1"/>
          </p:nvPr>
        </p:nvGraphicFramePr>
        <p:xfrm>
          <a:off x="2481263" y="1481138"/>
          <a:ext cx="4181475" cy="4524375"/>
        </p:xfrm>
        <a:graphic>
          <a:graphicData uri="http://schemas.openxmlformats.org/presentationml/2006/ole">
            <mc:AlternateContent xmlns:mc="http://schemas.openxmlformats.org/markup-compatibility/2006">
              <mc:Choice xmlns:v="urn:schemas-microsoft-com:vml" Requires="v">
                <p:oleObj spid="_x0000_s1109" name="Belge" r:id="rId3" imgW="5220360" imgH="5647680" progId="Word.Document.8">
                  <p:embed/>
                </p:oleObj>
              </mc:Choice>
              <mc:Fallback>
                <p:oleObj name="Belge" r:id="rId3" imgW="5220360" imgH="564768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1263" y="1481138"/>
                        <a:ext cx="4181475" cy="4524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 name="2 Başlık"/>
          <p:cNvSpPr>
            <a:spLocks noGrp="1"/>
          </p:cNvSpPr>
          <p:nvPr>
            <p:ph type="title"/>
          </p:nvPr>
        </p:nvSpPr>
        <p:spPr>
          <a:xfrm>
            <a:off x="2463080" y="274638"/>
            <a:ext cx="8229600" cy="1143000"/>
          </a:xfrm>
        </p:spPr>
        <p:txBody>
          <a:bodyPr/>
          <a:lstStyle/>
          <a:p>
            <a:r>
              <a:rPr lang="tr-TR" dirty="0" smtClean="0">
                <a:latin typeface="Times New Roman" pitchFamily="18" charset="0"/>
                <a:cs typeface="Times New Roman" pitchFamily="18" charset="0"/>
              </a:rPr>
              <a:t>Çatışma Döngüsü</a:t>
            </a:r>
            <a:endParaRPr lang="tr-TR" dirty="0">
              <a:latin typeface="Times New Roman" pitchFamily="18" charset="0"/>
              <a:cs typeface="Times New Roman" pitchFamily="18" charset="0"/>
            </a:endParaRPr>
          </a:p>
        </p:txBody>
      </p:sp>
      <p:pic>
        <p:nvPicPr>
          <p:cNvPr id="4" name="Resim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2" name="Slayt Numarası Yer Tutucusu 1"/>
          <p:cNvSpPr>
            <a:spLocks noGrp="1"/>
          </p:cNvSpPr>
          <p:nvPr>
            <p:ph type="sldNum" sz="quarter" idx="12"/>
          </p:nvPr>
        </p:nvSpPr>
        <p:spPr/>
        <p:txBody>
          <a:bodyPr/>
          <a:lstStyle/>
          <a:p>
            <a:fld id="{47437BD1-438E-4569-AF7C-DFEF6139A8C8}" type="slidenum">
              <a:rPr lang="tr-TR" smtClean="0"/>
              <a:t>33</a:t>
            </a:fld>
            <a:endParaRPr lang="tr-TR"/>
          </a:p>
        </p:txBody>
      </p:sp>
      <p:pic>
        <p:nvPicPr>
          <p:cNvPr id="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08304" y="332656"/>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additive="base">
                                        <p:cTn id="7" dur="500" fill="hold"/>
                                        <p:tgtEl>
                                          <p:spTgt spid="23556"/>
                                        </p:tgtEl>
                                        <p:attrNameLst>
                                          <p:attrName>ppt_x</p:attrName>
                                        </p:attrNameLst>
                                      </p:cBhvr>
                                      <p:tavLst>
                                        <p:tav tm="0">
                                          <p:val>
                                            <p:strVal val="0-#ppt_w/2"/>
                                          </p:val>
                                        </p:tav>
                                        <p:tav tm="100000">
                                          <p:val>
                                            <p:strVal val="#ppt_x"/>
                                          </p:val>
                                        </p:tav>
                                      </p:tavLst>
                                    </p:anim>
                                    <p:anim calcmode="lin" valueType="num">
                                      <p:cBhvr additive="base">
                                        <p:cTn id="8" dur="500" fill="hold"/>
                                        <p:tgtEl>
                                          <p:spTgt spid="235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783357"/>
            <a:ext cx="8229600" cy="4525963"/>
          </a:xfrm>
        </p:spPr>
        <p:txBody>
          <a:bodyPr>
            <a:normAutofit/>
          </a:bodyPr>
          <a:lstStyle/>
          <a:p>
            <a:pPr>
              <a:lnSpc>
                <a:spcPct val="90000"/>
              </a:lnSpc>
              <a:spcBef>
                <a:spcPct val="25000"/>
              </a:spcBef>
              <a:spcAft>
                <a:spcPct val="2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Etkili bir biçimde </a:t>
            </a:r>
            <a:r>
              <a:rPr lang="tr-TR" sz="2400" b="1" dirty="0" err="1" smtClean="0">
                <a:latin typeface="Times New Roman" pitchFamily="18" charset="0"/>
                <a:cs typeface="Times New Roman" pitchFamily="18" charset="0"/>
              </a:rPr>
              <a:t>feedback</a:t>
            </a:r>
            <a:r>
              <a:rPr lang="tr-TR" sz="2400" b="1" dirty="0" smtClean="0">
                <a:latin typeface="Times New Roman" pitchFamily="18" charset="0"/>
                <a:cs typeface="Times New Roman" pitchFamily="18" charset="0"/>
              </a:rPr>
              <a:t> (geri besleme- geri bildirim) sağlayabilirsiniz. </a:t>
            </a:r>
          </a:p>
          <a:p>
            <a:pPr>
              <a:lnSpc>
                <a:spcPct val="90000"/>
              </a:lnSpc>
              <a:spcBef>
                <a:spcPct val="25000"/>
              </a:spcBef>
              <a:spcAft>
                <a:spcPct val="2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Astlarınızdan </a:t>
            </a:r>
            <a:r>
              <a:rPr lang="tr-TR" sz="2400" b="1" dirty="0" err="1" smtClean="0">
                <a:latin typeface="Times New Roman" pitchFamily="18" charset="0"/>
                <a:cs typeface="Times New Roman" pitchFamily="18" charset="0"/>
              </a:rPr>
              <a:t>feedback</a:t>
            </a:r>
            <a:r>
              <a:rPr lang="tr-TR" sz="2400" b="1" dirty="0" smtClean="0">
                <a:latin typeface="Times New Roman" pitchFamily="18" charset="0"/>
                <a:cs typeface="Times New Roman" pitchFamily="18" charset="0"/>
              </a:rPr>
              <a:t> almaya zaman ayırabilirsiniz. </a:t>
            </a:r>
          </a:p>
          <a:p>
            <a:pPr>
              <a:lnSpc>
                <a:spcPct val="90000"/>
              </a:lnSpc>
              <a:spcBef>
                <a:spcPct val="25000"/>
              </a:spcBef>
              <a:spcAft>
                <a:spcPct val="2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Sizin veya astlarınızın hangi eylemlerinin çatışmaya neden olduğunu sorgulayabilirsiniz.</a:t>
            </a:r>
          </a:p>
          <a:p>
            <a:pPr>
              <a:lnSpc>
                <a:spcPct val="90000"/>
              </a:lnSpc>
              <a:spcBef>
                <a:spcPct val="25000"/>
              </a:spcBef>
              <a:spcAft>
                <a:spcPct val="2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Üstleriniz ve astlarınızla düzenli olarak görüşerek beklentileri, öncelikleri ve acil olanları belirleyebilirsiniz. </a:t>
            </a:r>
          </a:p>
          <a:p>
            <a:pPr>
              <a:lnSpc>
                <a:spcPct val="90000"/>
              </a:lnSpc>
              <a:spcBef>
                <a:spcPct val="25000"/>
              </a:spcBef>
              <a:spcAft>
                <a:spcPct val="2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Performansı sürekli olarak değerlendirebilirsiniz. </a:t>
            </a:r>
          </a:p>
          <a:p>
            <a:endParaRPr lang="tr-TR" dirty="0"/>
          </a:p>
        </p:txBody>
      </p:sp>
      <p:sp>
        <p:nvSpPr>
          <p:cNvPr id="3" name="2 Başlık"/>
          <p:cNvSpPr>
            <a:spLocks noGrp="1"/>
          </p:cNvSpPr>
          <p:nvPr>
            <p:ph type="title"/>
          </p:nvPr>
        </p:nvSpPr>
        <p:spPr>
          <a:xfrm>
            <a:off x="251520" y="274638"/>
            <a:ext cx="8229600" cy="1143000"/>
          </a:xfrm>
        </p:spPr>
        <p:txBody>
          <a:bodyPr>
            <a:normAutofit/>
          </a:bodyPr>
          <a:lstStyle/>
          <a:p>
            <a:pPr algn="ctr"/>
            <a:r>
              <a:rPr lang="tr-TR" sz="3200" dirty="0" smtClean="0">
                <a:effectLst>
                  <a:outerShdw blurRad="38100" dist="38100" dir="2700000" algn="tl">
                    <a:srgbClr val="C0C0C0"/>
                  </a:outerShdw>
                </a:effectLst>
                <a:latin typeface="Times New Roman" pitchFamily="18" charset="0"/>
                <a:cs typeface="Times New Roman" pitchFamily="18" charset="0"/>
              </a:rPr>
              <a:t>ÇATIŞMAYI ÖNCEDEN HİSSEDEBİLİRSİNİZ</a:t>
            </a:r>
            <a:endParaRPr lang="tr-TR" sz="3200" dirty="0">
              <a:latin typeface="Times New Roman" pitchFamily="18" charset="0"/>
              <a:cs typeface="Times New Roman" pitchFamily="18" charset="0"/>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34</a:t>
            </a:fld>
            <a:endParaRPr lang="tr-T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nSpc>
                <a:spcPct val="90000"/>
              </a:lnSpc>
              <a:spcAft>
                <a:spcPct val="1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İletişimde isteksizlik göstermek. </a:t>
            </a:r>
          </a:p>
          <a:p>
            <a:pPr>
              <a:lnSpc>
                <a:spcPct val="90000"/>
              </a:lnSpc>
              <a:spcAft>
                <a:spcPct val="1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Görünürde hiçbir neden olmadığı halde kızmak. </a:t>
            </a:r>
          </a:p>
          <a:p>
            <a:pPr>
              <a:lnSpc>
                <a:spcPct val="90000"/>
              </a:lnSpc>
              <a:spcAft>
                <a:spcPct val="1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Verimliliğin sürekli olarak düşmesi. </a:t>
            </a:r>
          </a:p>
          <a:p>
            <a:pPr>
              <a:lnSpc>
                <a:spcPct val="90000"/>
              </a:lnSpc>
              <a:spcAft>
                <a:spcPct val="1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Moral bozukluğu. </a:t>
            </a:r>
          </a:p>
          <a:p>
            <a:pPr>
              <a:lnSpc>
                <a:spcPct val="90000"/>
              </a:lnSpc>
              <a:spcAft>
                <a:spcPct val="1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Hastalık gerekçesiyle işe gelmeme, rapor alma olaylarında artış. </a:t>
            </a:r>
          </a:p>
          <a:p>
            <a:pPr>
              <a:lnSpc>
                <a:spcPct val="90000"/>
              </a:lnSpc>
              <a:spcAft>
                <a:spcPct val="1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İş kazalarının ve hataların artması. </a:t>
            </a:r>
          </a:p>
          <a:p>
            <a:pPr>
              <a:lnSpc>
                <a:spcPct val="90000"/>
              </a:lnSpc>
              <a:spcAft>
                <a:spcPct val="15000"/>
              </a:spcAft>
              <a:buClr>
                <a:srgbClr val="A50021"/>
              </a:buClr>
              <a:buSzPct val="130000"/>
              <a:buFont typeface="Wingdings" pitchFamily="2" charset="2"/>
              <a:buChar char="ü"/>
            </a:pPr>
            <a:r>
              <a:rPr lang="tr-TR" sz="2400" b="1" dirty="0" smtClean="0">
                <a:latin typeface="Times New Roman" pitchFamily="18" charset="0"/>
                <a:cs typeface="Times New Roman" pitchFamily="18" charset="0"/>
              </a:rPr>
              <a:t>Görüş ayrılıkları olduğunda bağırıp çağırmaya başlamak, kapıyı çarpmak.</a:t>
            </a:r>
          </a:p>
          <a:p>
            <a:endParaRPr lang="tr-TR" dirty="0"/>
          </a:p>
        </p:txBody>
      </p:sp>
      <p:sp>
        <p:nvSpPr>
          <p:cNvPr id="3" name="2 Başlık"/>
          <p:cNvSpPr>
            <a:spLocks noGrp="1"/>
          </p:cNvSpPr>
          <p:nvPr>
            <p:ph type="title"/>
          </p:nvPr>
        </p:nvSpPr>
        <p:spPr>
          <a:xfrm>
            <a:off x="1763688" y="341784"/>
            <a:ext cx="8229600" cy="1143000"/>
          </a:xfrm>
        </p:spPr>
        <p:txBody>
          <a:bodyPr>
            <a:normAutofit/>
          </a:bodyPr>
          <a:lstStyle/>
          <a:p>
            <a:r>
              <a:rPr lang="tr-TR" sz="2700" b="1" dirty="0" smtClean="0">
                <a:solidFill>
                  <a:srgbClr val="FF0000"/>
                </a:solidFill>
                <a:latin typeface="Times New Roman" pitchFamily="18" charset="0"/>
                <a:cs typeface="Times New Roman" pitchFamily="18" charset="0"/>
              </a:rPr>
              <a:t>Aşağıdaki semptomlara dikkat ediniz;</a:t>
            </a:r>
            <a:r>
              <a:rPr lang="tr-TR" sz="4000" b="1" dirty="0" smtClean="0">
                <a:solidFill>
                  <a:srgbClr val="FF0000"/>
                </a:solidFill>
                <a:latin typeface="Times New Roman" pitchFamily="18" charset="0"/>
                <a:cs typeface="Times New Roman" pitchFamily="18" charset="0"/>
              </a:rPr>
              <a:t/>
            </a:r>
            <a:br>
              <a:rPr lang="tr-TR" sz="4000" b="1" dirty="0" smtClean="0">
                <a:solidFill>
                  <a:srgbClr val="FF0000"/>
                </a:solidFill>
                <a:latin typeface="Times New Roman" pitchFamily="18" charset="0"/>
                <a:cs typeface="Times New Roman" pitchFamily="18" charset="0"/>
              </a:rPr>
            </a:br>
            <a:r>
              <a:rPr lang="tr-TR" sz="3200" u="sng" dirty="0" smtClean="0">
                <a:latin typeface="Times New Roman" pitchFamily="18" charset="0"/>
                <a:cs typeface="Times New Roman" pitchFamily="18" charset="0"/>
              </a:rPr>
              <a:t>ÇATIŞMA GELİYORUM DER !</a:t>
            </a:r>
            <a:r>
              <a:rPr lang="tr-TR" sz="3200" dirty="0" smtClean="0">
                <a:latin typeface="Times New Roman" pitchFamily="18" charset="0"/>
                <a:cs typeface="Times New Roman" pitchFamily="18" charset="0"/>
              </a:rPr>
              <a:t> </a:t>
            </a:r>
            <a:endParaRPr lang="tr-TR" sz="3200" dirty="0">
              <a:latin typeface="Times New Roman" pitchFamily="18" charset="0"/>
              <a:cs typeface="Times New Roman" pitchFamily="18" charset="0"/>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35</a:t>
            </a:fld>
            <a:endParaRPr lang="tr-T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359421"/>
            <a:ext cx="8229600" cy="4525963"/>
          </a:xfrm>
        </p:spPr>
        <p:txBody>
          <a:bodyPr/>
          <a:lstStyle/>
          <a:p>
            <a:pPr>
              <a:spcAft>
                <a:spcPct val="30000"/>
              </a:spcAft>
              <a:buClr>
                <a:srgbClr val="990033"/>
              </a:buClr>
              <a:buSzPct val="150000"/>
              <a:buFont typeface="Wingdings" pitchFamily="2" charset="2"/>
              <a:buChar char="ü"/>
            </a:pPr>
            <a:r>
              <a:rPr lang="tr-TR" sz="2400" b="1" dirty="0" smtClean="0">
                <a:latin typeface="Times New Roman" pitchFamily="18" charset="0"/>
                <a:cs typeface="Times New Roman" pitchFamily="18" charset="0"/>
              </a:rPr>
              <a:t>Üstlerine güvenmeyebilirler,</a:t>
            </a:r>
            <a:r>
              <a:rPr lang="tr-TR" sz="2400" dirty="0" smtClean="0">
                <a:latin typeface="Times New Roman" pitchFamily="18" charset="0"/>
                <a:cs typeface="Times New Roman" pitchFamily="18" charset="0"/>
              </a:rPr>
              <a:t> </a:t>
            </a:r>
          </a:p>
          <a:p>
            <a:pPr>
              <a:spcAft>
                <a:spcPct val="30000"/>
              </a:spcAft>
              <a:buClr>
                <a:srgbClr val="990033"/>
              </a:buClr>
              <a:buSzPct val="150000"/>
              <a:buFont typeface="Wingdings" pitchFamily="2" charset="2"/>
              <a:buChar char="ü"/>
            </a:pPr>
            <a:r>
              <a:rPr lang="tr-TR" sz="2400" b="1" dirty="0" smtClean="0">
                <a:latin typeface="Times New Roman" pitchFamily="18" charset="0"/>
                <a:cs typeface="Times New Roman" pitchFamily="18" charset="0"/>
              </a:rPr>
              <a:t>Açık iletişimden çekinebilirler,</a:t>
            </a:r>
            <a:r>
              <a:rPr lang="tr-TR" sz="2400" dirty="0" smtClean="0">
                <a:latin typeface="Times New Roman" pitchFamily="18" charset="0"/>
                <a:cs typeface="Times New Roman" pitchFamily="18" charset="0"/>
              </a:rPr>
              <a:t> </a:t>
            </a:r>
          </a:p>
          <a:p>
            <a:pPr>
              <a:spcAft>
                <a:spcPct val="30000"/>
              </a:spcAft>
              <a:buClr>
                <a:srgbClr val="990033"/>
              </a:buClr>
              <a:buSzPct val="150000"/>
              <a:buFont typeface="Wingdings" pitchFamily="2" charset="2"/>
              <a:buChar char="ü"/>
            </a:pPr>
            <a:r>
              <a:rPr lang="tr-TR" sz="2400" b="1" dirty="0" smtClean="0">
                <a:latin typeface="Times New Roman" pitchFamily="18" charset="0"/>
                <a:cs typeface="Times New Roman" pitchFamily="18" charset="0"/>
              </a:rPr>
              <a:t>Daha az risk alırlar,</a:t>
            </a:r>
          </a:p>
          <a:p>
            <a:pPr>
              <a:spcAft>
                <a:spcPct val="30000"/>
              </a:spcAft>
              <a:buClr>
                <a:srgbClr val="990033"/>
              </a:buClr>
              <a:buSzPct val="150000"/>
              <a:buFont typeface="Wingdings" pitchFamily="2" charset="2"/>
              <a:buChar char="ü"/>
            </a:pPr>
            <a:r>
              <a:rPr lang="tr-TR" sz="2400" b="1" dirty="0" smtClean="0">
                <a:latin typeface="Times New Roman" pitchFamily="18" charset="0"/>
                <a:cs typeface="Times New Roman" pitchFamily="18" charset="0"/>
              </a:rPr>
              <a:t>Kendi gelecekleri konusunda belirsizlikler yaşayabilirler, </a:t>
            </a:r>
            <a:endParaRPr lang="tr-TR" sz="2400" dirty="0" smtClean="0">
              <a:latin typeface="Times New Roman" pitchFamily="18" charset="0"/>
              <a:cs typeface="Times New Roman" pitchFamily="18" charset="0"/>
            </a:endParaRPr>
          </a:p>
          <a:p>
            <a:pPr>
              <a:spcAft>
                <a:spcPct val="30000"/>
              </a:spcAft>
              <a:buClr>
                <a:srgbClr val="990033"/>
              </a:buClr>
              <a:buSzPct val="150000"/>
              <a:buFont typeface="Wingdings" pitchFamily="2" charset="2"/>
              <a:buChar char="ü"/>
            </a:pPr>
            <a:r>
              <a:rPr lang="tr-TR" sz="2400" b="1" dirty="0" smtClean="0">
                <a:latin typeface="Times New Roman" pitchFamily="18" charset="0"/>
                <a:cs typeface="Times New Roman" pitchFamily="18" charset="0"/>
              </a:rPr>
              <a:t>Kendilerine güvenlerini kaybedebilirler.</a:t>
            </a:r>
            <a:r>
              <a:rPr lang="tr-TR" sz="2400" dirty="0" smtClean="0">
                <a:latin typeface="Times New Roman" pitchFamily="18" charset="0"/>
                <a:cs typeface="Times New Roman" pitchFamily="18" charset="0"/>
              </a:rPr>
              <a:t> </a:t>
            </a:r>
          </a:p>
          <a:p>
            <a:endParaRPr lang="tr-TR" dirty="0"/>
          </a:p>
        </p:txBody>
      </p:sp>
      <p:sp>
        <p:nvSpPr>
          <p:cNvPr id="3" name="2 Başlık"/>
          <p:cNvSpPr>
            <a:spLocks noGrp="1"/>
          </p:cNvSpPr>
          <p:nvPr>
            <p:ph type="title"/>
          </p:nvPr>
        </p:nvSpPr>
        <p:spPr>
          <a:xfrm>
            <a:off x="457200" y="1205880"/>
            <a:ext cx="8229600" cy="1143000"/>
          </a:xfrm>
        </p:spPr>
        <p:txBody>
          <a:bodyPr>
            <a:noAutofit/>
          </a:bodyPr>
          <a:lstStyle/>
          <a:p>
            <a:r>
              <a:rPr lang="tr-TR" sz="2400" dirty="0" smtClean="0">
                <a:solidFill>
                  <a:srgbClr val="FF0000"/>
                </a:solidFill>
                <a:latin typeface="Times New Roman" pitchFamily="18" charset="0"/>
                <a:cs typeface="Times New Roman" pitchFamily="18" charset="0"/>
              </a:rPr>
              <a:t>Eğer astlar bir bilgiyi paylaşıyor, ama karşılığında üstlerden aynı paylaşımı ve yeterli açıklamayı bulamıyorlarsa;</a:t>
            </a:r>
            <a:endParaRPr lang="tr-TR" sz="2400" dirty="0">
              <a:latin typeface="Times New Roman" pitchFamily="18" charset="0"/>
              <a:cs typeface="Times New Roman" pitchFamily="18" charset="0"/>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36</a:t>
            </a:fld>
            <a:endParaRPr lang="tr-T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050"/>
          <p:cNvGraphicFramePr>
            <a:graphicFrameLocks noGrp="1" noChangeAspect="1"/>
          </p:cNvGraphicFramePr>
          <p:nvPr>
            <p:ph idx="1"/>
          </p:nvPr>
        </p:nvGraphicFramePr>
        <p:xfrm>
          <a:off x="1804988" y="836613"/>
          <a:ext cx="5675312" cy="5259387"/>
        </p:xfrm>
        <a:graphic>
          <a:graphicData uri="http://schemas.openxmlformats.org/presentationml/2006/ole">
            <mc:AlternateContent xmlns:mc="http://schemas.openxmlformats.org/markup-compatibility/2006">
              <mc:Choice xmlns:v="urn:schemas-microsoft-com:vml" Requires="v">
                <p:oleObj spid="_x0000_s2133" name="Word Belgesi" r:id="rId3" imgW="6751440" imgH="6256440" progId="Word.Document.8">
                  <p:embed/>
                </p:oleObj>
              </mc:Choice>
              <mc:Fallback>
                <p:oleObj name="Word Belgesi" r:id="rId3" imgW="6751440" imgH="6256440" progId="Word.Document.8">
                  <p:embed/>
                  <p:pic>
                    <p:nvPicPr>
                      <p:cNvPr id="0" name="Object 20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4988" y="836613"/>
                        <a:ext cx="5675312" cy="525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 name="Resim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2" name="Slayt Numarası Yer Tutucusu 1"/>
          <p:cNvSpPr>
            <a:spLocks noGrp="1"/>
          </p:cNvSpPr>
          <p:nvPr>
            <p:ph type="sldNum" sz="quarter" idx="12"/>
          </p:nvPr>
        </p:nvSpPr>
        <p:spPr/>
        <p:txBody>
          <a:bodyPr/>
          <a:lstStyle/>
          <a:p>
            <a:fld id="{47437BD1-438E-4569-AF7C-DFEF6139A8C8}" type="slidenum">
              <a:rPr lang="tr-TR" smtClean="0"/>
              <a:t>37</a:t>
            </a:fld>
            <a:endParaRPr lang="tr-TR"/>
          </a:p>
        </p:txBody>
      </p:sp>
      <p:pic>
        <p:nvPicPr>
          <p:cNvPr id="5"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64288" y="205010"/>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2"/>
          <p:cNvGraphicFramePr>
            <a:graphicFrameLocks noGrp="1" noChangeAspect="1"/>
          </p:cNvGraphicFramePr>
          <p:nvPr>
            <p:ph idx="1"/>
          </p:nvPr>
        </p:nvGraphicFramePr>
        <p:xfrm>
          <a:off x="1841500" y="1052513"/>
          <a:ext cx="5461000" cy="5043487"/>
        </p:xfrm>
        <a:graphic>
          <a:graphicData uri="http://schemas.openxmlformats.org/presentationml/2006/ole">
            <mc:AlternateContent xmlns:mc="http://schemas.openxmlformats.org/markup-compatibility/2006">
              <mc:Choice xmlns:v="urn:schemas-microsoft-com:vml" Requires="v">
                <p:oleObj spid="_x0000_s3157" name="Belge" r:id="rId3" imgW="5760720" imgH="5321880" progId="Word.Document.8">
                  <p:embed/>
                </p:oleObj>
              </mc:Choice>
              <mc:Fallback>
                <p:oleObj name="Belge" r:id="rId3" imgW="5760720" imgH="5321880"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1500" y="1052513"/>
                        <a:ext cx="5461000" cy="5043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 name="Resim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2" name="Slayt Numarası Yer Tutucusu 1"/>
          <p:cNvSpPr>
            <a:spLocks noGrp="1"/>
          </p:cNvSpPr>
          <p:nvPr>
            <p:ph type="sldNum" sz="quarter" idx="12"/>
          </p:nvPr>
        </p:nvSpPr>
        <p:spPr/>
        <p:txBody>
          <a:bodyPr/>
          <a:lstStyle/>
          <a:p>
            <a:fld id="{47437BD1-438E-4569-AF7C-DFEF6139A8C8}" type="slidenum">
              <a:rPr lang="tr-TR" smtClean="0"/>
              <a:t>38</a:t>
            </a:fld>
            <a:endParaRPr lang="tr-TR"/>
          </a:p>
        </p:txBody>
      </p:sp>
      <p:pic>
        <p:nvPicPr>
          <p:cNvPr id="5"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0312" y="332656"/>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spcBef>
                <a:spcPct val="50000"/>
              </a:spcBef>
              <a:buFontTx/>
              <a:buChar char="•"/>
            </a:pPr>
            <a:r>
              <a:rPr lang="tr-TR" sz="2400" b="1" dirty="0" smtClean="0">
                <a:latin typeface="Times New Roman" pitchFamily="18" charset="0"/>
                <a:cs typeface="Times New Roman" pitchFamily="18" charset="0"/>
              </a:rPr>
              <a:t>Sosyal bilimciler son yüzyılı </a:t>
            </a:r>
            <a:r>
              <a:rPr lang="tr-TR" sz="2400" b="1" dirty="0" smtClean="0">
                <a:solidFill>
                  <a:schemeClr val="tx2"/>
                </a:solidFill>
                <a:latin typeface="Times New Roman" pitchFamily="18" charset="0"/>
                <a:cs typeface="Times New Roman" pitchFamily="18" charset="0"/>
              </a:rPr>
              <a:t>“hiddet çağı” </a:t>
            </a:r>
            <a:r>
              <a:rPr lang="tr-TR" sz="2400" b="1" dirty="0" smtClean="0">
                <a:latin typeface="Times New Roman" pitchFamily="18" charset="0"/>
                <a:cs typeface="Times New Roman" pitchFamily="18" charset="0"/>
              </a:rPr>
              <a:t>olarak adlandırmaktadırlar.</a:t>
            </a:r>
          </a:p>
          <a:p>
            <a:pPr>
              <a:spcBef>
                <a:spcPct val="50000"/>
              </a:spcBef>
              <a:buFontTx/>
              <a:buChar char="•"/>
            </a:pPr>
            <a:r>
              <a:rPr lang="tr-TR" sz="2400" b="1" dirty="0" smtClean="0">
                <a:solidFill>
                  <a:schemeClr val="tx2"/>
                </a:solidFill>
                <a:latin typeface="Times New Roman" pitchFamily="18" charset="0"/>
                <a:cs typeface="Times New Roman" pitchFamily="18" charset="0"/>
              </a:rPr>
              <a:t>Kızgınlık, </a:t>
            </a:r>
            <a:r>
              <a:rPr lang="tr-TR" sz="2400" b="1" dirty="0" smtClean="0">
                <a:latin typeface="Times New Roman" pitchFamily="18" charset="0"/>
                <a:cs typeface="Times New Roman" pitchFamily="18" charset="0"/>
              </a:rPr>
              <a:t>eş zamanlı ve iç içe beş boyutludur.</a:t>
            </a:r>
          </a:p>
          <a:p>
            <a:pPr>
              <a:spcBef>
                <a:spcPct val="50000"/>
              </a:spcBef>
              <a:buFontTx/>
              <a:buChar char="•"/>
            </a:pPr>
            <a:r>
              <a:rPr lang="tr-TR" sz="2400" b="1" dirty="0" smtClean="0">
                <a:solidFill>
                  <a:srgbClr val="FF0000"/>
                </a:solidFill>
                <a:latin typeface="Times New Roman" pitchFamily="18" charset="0"/>
                <a:cs typeface="Times New Roman" pitchFamily="18" charset="0"/>
              </a:rPr>
              <a:t>1.BİLİŞ :</a:t>
            </a:r>
            <a:r>
              <a:rPr lang="tr-TR" sz="2400" b="1" dirty="0" smtClean="0">
                <a:latin typeface="Times New Roman" pitchFamily="18" charset="0"/>
                <a:cs typeface="Times New Roman" pitchFamily="18" charset="0"/>
              </a:rPr>
              <a:t> Kızgınlık ortaya çıktığı an sahip olunan düşünce.</a:t>
            </a:r>
          </a:p>
          <a:p>
            <a:pPr>
              <a:spcBef>
                <a:spcPct val="50000"/>
              </a:spcBef>
              <a:buFontTx/>
              <a:buChar char="•"/>
            </a:pPr>
            <a:r>
              <a:rPr lang="tr-TR" sz="2400" b="1" dirty="0" smtClean="0">
                <a:solidFill>
                  <a:srgbClr val="FF0000"/>
                </a:solidFill>
                <a:latin typeface="Times New Roman" pitchFamily="18" charset="0"/>
                <a:cs typeface="Times New Roman" pitchFamily="18" charset="0"/>
              </a:rPr>
              <a:t>2.DUYGU :</a:t>
            </a:r>
            <a:r>
              <a:rPr lang="tr-TR" sz="2400" b="1" dirty="0" smtClean="0">
                <a:latin typeface="Times New Roman" pitchFamily="18" charset="0"/>
                <a:cs typeface="Times New Roman" pitchFamily="18" charset="0"/>
              </a:rPr>
              <a:t> Kızgınlığı ortaya çıkaran psikolojik uyarım.</a:t>
            </a:r>
          </a:p>
          <a:p>
            <a:pPr>
              <a:spcBef>
                <a:spcPct val="50000"/>
              </a:spcBef>
              <a:buFontTx/>
              <a:buChar char="•"/>
            </a:pPr>
            <a:r>
              <a:rPr lang="tr-TR" sz="2400" b="1" dirty="0" smtClean="0">
                <a:solidFill>
                  <a:srgbClr val="FF0000"/>
                </a:solidFill>
                <a:latin typeface="Times New Roman" pitchFamily="18" charset="0"/>
                <a:cs typeface="Times New Roman" pitchFamily="18" charset="0"/>
              </a:rPr>
              <a:t>3.İLETİŞİM :</a:t>
            </a:r>
            <a:r>
              <a:rPr lang="tr-TR" sz="2400" b="1" dirty="0" smtClean="0">
                <a:latin typeface="Times New Roman" pitchFamily="18" charset="0"/>
                <a:cs typeface="Times New Roman" pitchFamily="18" charset="0"/>
              </a:rPr>
              <a:t> Kızgın olduğumuzu iletme şekli.</a:t>
            </a:r>
          </a:p>
          <a:p>
            <a:pPr>
              <a:spcBef>
                <a:spcPct val="50000"/>
              </a:spcBef>
              <a:buFontTx/>
              <a:buChar char="•"/>
            </a:pPr>
            <a:r>
              <a:rPr lang="tr-TR" sz="2400" b="1" dirty="0" smtClean="0">
                <a:solidFill>
                  <a:srgbClr val="FF0000"/>
                </a:solidFill>
                <a:latin typeface="Times New Roman" pitchFamily="18" charset="0"/>
                <a:cs typeface="Times New Roman" pitchFamily="18" charset="0"/>
              </a:rPr>
              <a:t>4.DUYUŞ :</a:t>
            </a:r>
            <a:r>
              <a:rPr lang="tr-TR" sz="2400" b="1" dirty="0" smtClean="0">
                <a:latin typeface="Times New Roman" pitchFamily="18" charset="0"/>
                <a:cs typeface="Times New Roman" pitchFamily="18" charset="0"/>
              </a:rPr>
              <a:t> Kızgınlık anında çevreyi görüşümüz.</a:t>
            </a:r>
          </a:p>
          <a:p>
            <a:pPr>
              <a:spcBef>
                <a:spcPct val="50000"/>
              </a:spcBef>
              <a:buFontTx/>
              <a:buChar char="•"/>
            </a:pPr>
            <a:r>
              <a:rPr lang="tr-TR" sz="2400" b="1" dirty="0" smtClean="0">
                <a:solidFill>
                  <a:srgbClr val="FF0000"/>
                </a:solidFill>
                <a:latin typeface="Times New Roman" pitchFamily="18" charset="0"/>
                <a:cs typeface="Times New Roman" pitchFamily="18" charset="0"/>
              </a:rPr>
              <a:t>5.DAVRANIŞ :</a:t>
            </a:r>
            <a:r>
              <a:rPr lang="tr-TR" sz="2400" b="1" dirty="0" smtClean="0">
                <a:latin typeface="Times New Roman" pitchFamily="18" charset="0"/>
                <a:cs typeface="Times New Roman" pitchFamily="18" charset="0"/>
              </a:rPr>
              <a:t> Kızgınlık anındaki davranış şekli.</a:t>
            </a:r>
          </a:p>
          <a:p>
            <a:endParaRPr lang="tr-TR" dirty="0"/>
          </a:p>
        </p:txBody>
      </p:sp>
      <p:sp>
        <p:nvSpPr>
          <p:cNvPr id="3" name="2 Başlık"/>
          <p:cNvSpPr>
            <a:spLocks noGrp="1"/>
          </p:cNvSpPr>
          <p:nvPr>
            <p:ph type="title"/>
          </p:nvPr>
        </p:nvSpPr>
        <p:spPr>
          <a:xfrm>
            <a:off x="1959024" y="908720"/>
            <a:ext cx="8229600" cy="720080"/>
          </a:xfrm>
        </p:spPr>
        <p:txBody>
          <a:bodyPr>
            <a:normAutofit fontScale="90000"/>
          </a:bodyPr>
          <a:lstStyle/>
          <a:p>
            <a:r>
              <a:rPr lang="tr-TR" sz="4400" b="1" dirty="0" smtClean="0">
                <a:solidFill>
                  <a:srgbClr val="FF0000"/>
                </a:solidFill>
              </a:rPr>
              <a:t>KIZGINLIK DUYGUSU</a:t>
            </a:r>
            <a:br>
              <a:rPr lang="tr-TR" sz="4400" b="1" dirty="0" smtClean="0">
                <a:solidFill>
                  <a:srgbClr val="FF0000"/>
                </a:solidFill>
              </a:rPr>
            </a:b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39</a:t>
            </a:fld>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23528" y="1481328"/>
            <a:ext cx="8568952" cy="4525963"/>
          </a:xfrm>
        </p:spPr>
        <p:txBody>
          <a:bodyPr/>
          <a:lstStyle/>
          <a:p>
            <a:pPr marL="273050" indent="-273050" algn="just" eaLnBrk="0" hangingPunct="0">
              <a:spcBef>
                <a:spcPct val="20000"/>
              </a:spcBef>
              <a:buClr>
                <a:schemeClr val="tx1"/>
              </a:buClr>
              <a:buSzPct val="100000"/>
              <a:buFont typeface="Wingdings" pitchFamily="2" charset="2"/>
              <a:buChar char="Ø"/>
            </a:pPr>
            <a:r>
              <a:rPr lang="tr-TR" altLang="tr-TR" sz="2800" dirty="0" smtClean="0">
                <a:latin typeface="Candara" pitchFamily="34" charset="0"/>
              </a:rPr>
              <a:t>Kişiler arası farklılıklar, algılama farklılıkları, değer yargılarının farklılığı gibi nedenler organizasyonlarda çeşitli çatışmalara yol açmaktadır.</a:t>
            </a:r>
          </a:p>
          <a:p>
            <a:pPr marL="273050" indent="-273050" algn="just" eaLnBrk="0" hangingPunct="0">
              <a:spcBef>
                <a:spcPct val="20000"/>
              </a:spcBef>
              <a:buClr>
                <a:schemeClr val="accent1"/>
              </a:buClr>
              <a:buSzPct val="100000"/>
              <a:buFont typeface="Symbol" pitchFamily="18" charset="2"/>
              <a:buNone/>
            </a:pPr>
            <a:endParaRPr lang="tr-TR" altLang="tr-TR" sz="2800" dirty="0" smtClean="0">
              <a:latin typeface="Candara" pitchFamily="34" charset="0"/>
            </a:endParaRPr>
          </a:p>
          <a:p>
            <a:pPr marL="273050" indent="-273050" algn="just" eaLnBrk="0" hangingPunct="0">
              <a:spcBef>
                <a:spcPct val="20000"/>
              </a:spcBef>
              <a:buClr>
                <a:schemeClr val="tx1"/>
              </a:buClr>
              <a:buSzPct val="100000"/>
              <a:buFont typeface="Wingdings" pitchFamily="2" charset="2"/>
              <a:buChar char="Ø"/>
            </a:pPr>
            <a:r>
              <a:rPr lang="tr-TR" altLang="tr-TR" sz="2800" dirty="0" smtClean="0">
                <a:latin typeface="Candara" pitchFamily="34" charset="0"/>
              </a:rPr>
              <a:t>Çatışma anlam itibariyle olumsuz bir durum olarak algılansa da günümüzde kurumsal ve/veya kişisel gelişim aracı olarak görülmektedir. </a:t>
            </a:r>
          </a:p>
          <a:p>
            <a:pPr>
              <a:buNone/>
            </a:pP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44624"/>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4</a:t>
            </a:fld>
            <a:endParaRPr lang="tr-T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6518" y="-276734"/>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052736"/>
            <a:ext cx="8229600" cy="5043264"/>
          </a:xfrm>
        </p:spPr>
        <p:txBody>
          <a:bodyPr>
            <a:normAutofit fontScale="92500" lnSpcReduction="10000"/>
          </a:bodyPr>
          <a:lstStyle/>
          <a:p>
            <a:pPr marL="109728" indent="0">
              <a:spcBef>
                <a:spcPct val="50000"/>
              </a:spcBef>
              <a:buNone/>
            </a:pPr>
            <a:r>
              <a:rPr lang="tr-TR" sz="2800" b="1" dirty="0">
                <a:latin typeface="Times New Roman" pitchFamily="18" charset="0"/>
                <a:cs typeface="Times New Roman" pitchFamily="18" charset="0"/>
              </a:rPr>
              <a:t> </a:t>
            </a:r>
            <a:r>
              <a:rPr lang="tr-TR" sz="2800" b="1" dirty="0" smtClean="0">
                <a:latin typeface="Times New Roman" pitchFamily="18" charset="0"/>
                <a:cs typeface="Times New Roman" pitchFamily="18" charset="0"/>
              </a:rPr>
              <a:t>     Bireylerin üç temel ihtiyaçları vardır.</a:t>
            </a:r>
          </a:p>
          <a:p>
            <a:pPr lvl="1">
              <a:spcBef>
                <a:spcPct val="50000"/>
              </a:spcBef>
              <a:buFontTx/>
              <a:buChar char="•"/>
            </a:pPr>
            <a:r>
              <a:rPr lang="tr-TR" sz="2800" b="1" i="1" dirty="0" smtClean="0">
                <a:solidFill>
                  <a:schemeClr val="tx2"/>
                </a:solidFill>
                <a:latin typeface="Times New Roman" pitchFamily="18" charset="0"/>
                <a:cs typeface="Times New Roman" pitchFamily="18" charset="0"/>
              </a:rPr>
              <a:t>1-Değer verilmek</a:t>
            </a:r>
          </a:p>
          <a:p>
            <a:pPr lvl="1">
              <a:spcBef>
                <a:spcPct val="50000"/>
              </a:spcBef>
              <a:buFontTx/>
              <a:buChar char="•"/>
            </a:pPr>
            <a:r>
              <a:rPr lang="tr-TR" sz="2800" b="1" i="1" dirty="0" smtClean="0">
                <a:solidFill>
                  <a:schemeClr val="tx2"/>
                </a:solidFill>
                <a:latin typeface="Times New Roman" pitchFamily="18" charset="0"/>
                <a:cs typeface="Times New Roman" pitchFamily="18" charset="0"/>
              </a:rPr>
              <a:t>2-Kendi yaşantısını kontrol edebilmek</a:t>
            </a:r>
          </a:p>
          <a:p>
            <a:pPr lvl="1">
              <a:spcBef>
                <a:spcPct val="50000"/>
              </a:spcBef>
              <a:buFontTx/>
              <a:buChar char="•"/>
            </a:pPr>
            <a:r>
              <a:rPr lang="tr-TR" sz="2800" b="1" i="1" dirty="0" smtClean="0">
                <a:solidFill>
                  <a:schemeClr val="tx2"/>
                </a:solidFill>
                <a:latin typeface="Times New Roman" pitchFamily="18" charset="0"/>
                <a:cs typeface="Times New Roman" pitchFamily="18" charset="0"/>
              </a:rPr>
              <a:t>3-Kendini beğenmek.</a:t>
            </a:r>
          </a:p>
          <a:p>
            <a:pPr lvl="1">
              <a:spcBef>
                <a:spcPct val="50000"/>
              </a:spcBef>
              <a:buFontTx/>
              <a:buChar char="•"/>
            </a:pPr>
            <a:r>
              <a:rPr lang="tr-TR" sz="2800" b="1" dirty="0" smtClean="0">
                <a:latin typeface="Times New Roman" pitchFamily="18" charset="0"/>
                <a:cs typeface="Times New Roman" pitchFamily="18" charset="0"/>
              </a:rPr>
              <a:t>Bunlardan birinin engellenmesi, kızma ve öfkelenmeye sebep olur.</a:t>
            </a:r>
          </a:p>
          <a:p>
            <a:pPr lvl="1">
              <a:spcBef>
                <a:spcPct val="50000"/>
              </a:spcBef>
              <a:buFontTx/>
              <a:buChar char="•"/>
            </a:pPr>
            <a:r>
              <a:rPr lang="tr-TR" sz="2800" b="1" dirty="0" smtClean="0">
                <a:latin typeface="Times New Roman" pitchFamily="18" charset="0"/>
                <a:cs typeface="Times New Roman" pitchFamily="18" charset="0"/>
              </a:rPr>
              <a:t>Kızgınlığın oluşması için, bir sorumlu ve bunun engelleme hakkının olmadığına inanılır.</a:t>
            </a:r>
          </a:p>
          <a:p>
            <a:pPr lvl="1">
              <a:spcBef>
                <a:spcPct val="50000"/>
              </a:spcBef>
              <a:buFontTx/>
              <a:buChar char="•"/>
            </a:pPr>
            <a:r>
              <a:rPr lang="tr-TR" sz="2800" b="1" dirty="0" smtClean="0">
                <a:latin typeface="Times New Roman" pitchFamily="18" charset="0"/>
                <a:cs typeface="Times New Roman" pitchFamily="18" charset="0"/>
              </a:rPr>
              <a:t>Genellikle, haklı bir gerekçe varsa, kişi rahatsız olmasına karşı kızmaz.</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40</a:t>
            </a:fld>
            <a:endParaRPr lang="tr-T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274168"/>
            <a:ext cx="8229600" cy="5331296"/>
          </a:xfrm>
        </p:spPr>
        <p:txBody>
          <a:bodyPr/>
          <a:lstStyle/>
          <a:p>
            <a:pPr marL="457200" indent="-457200">
              <a:spcBef>
                <a:spcPct val="50000"/>
              </a:spcBef>
              <a:buFontTx/>
              <a:buAutoNum type="arabicPeriod"/>
            </a:pPr>
            <a:r>
              <a:rPr lang="tr-TR" sz="2400" b="1" dirty="0" smtClean="0">
                <a:latin typeface="Times New Roman" pitchFamily="18" charset="0"/>
                <a:cs typeface="Times New Roman" pitchFamily="18" charset="0"/>
              </a:rPr>
              <a:t>Abartma/büyütme </a:t>
            </a:r>
            <a:r>
              <a:rPr lang="tr-TR" sz="2400" b="1" i="1" dirty="0" smtClean="0">
                <a:latin typeface="Times New Roman" pitchFamily="18" charset="0"/>
                <a:cs typeface="Times New Roman" pitchFamily="18" charset="0"/>
              </a:rPr>
              <a:t>(pireyi deve yapma)</a:t>
            </a:r>
          </a:p>
          <a:p>
            <a:pPr marL="457200" indent="-457200">
              <a:spcBef>
                <a:spcPct val="50000"/>
              </a:spcBef>
              <a:buFontTx/>
              <a:buAutoNum type="arabicPeriod"/>
            </a:pPr>
            <a:r>
              <a:rPr lang="tr-TR" sz="2400" b="1" dirty="0" smtClean="0">
                <a:latin typeface="Times New Roman" pitchFamily="18" charset="0"/>
                <a:cs typeface="Times New Roman" pitchFamily="18" charset="0"/>
              </a:rPr>
              <a:t>Etiketleme </a:t>
            </a:r>
            <a:r>
              <a:rPr lang="tr-TR" sz="2400" b="1" i="1" dirty="0" smtClean="0">
                <a:latin typeface="Times New Roman" pitchFamily="18" charset="0"/>
                <a:cs typeface="Times New Roman" pitchFamily="18" charset="0"/>
              </a:rPr>
              <a:t>(anlık hatanın genellemesi )</a:t>
            </a:r>
          </a:p>
          <a:p>
            <a:pPr marL="457200" indent="-457200">
              <a:spcBef>
                <a:spcPct val="50000"/>
              </a:spcBef>
              <a:buFontTx/>
              <a:buAutoNum type="arabicPeriod"/>
            </a:pPr>
            <a:r>
              <a:rPr lang="tr-TR" sz="2400" b="1" dirty="0" smtClean="0">
                <a:latin typeface="Times New Roman" pitchFamily="18" charset="0"/>
                <a:cs typeface="Times New Roman" pitchFamily="18" charset="0"/>
              </a:rPr>
              <a:t>Zorunluluk yükleme </a:t>
            </a:r>
            <a:r>
              <a:rPr lang="tr-TR" sz="2400" b="1" i="1" dirty="0" smtClean="0">
                <a:latin typeface="Times New Roman" pitchFamily="18" charset="0"/>
                <a:cs typeface="Times New Roman" pitchFamily="18" charset="0"/>
              </a:rPr>
              <a:t>(beklenti, bencillik, mutlaka yapılmalı inancı)</a:t>
            </a:r>
          </a:p>
          <a:p>
            <a:pPr marL="457200" indent="-457200">
              <a:spcBef>
                <a:spcPct val="50000"/>
              </a:spcBef>
              <a:buFontTx/>
              <a:buAutoNum type="arabicPeriod"/>
            </a:pPr>
            <a:r>
              <a:rPr lang="tr-TR" sz="2400" b="1" dirty="0" smtClean="0">
                <a:latin typeface="Times New Roman" pitchFamily="18" charset="0"/>
                <a:cs typeface="Times New Roman" pitchFamily="18" charset="0"/>
              </a:rPr>
              <a:t>Zihin okuma </a:t>
            </a:r>
            <a:r>
              <a:rPr lang="tr-TR" sz="2400" b="1" i="1" dirty="0" smtClean="0">
                <a:latin typeface="Times New Roman" pitchFamily="18" charset="0"/>
                <a:cs typeface="Times New Roman" pitchFamily="18" charset="0"/>
              </a:rPr>
              <a:t>(ön yargılar ve varsayımlar-varsayımların doğruluğunu kontrol etme yerine, varsayımların doğrultusunda hareket etme).</a:t>
            </a:r>
          </a:p>
          <a:p>
            <a:endParaRPr lang="tr-TR" dirty="0"/>
          </a:p>
        </p:txBody>
      </p:sp>
      <p:sp>
        <p:nvSpPr>
          <p:cNvPr id="3" name="2 Başlık"/>
          <p:cNvSpPr>
            <a:spLocks noGrp="1"/>
          </p:cNvSpPr>
          <p:nvPr>
            <p:ph type="title"/>
          </p:nvPr>
        </p:nvSpPr>
        <p:spPr>
          <a:xfrm>
            <a:off x="457200" y="701824"/>
            <a:ext cx="8229600" cy="1143000"/>
          </a:xfrm>
        </p:spPr>
        <p:txBody>
          <a:bodyPr>
            <a:noAutofit/>
          </a:bodyPr>
          <a:lstStyle/>
          <a:p>
            <a:pPr algn="ctr">
              <a:spcBef>
                <a:spcPct val="50000"/>
              </a:spcBef>
            </a:pPr>
            <a:r>
              <a:rPr lang="tr-TR" sz="2800" b="1" u="sng" dirty="0" smtClean="0">
                <a:solidFill>
                  <a:srgbClr val="FF0000"/>
                </a:solidFill>
              </a:rPr>
              <a:t/>
            </a:r>
            <a:br>
              <a:rPr lang="tr-TR" sz="2800" b="1" u="sng" dirty="0" smtClean="0">
                <a:solidFill>
                  <a:srgbClr val="FF0000"/>
                </a:solidFill>
              </a:rPr>
            </a:br>
            <a:r>
              <a:rPr lang="tr-TR" sz="2800" b="1" u="sng" dirty="0" smtClean="0">
                <a:solidFill>
                  <a:srgbClr val="FF0000"/>
                </a:solidFill>
              </a:rPr>
              <a:t/>
            </a:r>
            <a:br>
              <a:rPr lang="tr-TR" sz="2800" b="1" u="sng" dirty="0" smtClean="0">
                <a:solidFill>
                  <a:srgbClr val="FF0000"/>
                </a:solidFill>
              </a:rPr>
            </a:br>
            <a:r>
              <a:rPr lang="tr-TR" sz="2800" b="1" u="sng" dirty="0" smtClean="0">
                <a:solidFill>
                  <a:srgbClr val="FF0000"/>
                </a:solidFill>
              </a:rPr>
              <a:t/>
            </a:r>
            <a:br>
              <a:rPr lang="tr-TR" sz="2800" b="1" u="sng" dirty="0" smtClean="0">
                <a:solidFill>
                  <a:srgbClr val="FF0000"/>
                </a:solidFill>
              </a:rPr>
            </a:br>
            <a:r>
              <a:rPr lang="tr-TR" sz="2800" b="1" u="sng" dirty="0" smtClean="0">
                <a:solidFill>
                  <a:srgbClr val="FF0000"/>
                </a:solidFill>
              </a:rPr>
              <a:t>KIZGINLIK YA DA DÜŞÜNCE BİÇİMİNDEN</a:t>
            </a:r>
            <a:br>
              <a:rPr lang="tr-TR" sz="2800" b="1" u="sng" dirty="0" smtClean="0">
                <a:solidFill>
                  <a:srgbClr val="FF0000"/>
                </a:solidFill>
              </a:rPr>
            </a:br>
            <a:r>
              <a:rPr lang="tr-TR" sz="2800" b="1" u="sng" dirty="0" smtClean="0">
                <a:solidFill>
                  <a:srgbClr val="FF0000"/>
                </a:solidFill>
              </a:rPr>
              <a:t>OLUŞAN DÜŞÜNCE BİÇİMLERİ</a:t>
            </a:r>
            <a:br>
              <a:rPr lang="tr-TR" sz="2800" b="1" u="sng" dirty="0" smtClean="0">
                <a:solidFill>
                  <a:srgbClr val="FF0000"/>
                </a:solidFill>
              </a:rPr>
            </a:br>
            <a:endParaRPr lang="tr-TR" sz="28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41</a:t>
            </a:fld>
            <a:endParaRPr lang="tr-T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spcBef>
                <a:spcPct val="50000"/>
              </a:spcBef>
              <a:buFontTx/>
              <a:buChar char="•"/>
            </a:pPr>
            <a:r>
              <a:rPr lang="tr-TR" sz="2400" b="1" dirty="0" smtClean="0">
                <a:latin typeface="Times New Roman" pitchFamily="18" charset="0"/>
                <a:cs typeface="Times New Roman" pitchFamily="18" charset="0"/>
              </a:rPr>
              <a:t>Problem çözümü için gerekli enerjiyi sağlayabilir.</a:t>
            </a:r>
          </a:p>
          <a:p>
            <a:pPr>
              <a:spcBef>
                <a:spcPct val="50000"/>
              </a:spcBef>
              <a:buFontTx/>
              <a:buChar char="•"/>
            </a:pPr>
            <a:r>
              <a:rPr lang="tr-TR" sz="2400" b="1" dirty="0" smtClean="0">
                <a:latin typeface="Times New Roman" pitchFamily="18" charset="0"/>
                <a:cs typeface="Times New Roman" pitchFamily="18" charset="0"/>
              </a:rPr>
              <a:t>“Bu durum başkalarına göre de haksızlık mıdır ?” sorusuna cevap aranmalıdır.</a:t>
            </a:r>
          </a:p>
          <a:p>
            <a:pPr>
              <a:spcBef>
                <a:spcPct val="50000"/>
              </a:spcBef>
              <a:buFontTx/>
              <a:buChar char="•"/>
            </a:pPr>
            <a:r>
              <a:rPr lang="tr-TR" sz="2400" b="1" dirty="0" smtClean="0">
                <a:latin typeface="Times New Roman" pitchFamily="18" charset="0"/>
                <a:cs typeface="Times New Roman" pitchFamily="18" charset="0"/>
              </a:rPr>
              <a:t>Başkalarının bizi bilinçli ya da kasıtlı olarak incitmesi durumunda, tepki olarak görülebilir</a:t>
            </a:r>
            <a:r>
              <a:rPr lang="tr-TR" sz="2400" b="1" i="1" dirty="0" smtClean="0">
                <a:latin typeface="Times New Roman" pitchFamily="18" charset="0"/>
                <a:cs typeface="Times New Roman" pitchFamily="18" charset="0"/>
              </a:rPr>
              <a:t>(kurumda iftira, dedikodu, yalan, amirin sözlü hakareti).</a:t>
            </a:r>
          </a:p>
          <a:p>
            <a:pPr>
              <a:spcBef>
                <a:spcPct val="50000"/>
              </a:spcBef>
              <a:buFontTx/>
              <a:buChar char="•"/>
            </a:pPr>
            <a:r>
              <a:rPr lang="tr-TR" sz="2400" b="1" dirty="0" smtClean="0">
                <a:latin typeface="Times New Roman" pitchFamily="18" charset="0"/>
                <a:cs typeface="Times New Roman" pitchFamily="18" charset="0"/>
              </a:rPr>
              <a:t>Kontrol duygusunu artırır, karşı çıkabilmeyi kolaylaştırır.</a:t>
            </a:r>
          </a:p>
          <a:p>
            <a:pPr>
              <a:spcBef>
                <a:spcPct val="50000"/>
              </a:spcBef>
              <a:buFontTx/>
              <a:buChar char="•"/>
            </a:pPr>
            <a:r>
              <a:rPr lang="tr-TR" sz="2400" b="1" dirty="0" smtClean="0">
                <a:latin typeface="Times New Roman" pitchFamily="18" charset="0"/>
                <a:cs typeface="Times New Roman" pitchFamily="18" charset="0"/>
              </a:rPr>
              <a:t>Kızmak zarar mı, yarar mı sağlıyor ? </a:t>
            </a:r>
            <a:r>
              <a:rPr lang="tr-TR" sz="2400" b="1" i="1" dirty="0" smtClean="0">
                <a:latin typeface="Times New Roman" pitchFamily="18" charset="0"/>
                <a:cs typeface="Times New Roman" pitchFamily="18" charset="0"/>
              </a:rPr>
              <a:t>(cevap nedir)</a:t>
            </a:r>
          </a:p>
          <a:p>
            <a:endParaRPr lang="tr-TR" dirty="0"/>
          </a:p>
        </p:txBody>
      </p:sp>
      <p:sp>
        <p:nvSpPr>
          <p:cNvPr id="3" name="2 Başlık"/>
          <p:cNvSpPr>
            <a:spLocks noGrp="1"/>
          </p:cNvSpPr>
          <p:nvPr>
            <p:ph type="title"/>
          </p:nvPr>
        </p:nvSpPr>
        <p:spPr>
          <a:xfrm>
            <a:off x="2967136" y="629816"/>
            <a:ext cx="8229600" cy="1143000"/>
          </a:xfrm>
        </p:spPr>
        <p:txBody>
          <a:bodyPr>
            <a:normAutofit fontScale="90000"/>
          </a:bodyPr>
          <a:lstStyle/>
          <a:p>
            <a:r>
              <a:rPr lang="tr-TR" sz="4400" b="1" u="sng" dirty="0" smtClean="0">
                <a:solidFill>
                  <a:srgbClr val="FF0000"/>
                </a:solidFill>
              </a:rPr>
              <a:t>KIZGINLIK</a:t>
            </a:r>
            <a:r>
              <a:rPr lang="tr-TR" sz="4400" b="1" dirty="0" smtClean="0">
                <a:solidFill>
                  <a:srgbClr val="FF0000"/>
                </a:solidFill>
              </a:rPr>
              <a:t> :</a:t>
            </a:r>
            <a:br>
              <a:rPr lang="tr-TR" sz="4400" b="1" dirty="0" smtClean="0">
                <a:solidFill>
                  <a:srgbClr val="FF0000"/>
                </a:solidFill>
              </a:rPr>
            </a:b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42</a:t>
            </a:fld>
            <a:endParaRPr lang="tr-T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783357"/>
            <a:ext cx="8229600" cy="4525963"/>
          </a:xfrm>
        </p:spPr>
        <p:txBody>
          <a:bodyPr>
            <a:normAutofit/>
          </a:bodyPr>
          <a:lstStyle/>
          <a:p>
            <a:pPr marL="457200" indent="-457200">
              <a:spcBef>
                <a:spcPct val="50000"/>
              </a:spcBef>
              <a:buFontTx/>
              <a:buAutoNum type="arabicPeriod"/>
            </a:pPr>
            <a:r>
              <a:rPr lang="tr-TR" sz="2400" b="1" dirty="0" smtClean="0">
                <a:latin typeface="Times New Roman" pitchFamily="18" charset="0"/>
                <a:cs typeface="Times New Roman" pitchFamily="18" charset="0"/>
              </a:rPr>
              <a:t>Misilleme – kısas (aynı tepki, görmezlikten gelme)  mesajı: – ben ne yaptığımı biliyorum.</a:t>
            </a:r>
          </a:p>
          <a:p>
            <a:pPr marL="457200" indent="-457200">
              <a:spcBef>
                <a:spcPct val="50000"/>
              </a:spcBef>
              <a:buFontTx/>
              <a:buAutoNum type="arabicPeriod"/>
            </a:pPr>
            <a:r>
              <a:rPr lang="tr-TR" sz="2400" b="1" dirty="0" smtClean="0">
                <a:latin typeface="Times New Roman" pitchFamily="18" charset="0"/>
                <a:cs typeface="Times New Roman" pitchFamily="18" charset="0"/>
              </a:rPr>
              <a:t>Hükmetme (güç, yetki veya konumunu kullanma)</a:t>
            </a:r>
          </a:p>
          <a:p>
            <a:pPr marL="457200" indent="-457200">
              <a:spcBef>
                <a:spcPct val="50000"/>
              </a:spcBef>
              <a:buFontTx/>
              <a:buAutoNum type="arabicPeriod"/>
            </a:pPr>
            <a:r>
              <a:rPr lang="tr-TR" sz="2400" b="1" dirty="0" smtClean="0">
                <a:latin typeface="Times New Roman" pitchFamily="18" charset="0"/>
                <a:cs typeface="Times New Roman" pitchFamily="18" charset="0"/>
              </a:rPr>
              <a:t>Uzaklaşma (durumundan uzaklaşmak ve düşünmek için zaman kazanma)</a:t>
            </a:r>
          </a:p>
          <a:p>
            <a:pPr marL="457200" indent="-457200">
              <a:spcBef>
                <a:spcPct val="50000"/>
              </a:spcBef>
              <a:buFontTx/>
              <a:buAutoNum type="arabicPeriod"/>
            </a:pPr>
            <a:r>
              <a:rPr lang="tr-TR" sz="2400" b="1" dirty="0" smtClean="0">
                <a:latin typeface="Times New Roman" pitchFamily="18" charset="0"/>
                <a:cs typeface="Times New Roman" pitchFamily="18" charset="0"/>
              </a:rPr>
              <a:t>Kızgınlıkla sakin bir biçimde baş etme  (birey kızgınlığını ancak sakinlikle yönetebilir.</a:t>
            </a:r>
          </a:p>
          <a:p>
            <a:endParaRPr lang="tr-TR" dirty="0"/>
          </a:p>
        </p:txBody>
      </p:sp>
      <p:sp>
        <p:nvSpPr>
          <p:cNvPr id="3" name="2 Başlık"/>
          <p:cNvSpPr>
            <a:spLocks noGrp="1"/>
          </p:cNvSpPr>
          <p:nvPr>
            <p:ph type="title"/>
          </p:nvPr>
        </p:nvSpPr>
        <p:spPr>
          <a:xfrm>
            <a:off x="1043608" y="989856"/>
            <a:ext cx="8229600" cy="1143000"/>
          </a:xfrm>
        </p:spPr>
        <p:txBody>
          <a:bodyPr>
            <a:normAutofit/>
          </a:bodyPr>
          <a:lstStyle/>
          <a:p>
            <a:r>
              <a:rPr lang="tr-TR" sz="3200" b="1" u="sng" dirty="0" smtClean="0">
                <a:solidFill>
                  <a:srgbClr val="FF0000"/>
                </a:solidFill>
              </a:rPr>
              <a:t>KIZGINLIKTA GÖSTERİLEN TEPKİLER</a:t>
            </a:r>
            <a:br>
              <a:rPr lang="tr-TR" sz="3200" b="1" u="sng" dirty="0" smtClean="0">
                <a:solidFill>
                  <a:srgbClr val="FF0000"/>
                </a:solidFill>
              </a:rPr>
            </a:br>
            <a:endParaRPr lang="tr-TR" sz="32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43</a:t>
            </a:fld>
            <a:endParaRPr lang="tr-T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spcBef>
                <a:spcPct val="30000"/>
              </a:spcBef>
              <a:spcAft>
                <a:spcPct val="20000"/>
              </a:spcAft>
              <a:buClr>
                <a:srgbClr val="990033"/>
              </a:buClr>
              <a:buSzPct val="130000"/>
              <a:buFont typeface="Wingdings" pitchFamily="2" charset="2"/>
              <a:buChar char="ü"/>
            </a:pPr>
            <a:r>
              <a:rPr lang="tr-TR" sz="2800" b="1" dirty="0" smtClean="0">
                <a:latin typeface="Times New Roman" pitchFamily="18" charset="0"/>
                <a:cs typeface="Times New Roman" pitchFamily="18" charset="0"/>
              </a:rPr>
              <a:t>NİÇİN KIZIYORUM?</a:t>
            </a:r>
          </a:p>
          <a:p>
            <a:pPr>
              <a:spcBef>
                <a:spcPct val="30000"/>
              </a:spcBef>
              <a:spcAft>
                <a:spcPct val="20000"/>
              </a:spcAft>
              <a:buClr>
                <a:srgbClr val="990033"/>
              </a:buClr>
              <a:buSzPct val="130000"/>
              <a:buFont typeface="Wingdings" pitchFamily="2" charset="2"/>
              <a:buChar char="ü"/>
            </a:pPr>
            <a:r>
              <a:rPr lang="tr-TR" sz="2800" b="1" dirty="0" smtClean="0">
                <a:latin typeface="Times New Roman" pitchFamily="18" charset="0"/>
                <a:cs typeface="Times New Roman" pitchFamily="18" charset="0"/>
              </a:rPr>
              <a:t>NELERE KIZIYORUM?</a:t>
            </a:r>
          </a:p>
          <a:p>
            <a:pPr>
              <a:spcBef>
                <a:spcPct val="30000"/>
              </a:spcBef>
              <a:spcAft>
                <a:spcPct val="20000"/>
              </a:spcAft>
              <a:buClr>
                <a:srgbClr val="990033"/>
              </a:buClr>
              <a:buSzPct val="130000"/>
              <a:buFont typeface="Wingdings" pitchFamily="2" charset="2"/>
              <a:buChar char="ü"/>
            </a:pPr>
            <a:r>
              <a:rPr lang="tr-TR" sz="2800" b="1" dirty="0" smtClean="0">
                <a:latin typeface="Times New Roman" pitchFamily="18" charset="0"/>
                <a:cs typeface="Times New Roman" pitchFamily="18" charset="0"/>
              </a:rPr>
              <a:t>KIZMA GEREKÇELERİM BAŞKALARINA GÖRE DE HAKLI GÖRÜLEBİLİR Mİ?</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44</a:t>
            </a:fld>
            <a:endParaRPr lang="tr-T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205010"/>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276872"/>
            <a:ext cx="8229600" cy="4525963"/>
          </a:xfrm>
        </p:spPr>
        <p:txBody>
          <a:bodyPr/>
          <a:lstStyle/>
          <a:p>
            <a:pPr>
              <a:spcAft>
                <a:spcPct val="25000"/>
              </a:spcAft>
              <a:buClr>
                <a:srgbClr val="FF0000"/>
              </a:buClr>
              <a:buSzPct val="150000"/>
              <a:buFont typeface="Wingdings" pitchFamily="2" charset="2"/>
              <a:buChar char="ü"/>
            </a:pPr>
            <a:r>
              <a:rPr lang="tr-TR" sz="2400" b="1" dirty="0" smtClean="0">
                <a:latin typeface="Times New Roman" pitchFamily="18" charset="0"/>
                <a:cs typeface="Times New Roman" pitchFamily="18" charset="0"/>
              </a:rPr>
              <a:t>Kızgınlığın farkına varılması.</a:t>
            </a:r>
          </a:p>
          <a:p>
            <a:pPr>
              <a:spcAft>
                <a:spcPct val="25000"/>
              </a:spcAft>
              <a:buClr>
                <a:srgbClr val="FF0000"/>
              </a:buClr>
              <a:buSzPct val="150000"/>
              <a:buFont typeface="Wingdings" pitchFamily="2" charset="2"/>
              <a:buChar char="ü"/>
            </a:pPr>
            <a:r>
              <a:rPr lang="tr-TR" sz="2400" b="1" dirty="0" smtClean="0">
                <a:latin typeface="Times New Roman" pitchFamily="18" charset="0"/>
                <a:cs typeface="Times New Roman" pitchFamily="18" charset="0"/>
              </a:rPr>
              <a:t>Kızgınlık </a:t>
            </a:r>
            <a:r>
              <a:rPr lang="tr-TR" sz="2400" b="1" dirty="0" err="1" smtClean="0">
                <a:latin typeface="Times New Roman" pitchFamily="18" charset="0"/>
                <a:cs typeface="Times New Roman" pitchFamily="18" charset="0"/>
              </a:rPr>
              <a:t>uyarımının</a:t>
            </a:r>
            <a:r>
              <a:rPr lang="tr-TR" sz="2400" b="1" dirty="0" smtClean="0">
                <a:latin typeface="Times New Roman" pitchFamily="18" charset="0"/>
                <a:cs typeface="Times New Roman" pitchFamily="18" charset="0"/>
              </a:rPr>
              <a:t> anında kontrol edilmesi.</a:t>
            </a:r>
          </a:p>
          <a:p>
            <a:pPr>
              <a:spcAft>
                <a:spcPct val="25000"/>
              </a:spcAft>
              <a:buClr>
                <a:srgbClr val="FF0000"/>
              </a:buClr>
              <a:buSzPct val="150000"/>
              <a:buFont typeface="Wingdings" pitchFamily="2" charset="2"/>
              <a:buChar char="ü"/>
            </a:pPr>
            <a:r>
              <a:rPr lang="tr-TR" sz="2400" b="1" dirty="0" smtClean="0">
                <a:latin typeface="Times New Roman" pitchFamily="18" charset="0"/>
                <a:cs typeface="Times New Roman" pitchFamily="18" charset="0"/>
              </a:rPr>
              <a:t>Alternatif varsayımların belirlenmesi.</a:t>
            </a:r>
          </a:p>
          <a:p>
            <a:pPr>
              <a:spcAft>
                <a:spcPct val="25000"/>
              </a:spcAft>
              <a:buClr>
                <a:srgbClr val="FF0000"/>
              </a:buClr>
              <a:buSzPct val="150000"/>
              <a:buFont typeface="Wingdings" pitchFamily="2" charset="2"/>
              <a:buChar char="ü"/>
            </a:pPr>
            <a:r>
              <a:rPr lang="tr-TR" sz="2400" b="1" dirty="0" smtClean="0">
                <a:latin typeface="Times New Roman" pitchFamily="18" charset="0"/>
                <a:cs typeface="Times New Roman" pitchFamily="18" charset="0"/>
              </a:rPr>
              <a:t>Kızgınlığın nedeninin </a:t>
            </a:r>
            <a:r>
              <a:rPr lang="tr-TR" sz="2400" b="1" dirty="0" smtClean="0">
                <a:latin typeface="Times New Roman" pitchFamily="18" charset="0"/>
                <a:cs typeface="Times New Roman" pitchFamily="18" charset="0"/>
              </a:rPr>
              <a:t>tanımlanması</a:t>
            </a:r>
            <a:r>
              <a:rPr lang="tr-TR" sz="2400" b="1" dirty="0" smtClean="0">
                <a:latin typeface="Times New Roman" pitchFamily="18" charset="0"/>
                <a:cs typeface="Times New Roman" pitchFamily="18" charset="0"/>
              </a:rPr>
              <a:t>.</a:t>
            </a:r>
          </a:p>
          <a:p>
            <a:pPr>
              <a:spcAft>
                <a:spcPct val="25000"/>
              </a:spcAft>
              <a:buClr>
                <a:srgbClr val="FF0000"/>
              </a:buClr>
              <a:buSzPct val="150000"/>
              <a:buFont typeface="Wingdings" pitchFamily="2" charset="2"/>
              <a:buChar char="ü"/>
            </a:pPr>
            <a:r>
              <a:rPr lang="tr-TR" sz="2400" b="1" dirty="0" smtClean="0">
                <a:latin typeface="Times New Roman" pitchFamily="18" charset="0"/>
                <a:cs typeface="Times New Roman" pitchFamily="18" charset="0"/>
              </a:rPr>
              <a:t>Bireyin kendini güçlendirmesi.</a:t>
            </a:r>
          </a:p>
          <a:p>
            <a:pPr>
              <a:spcAft>
                <a:spcPct val="25000"/>
              </a:spcAft>
              <a:buClr>
                <a:srgbClr val="FF0000"/>
              </a:buClr>
              <a:buSzPct val="150000"/>
              <a:buFont typeface="Wingdings" pitchFamily="2" charset="2"/>
              <a:buChar char="ü"/>
            </a:pPr>
            <a:r>
              <a:rPr lang="tr-TR" sz="2400" b="1" dirty="0" smtClean="0">
                <a:latin typeface="Times New Roman" pitchFamily="18" charset="0"/>
                <a:cs typeface="Times New Roman" pitchFamily="18" charset="0"/>
              </a:rPr>
              <a:t>Kızgınlığın yapıcı bir biçimde ifade edilmesi.</a:t>
            </a:r>
            <a:endParaRPr lang="tr-TR" b="1" dirty="0">
              <a:latin typeface="Times New Roman" pitchFamily="18" charset="0"/>
              <a:cs typeface="Times New Roman" pitchFamily="18" charset="0"/>
            </a:endParaRPr>
          </a:p>
        </p:txBody>
      </p:sp>
      <p:sp>
        <p:nvSpPr>
          <p:cNvPr id="3" name="2 Başlık"/>
          <p:cNvSpPr>
            <a:spLocks noGrp="1"/>
          </p:cNvSpPr>
          <p:nvPr>
            <p:ph type="title"/>
          </p:nvPr>
        </p:nvSpPr>
        <p:spPr>
          <a:xfrm>
            <a:off x="1022920" y="1061864"/>
            <a:ext cx="8229600" cy="1143000"/>
          </a:xfrm>
        </p:spPr>
        <p:txBody>
          <a:bodyPr/>
          <a:lstStyle/>
          <a:p>
            <a:r>
              <a:rPr lang="tr-TR" sz="4400" b="1" dirty="0" smtClean="0">
                <a:latin typeface="Times New Roman" pitchFamily="18" charset="0"/>
                <a:cs typeface="Times New Roman" pitchFamily="18" charset="0"/>
              </a:rPr>
              <a:t>KIZGINLIĞIN YÖNETİMİ</a:t>
            </a:r>
            <a:endParaRPr lang="tr-TR" dirty="0">
              <a:latin typeface="Times New Roman" pitchFamily="18" charset="0"/>
              <a:cs typeface="Times New Roman" pitchFamily="18" charset="0"/>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45</a:t>
            </a:fld>
            <a:endParaRPr lang="tr-T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711349"/>
            <a:ext cx="8229600" cy="4525963"/>
          </a:xfrm>
        </p:spPr>
        <p:txBody>
          <a:bodyPr>
            <a:normAutofit lnSpcReduction="10000"/>
          </a:bodyPr>
          <a:lstStyle/>
          <a:p>
            <a:pPr>
              <a:spcBef>
                <a:spcPct val="50000"/>
              </a:spcBef>
              <a:buFontTx/>
              <a:buChar char="•"/>
            </a:pPr>
            <a:r>
              <a:rPr lang="tr-TR" sz="2400" b="1" dirty="0" smtClean="0"/>
              <a:t>Bağırmak yerine, konuşmayı denemek,</a:t>
            </a:r>
          </a:p>
          <a:p>
            <a:pPr>
              <a:spcBef>
                <a:spcPct val="50000"/>
              </a:spcBef>
              <a:buFontTx/>
              <a:buChar char="•"/>
            </a:pPr>
            <a:r>
              <a:rPr lang="tr-TR" sz="2400" b="1" dirty="0" smtClean="0"/>
              <a:t>Olayı bireysel algılama yerine, konuya yoğunlaşma,</a:t>
            </a:r>
          </a:p>
          <a:p>
            <a:pPr>
              <a:spcBef>
                <a:spcPct val="50000"/>
              </a:spcBef>
              <a:buFontTx/>
              <a:buChar char="•"/>
            </a:pPr>
            <a:r>
              <a:rPr lang="tr-TR" sz="2400" b="1" dirty="0" smtClean="0"/>
              <a:t>Derin bir nefes almak,</a:t>
            </a:r>
          </a:p>
          <a:p>
            <a:pPr>
              <a:spcBef>
                <a:spcPct val="50000"/>
              </a:spcBef>
              <a:buFontTx/>
              <a:buChar char="•"/>
            </a:pPr>
            <a:r>
              <a:rPr lang="tr-TR" sz="2400" b="1" dirty="0" smtClean="0"/>
              <a:t>Karşı tarafı dinlemeyi denemek,</a:t>
            </a:r>
          </a:p>
          <a:p>
            <a:pPr>
              <a:spcBef>
                <a:spcPct val="50000"/>
              </a:spcBef>
              <a:buFontTx/>
              <a:buChar char="•"/>
            </a:pPr>
            <a:r>
              <a:rPr lang="tr-TR" sz="2400" b="1" dirty="0" smtClean="0"/>
              <a:t>Gerginlik hissedildiğinde, duruş biçimini değiştirmek ya da gözleri kapatmayı denemek,</a:t>
            </a:r>
          </a:p>
          <a:p>
            <a:pPr>
              <a:spcBef>
                <a:spcPct val="50000"/>
              </a:spcBef>
              <a:buFontTx/>
              <a:buChar char="•"/>
            </a:pPr>
            <a:r>
              <a:rPr lang="tr-TR" sz="2400" b="1" dirty="0" smtClean="0"/>
              <a:t>Konuşma hızını yavaşlatmayı denemek,</a:t>
            </a:r>
          </a:p>
          <a:p>
            <a:pPr>
              <a:spcBef>
                <a:spcPct val="50000"/>
              </a:spcBef>
              <a:buFontTx/>
              <a:buChar char="•"/>
            </a:pPr>
            <a:r>
              <a:rPr lang="tr-TR" sz="2400" b="1" dirty="0" smtClean="0"/>
              <a:t>Bir bardak su içmek(çay, kahve kızgınlığı uyarır).</a:t>
            </a:r>
          </a:p>
          <a:p>
            <a:pPr>
              <a:spcBef>
                <a:spcPct val="50000"/>
              </a:spcBef>
              <a:buFontTx/>
              <a:buChar char="•"/>
            </a:pPr>
            <a:r>
              <a:rPr lang="tr-TR" sz="2400" b="1" dirty="0" smtClean="0"/>
              <a:t>Oturur durumdayken, arkaya yaslanmak.</a:t>
            </a:r>
          </a:p>
          <a:p>
            <a:endParaRPr lang="tr-TR" dirty="0"/>
          </a:p>
        </p:txBody>
      </p:sp>
      <p:sp>
        <p:nvSpPr>
          <p:cNvPr id="3" name="2 Başlık"/>
          <p:cNvSpPr>
            <a:spLocks noGrp="1"/>
          </p:cNvSpPr>
          <p:nvPr>
            <p:ph type="title"/>
          </p:nvPr>
        </p:nvSpPr>
        <p:spPr>
          <a:xfrm>
            <a:off x="827584" y="1061864"/>
            <a:ext cx="8229600" cy="1143000"/>
          </a:xfrm>
        </p:spPr>
        <p:txBody>
          <a:bodyPr>
            <a:normAutofit fontScale="90000"/>
          </a:bodyPr>
          <a:lstStyle/>
          <a:p>
            <a:r>
              <a:rPr lang="tr-TR" sz="4000" b="1" u="sng" dirty="0" smtClean="0">
                <a:solidFill>
                  <a:srgbClr val="FF0000"/>
                </a:solidFill>
                <a:latin typeface="+mn-lt"/>
              </a:rPr>
              <a:t>KIZGINLIĞI ÖNLEME STRATEJİLERİ</a:t>
            </a:r>
            <a:r>
              <a:rPr lang="tr-TR" sz="4400" b="1" u="sng" dirty="0" smtClean="0">
                <a:solidFill>
                  <a:srgbClr val="FF0000"/>
                </a:solidFill>
              </a:rPr>
              <a:t/>
            </a:r>
            <a:br>
              <a:rPr lang="tr-TR" sz="4400" b="1" u="sng" dirty="0" smtClean="0">
                <a:solidFill>
                  <a:srgbClr val="FF0000"/>
                </a:solidFill>
              </a:rPr>
            </a:b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46</a:t>
            </a:fld>
            <a:endParaRPr lang="tr-T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196752"/>
            <a:ext cx="8229600" cy="4525963"/>
          </a:xfrm>
        </p:spPr>
        <p:txBody>
          <a:bodyPr>
            <a:normAutofit fontScale="92500"/>
          </a:bodyPr>
          <a:lstStyle/>
          <a:p>
            <a:pPr>
              <a:spcBef>
                <a:spcPct val="50000"/>
              </a:spcBef>
              <a:buFontTx/>
              <a:buChar char="•"/>
            </a:pPr>
            <a:r>
              <a:rPr lang="tr-TR" sz="2800" b="1" dirty="0" smtClean="0"/>
              <a:t>El-kol hareketi yapmamak ve elleri yanda tutmak,</a:t>
            </a:r>
          </a:p>
          <a:p>
            <a:pPr>
              <a:spcBef>
                <a:spcPct val="50000"/>
              </a:spcBef>
              <a:buFontTx/>
              <a:buChar char="•"/>
            </a:pPr>
            <a:r>
              <a:rPr lang="tr-TR" sz="2800" b="1" dirty="0" smtClean="0"/>
              <a:t>Kendi kendine, sakin olma ve sakin olmayı söylemek,</a:t>
            </a:r>
          </a:p>
          <a:p>
            <a:pPr>
              <a:spcBef>
                <a:spcPct val="50000"/>
              </a:spcBef>
              <a:buFontTx/>
              <a:buChar char="•"/>
            </a:pPr>
            <a:r>
              <a:rPr lang="tr-TR" sz="2800" b="1" dirty="0" smtClean="0"/>
              <a:t>Sakin ve sessiz bir ortam seçmek,</a:t>
            </a:r>
          </a:p>
          <a:p>
            <a:pPr>
              <a:spcBef>
                <a:spcPct val="50000"/>
              </a:spcBef>
              <a:buFontTx/>
              <a:buChar char="•"/>
            </a:pPr>
            <a:r>
              <a:rPr lang="tr-TR" sz="2800" b="1" dirty="0" smtClean="0"/>
              <a:t>Zihni meşgul edecek bir şeyler bulmak,</a:t>
            </a:r>
          </a:p>
          <a:p>
            <a:pPr>
              <a:spcBef>
                <a:spcPct val="50000"/>
              </a:spcBef>
              <a:buFontTx/>
              <a:buChar char="•"/>
            </a:pPr>
            <a:r>
              <a:rPr lang="tr-TR" sz="2800" b="1" dirty="0" smtClean="0"/>
              <a:t>Pasif kalmak, işleri bir an oluruna bırakmak,</a:t>
            </a:r>
          </a:p>
          <a:p>
            <a:pPr>
              <a:spcBef>
                <a:spcPct val="50000"/>
              </a:spcBef>
              <a:buFontTx/>
              <a:buChar char="•"/>
            </a:pPr>
            <a:r>
              <a:rPr lang="tr-TR" sz="2800" b="1" dirty="0" smtClean="0"/>
              <a:t>Rahat bir duruş ya da oturma konumu seçmek,</a:t>
            </a:r>
          </a:p>
          <a:p>
            <a:pPr marL="109728" indent="0">
              <a:buNone/>
            </a:pP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47</a:t>
            </a:fld>
            <a:endParaRPr lang="tr-T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772816"/>
            <a:ext cx="8229600" cy="4525963"/>
          </a:xfrm>
        </p:spPr>
        <p:txBody>
          <a:bodyPr>
            <a:normAutofit/>
          </a:bodyPr>
          <a:lstStyle/>
          <a:p>
            <a:pPr>
              <a:spcBef>
                <a:spcPct val="50000"/>
              </a:spcBef>
              <a:buFontTx/>
              <a:buChar char="•"/>
            </a:pPr>
            <a:r>
              <a:rPr lang="tr-TR" sz="2400" b="1" dirty="0" smtClean="0"/>
              <a:t>“Ben iyi çalıştığıma, iyi personel olduğuma göre, başkaları, özellikle de amirim bana iyi davranmalı ve saygı göstermelidir.”</a:t>
            </a:r>
          </a:p>
          <a:p>
            <a:pPr>
              <a:spcBef>
                <a:spcPct val="50000"/>
              </a:spcBef>
              <a:buFontTx/>
              <a:buChar char="•"/>
            </a:pPr>
            <a:r>
              <a:rPr lang="tr-TR" sz="2400" b="1" dirty="0" smtClean="0"/>
              <a:t>“Bana yönelik tüm eleştirilerin amacı, beni küçük düşürmek, başarısız olduğuma ya da ne kadar zayıf olduğumu göstermek.”</a:t>
            </a:r>
          </a:p>
          <a:p>
            <a:pPr>
              <a:spcBef>
                <a:spcPct val="50000"/>
              </a:spcBef>
              <a:buFontTx/>
              <a:buChar char="•"/>
            </a:pPr>
            <a:r>
              <a:rPr lang="tr-TR" sz="2400" b="1" dirty="0" smtClean="0"/>
              <a:t>“Bana kızan herkes, haksız olarak kızmaktadır, çünkü ben, rasyonel bir kişi olarak yanlış yapmam ya da yaptığım her şeyin akıllıca bir açıklaması vardır.”</a:t>
            </a:r>
          </a:p>
          <a:p>
            <a:endParaRPr lang="tr-TR" dirty="0"/>
          </a:p>
        </p:txBody>
      </p:sp>
      <p:sp>
        <p:nvSpPr>
          <p:cNvPr id="3" name="2 Başlık"/>
          <p:cNvSpPr>
            <a:spLocks noGrp="1"/>
          </p:cNvSpPr>
          <p:nvPr>
            <p:ph type="title"/>
          </p:nvPr>
        </p:nvSpPr>
        <p:spPr>
          <a:xfrm>
            <a:off x="457200" y="1124744"/>
            <a:ext cx="8229600" cy="1143000"/>
          </a:xfrm>
        </p:spPr>
        <p:txBody>
          <a:bodyPr>
            <a:normAutofit fontScale="90000"/>
          </a:bodyPr>
          <a:lstStyle/>
          <a:p>
            <a:r>
              <a:rPr lang="tr-TR" sz="4400" b="1" u="sng" dirty="0" smtClean="0">
                <a:solidFill>
                  <a:srgbClr val="FF0000"/>
                </a:solidFill>
              </a:rPr>
              <a:t>KIZGINLIK SEBEBİ VARSAYIMLAR</a:t>
            </a:r>
            <a:br>
              <a:rPr lang="tr-TR" sz="4400" b="1" u="sng" dirty="0" smtClean="0">
                <a:solidFill>
                  <a:srgbClr val="FF0000"/>
                </a:solidFill>
              </a:rPr>
            </a:b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48</a:t>
            </a:fld>
            <a:endParaRPr lang="tr-T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855365"/>
            <a:ext cx="8229600" cy="4525963"/>
          </a:xfrm>
        </p:spPr>
        <p:txBody>
          <a:bodyPr>
            <a:normAutofit/>
          </a:bodyPr>
          <a:lstStyle/>
          <a:p>
            <a:pPr>
              <a:spcBef>
                <a:spcPct val="50000"/>
              </a:spcBef>
              <a:buFontTx/>
              <a:buChar char="•"/>
            </a:pPr>
            <a:r>
              <a:rPr lang="tr-TR" sz="2600" b="1" dirty="0" smtClean="0"/>
              <a:t>“İyi bir personel ve iyi bir insan olmama karşın, başkalarını rahatsız edecek ve kızmalarına sebep olacak şeyler de yapmış olabilirim.”</a:t>
            </a:r>
          </a:p>
          <a:p>
            <a:pPr>
              <a:spcBef>
                <a:spcPct val="50000"/>
              </a:spcBef>
              <a:buFontTx/>
              <a:buChar char="•"/>
            </a:pPr>
            <a:r>
              <a:rPr lang="tr-TR" sz="2600" b="1" dirty="0" smtClean="0"/>
              <a:t>“Çoğunlukla beni eleştiren ve bana kızan meslektaşlarım, bana değer verdikleri ve ilişkilerimizin daha da güçlenmesini istedikleri için problemlerin üzerine gidiyor olabilirler.”</a:t>
            </a:r>
          </a:p>
          <a:p>
            <a:pPr>
              <a:spcBef>
                <a:spcPct val="50000"/>
              </a:spcBef>
              <a:buFontTx/>
              <a:buChar char="•"/>
            </a:pPr>
            <a:r>
              <a:rPr lang="tr-TR" sz="2600" b="1" dirty="0" smtClean="0"/>
              <a:t>“Negatif geribildirimler, işimde başarılı olmada bana yardımcı olabilirler.”</a:t>
            </a:r>
          </a:p>
          <a:p>
            <a:endParaRPr lang="tr-TR" dirty="0"/>
          </a:p>
        </p:txBody>
      </p:sp>
      <p:sp>
        <p:nvSpPr>
          <p:cNvPr id="3" name="2 Başlık"/>
          <p:cNvSpPr>
            <a:spLocks noGrp="1"/>
          </p:cNvSpPr>
          <p:nvPr>
            <p:ph type="title"/>
          </p:nvPr>
        </p:nvSpPr>
        <p:spPr>
          <a:xfrm>
            <a:off x="457200" y="1205880"/>
            <a:ext cx="8229600" cy="1143000"/>
          </a:xfrm>
        </p:spPr>
        <p:txBody>
          <a:bodyPr>
            <a:noAutofit/>
          </a:bodyPr>
          <a:lstStyle/>
          <a:p>
            <a:r>
              <a:rPr lang="tr-TR" sz="3600" b="1" u="sng" dirty="0" smtClean="0">
                <a:solidFill>
                  <a:srgbClr val="FF0000"/>
                </a:solidFill>
              </a:rPr>
              <a:t>KIZGINLIĞI ÖNLEYİCİ VARSAYIMLAR</a:t>
            </a:r>
            <a:br>
              <a:rPr lang="tr-TR" sz="3600" b="1" u="sng" dirty="0" smtClean="0">
                <a:solidFill>
                  <a:srgbClr val="FF0000"/>
                </a:solidFill>
              </a:rPr>
            </a:br>
            <a:endParaRPr lang="tr-TR" sz="36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49</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950912" y="1122040"/>
            <a:ext cx="8229600" cy="5403304"/>
          </a:xfrm>
        </p:spPr>
        <p:txBody>
          <a:bodyPr>
            <a:normAutofit fontScale="92500" lnSpcReduction="20000"/>
          </a:bodyPr>
          <a:lstStyle/>
          <a:p>
            <a:pPr algn="just"/>
            <a:r>
              <a:rPr lang="tr-TR" sz="2800" dirty="0" smtClean="0"/>
              <a:t>Örgütlerde, geçmiş yaşamları, duyguları, düşünceleri, hayattan beklentileri birbirinden farklı çok sayıda insan bir arada çalışır. </a:t>
            </a:r>
          </a:p>
          <a:p>
            <a:pPr algn="just">
              <a:buNone/>
            </a:pPr>
            <a:endParaRPr lang="tr-TR" sz="2800" dirty="0" smtClean="0"/>
          </a:p>
          <a:p>
            <a:pPr algn="just"/>
            <a:r>
              <a:rPr lang="tr-TR" sz="2800" dirty="0" smtClean="0"/>
              <a:t>Böyle bir ortamda kişiler arasında </a:t>
            </a:r>
            <a:r>
              <a:rPr lang="tr-TR" sz="2800" u="sng" dirty="0" smtClean="0"/>
              <a:t>anlaşmazlıkların</a:t>
            </a:r>
            <a:r>
              <a:rPr lang="tr-TR" sz="2800" dirty="0" smtClean="0"/>
              <a:t>, </a:t>
            </a:r>
            <a:r>
              <a:rPr lang="tr-TR" sz="2800" u="sng" dirty="0" smtClean="0"/>
              <a:t>sürtüşmelerin</a:t>
            </a:r>
            <a:r>
              <a:rPr lang="tr-TR" sz="2800" dirty="0" smtClean="0"/>
              <a:t> ortaya çıkması doğal ve kaçınılmaz bir durumdur. </a:t>
            </a:r>
          </a:p>
          <a:p>
            <a:pPr algn="just">
              <a:buNone/>
            </a:pPr>
            <a:endParaRPr lang="tr-TR" sz="2800" dirty="0" smtClean="0"/>
          </a:p>
          <a:p>
            <a:pPr algn="just"/>
            <a:r>
              <a:rPr lang="tr-TR" sz="2800" dirty="0" smtClean="0"/>
              <a:t>Çatışmalar, çalışma arkadaşları, gruplar, astlarla üstler, kişilerle gruplar arasında veya kişinin iç dünyasında olabilir. </a:t>
            </a:r>
          </a:p>
          <a:p>
            <a:pPr algn="just">
              <a:buNone/>
            </a:pPr>
            <a:endParaRPr lang="tr-TR" sz="2800" dirty="0" smtClean="0"/>
          </a:p>
          <a:p>
            <a:pPr algn="just"/>
            <a:r>
              <a:rPr lang="tr-TR" sz="2800" dirty="0" smtClean="0"/>
              <a:t>Çatışmalar bazı durumlarda personele ve örgüte yararlı, bazı durumlarda da zararlı olabilir.</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5</a:t>
            </a:fld>
            <a:endParaRPr lang="tr-T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6336" y="-642715"/>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23528" y="2132856"/>
            <a:ext cx="8640960" cy="4525963"/>
          </a:xfrm>
        </p:spPr>
        <p:txBody>
          <a:bodyPr/>
          <a:lstStyle/>
          <a:p>
            <a:pPr marL="457200" indent="-457200">
              <a:spcBef>
                <a:spcPct val="50000"/>
              </a:spcBef>
              <a:buFontTx/>
              <a:buAutoNum type="arabicPeriod"/>
            </a:pPr>
            <a:r>
              <a:rPr lang="tr-TR" sz="2000" b="1" dirty="0" smtClean="0"/>
              <a:t>Bir konuda hazırlıklı olmak, şahsın etkili bir tepki getirmesi ihtimalini yükseltir.</a:t>
            </a:r>
          </a:p>
          <a:p>
            <a:pPr marL="457200" indent="-457200">
              <a:spcBef>
                <a:spcPct val="50000"/>
              </a:spcBef>
              <a:buFontTx/>
              <a:buAutoNum type="arabicPeriod"/>
            </a:pPr>
            <a:r>
              <a:rPr lang="tr-TR" sz="2000" b="1" dirty="0" smtClean="0"/>
              <a:t>Düşük seviyede kızgınlığın hissedildiği anda, kızgınlık daha yoğun hale gelmeden etkili bir tepki geliştirme fırsatı sağlar.</a:t>
            </a:r>
          </a:p>
          <a:p>
            <a:pPr marL="457200" indent="-457200">
              <a:spcBef>
                <a:spcPct val="50000"/>
              </a:spcBef>
            </a:pPr>
            <a:r>
              <a:rPr lang="tr-TR" sz="2000" b="1" dirty="0" smtClean="0"/>
              <a:t>Kızgınlık, öfke ve hiddete dönüştüğünde, seçenekleri  değerlendirme yeteneği kaybolur.</a:t>
            </a:r>
          </a:p>
          <a:p>
            <a:pPr marL="457200" indent="-457200">
              <a:spcBef>
                <a:spcPct val="50000"/>
              </a:spcBef>
            </a:pPr>
            <a:r>
              <a:rPr lang="tr-TR" sz="2000" b="1" dirty="0" smtClean="0"/>
              <a:t>Kızgınlığın sebebini belirlemek için ;</a:t>
            </a:r>
          </a:p>
          <a:p>
            <a:pPr marL="457200" indent="-457200">
              <a:spcBef>
                <a:spcPct val="50000"/>
              </a:spcBef>
            </a:pPr>
            <a:r>
              <a:rPr lang="tr-TR" sz="2000" b="1" dirty="0" smtClean="0"/>
              <a:t>“Ben........karşılaştığımda/durumda/düşündüğümde/....kızarım.” </a:t>
            </a:r>
            <a:r>
              <a:rPr lang="tr-TR" sz="2000" b="1" dirty="0" smtClean="0"/>
              <a:t>cümlesi </a:t>
            </a:r>
            <a:r>
              <a:rPr lang="tr-TR" sz="2000" b="1" dirty="0" smtClean="0"/>
              <a:t>tamamlanmalıdır.</a:t>
            </a:r>
          </a:p>
          <a:p>
            <a:endParaRPr lang="tr-TR" dirty="0"/>
          </a:p>
        </p:txBody>
      </p:sp>
      <p:sp>
        <p:nvSpPr>
          <p:cNvPr id="3" name="2 Başlık"/>
          <p:cNvSpPr>
            <a:spLocks noGrp="1"/>
          </p:cNvSpPr>
          <p:nvPr>
            <p:ph type="title"/>
          </p:nvPr>
        </p:nvSpPr>
        <p:spPr>
          <a:xfrm>
            <a:off x="395536" y="764704"/>
            <a:ext cx="8229600" cy="1143000"/>
          </a:xfrm>
        </p:spPr>
        <p:txBody>
          <a:bodyPr>
            <a:normAutofit/>
          </a:bodyPr>
          <a:lstStyle/>
          <a:p>
            <a:pPr algn="ctr">
              <a:spcBef>
                <a:spcPct val="50000"/>
              </a:spcBef>
            </a:pPr>
            <a:r>
              <a:rPr lang="tr-TR" sz="2800" b="1" u="sng" dirty="0" smtClean="0">
                <a:solidFill>
                  <a:srgbClr val="FF0000"/>
                </a:solidFill>
              </a:rPr>
              <a:t>KIZGINLIĞIN SEBEBİNİN </a:t>
            </a:r>
            <a:br>
              <a:rPr lang="tr-TR" sz="2800" b="1" u="sng" dirty="0" smtClean="0">
                <a:solidFill>
                  <a:srgbClr val="FF0000"/>
                </a:solidFill>
              </a:rPr>
            </a:br>
            <a:r>
              <a:rPr lang="tr-TR" sz="2800" b="1" u="sng" dirty="0" smtClean="0">
                <a:solidFill>
                  <a:srgbClr val="FF0000"/>
                </a:solidFill>
              </a:rPr>
              <a:t>BELİRLENMESİNİN FAYDALARI</a:t>
            </a:r>
            <a:endParaRPr lang="tr-TR" sz="2800" b="1" u="sng"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50</a:t>
            </a:fld>
            <a:endParaRPr lang="tr-T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pPr>
              <a:spcBef>
                <a:spcPct val="50000"/>
              </a:spcBef>
              <a:buFontTx/>
              <a:buChar char="•"/>
            </a:pPr>
            <a:r>
              <a:rPr lang="tr-TR" sz="2400" b="1" dirty="0" smtClean="0"/>
              <a:t>Kızgınlık, kısa sürede çözümlenmediğinde, savunma mekanizması oluşması ile </a:t>
            </a:r>
            <a:r>
              <a:rPr lang="tr-TR" sz="2400" b="1" dirty="0" smtClean="0"/>
              <a:t>sonuçlanabilir.</a:t>
            </a:r>
            <a:endParaRPr lang="tr-TR" sz="2400" b="1" dirty="0" smtClean="0"/>
          </a:p>
          <a:p>
            <a:pPr>
              <a:spcBef>
                <a:spcPct val="50000"/>
              </a:spcBef>
              <a:buFontTx/>
              <a:buChar char="•"/>
            </a:pPr>
            <a:r>
              <a:rPr lang="tr-TR" sz="2400" b="1" dirty="0" smtClean="0"/>
              <a:t>Kişi durumu olduğu gibi kabullenmeyi düşünebilir ancak; bu durumda kızgınlık azalabilir ama çaresizlik duygusu kendini gösterebilir.</a:t>
            </a:r>
          </a:p>
          <a:p>
            <a:pPr>
              <a:spcBef>
                <a:spcPct val="50000"/>
              </a:spcBef>
              <a:buFontTx/>
              <a:buChar char="•"/>
            </a:pPr>
            <a:r>
              <a:rPr lang="tr-TR" sz="2400" b="1" dirty="0" smtClean="0"/>
              <a:t>Kızgınlık iş hayatının doğal bir parçası </a:t>
            </a:r>
            <a:r>
              <a:rPr lang="tr-TR" sz="2400" b="1" dirty="0" smtClean="0"/>
              <a:t>görülmelidir.</a:t>
            </a:r>
            <a:endParaRPr lang="tr-TR" sz="2400" b="1" dirty="0" smtClean="0"/>
          </a:p>
          <a:p>
            <a:pPr>
              <a:spcBef>
                <a:spcPct val="50000"/>
              </a:spcBef>
              <a:buFontTx/>
              <a:buChar char="•"/>
            </a:pPr>
            <a:r>
              <a:rPr lang="tr-TR" sz="2400" b="1" dirty="0" smtClean="0"/>
              <a:t>Kızgınlığın dışa vurulması politik olabilir.</a:t>
            </a:r>
          </a:p>
          <a:p>
            <a:pPr>
              <a:spcBef>
                <a:spcPct val="50000"/>
              </a:spcBef>
              <a:buFontTx/>
              <a:buChar char="•"/>
            </a:pPr>
            <a:r>
              <a:rPr lang="tr-TR" sz="2400" b="1" dirty="0" smtClean="0"/>
              <a:t>Hem kızgınlık, hem işi sürdürmek </a:t>
            </a:r>
            <a:r>
              <a:rPr lang="tr-TR" sz="2400" b="1" dirty="0" smtClean="0"/>
              <a:t>kabullenilmelidir.</a:t>
            </a:r>
            <a:endParaRPr lang="tr-TR" sz="2400" b="1" dirty="0" smtClean="0"/>
          </a:p>
          <a:p>
            <a:pPr>
              <a:spcBef>
                <a:spcPct val="50000"/>
              </a:spcBef>
              <a:buFontTx/>
              <a:buChar char="•"/>
            </a:pPr>
            <a:r>
              <a:rPr lang="tr-TR" sz="2400" b="1" dirty="0" smtClean="0"/>
              <a:t>Gerçekçi ve pozitif yaklaşım, çözüm için enerji ve motivasyon kaynağı </a:t>
            </a:r>
            <a:r>
              <a:rPr lang="tr-TR" sz="2400" b="1" dirty="0" smtClean="0"/>
              <a:t>oluşturmaktadır.</a:t>
            </a:r>
            <a:endParaRPr lang="tr-TR" sz="2400" b="1" dirty="0" smtClean="0"/>
          </a:p>
          <a:p>
            <a:endParaRPr lang="tr-TR" dirty="0"/>
          </a:p>
        </p:txBody>
      </p:sp>
      <p:sp>
        <p:nvSpPr>
          <p:cNvPr id="3" name="2 Başlık"/>
          <p:cNvSpPr>
            <a:spLocks noGrp="1"/>
          </p:cNvSpPr>
          <p:nvPr>
            <p:ph type="title"/>
          </p:nvPr>
        </p:nvSpPr>
        <p:spPr>
          <a:xfrm>
            <a:off x="1815008" y="773832"/>
            <a:ext cx="8229600" cy="1143000"/>
          </a:xfrm>
        </p:spPr>
        <p:txBody>
          <a:bodyPr>
            <a:normAutofit/>
          </a:bodyPr>
          <a:lstStyle/>
          <a:p>
            <a:r>
              <a:rPr lang="tr-TR" sz="3200" b="1" u="sng" dirty="0" smtClean="0">
                <a:solidFill>
                  <a:srgbClr val="FF0000"/>
                </a:solidFill>
              </a:rPr>
              <a:t>KENDİNİ GÜÇLENDİRME</a:t>
            </a:r>
            <a:br>
              <a:rPr lang="tr-TR" sz="3200" b="1" u="sng" dirty="0" smtClean="0">
                <a:solidFill>
                  <a:srgbClr val="FF0000"/>
                </a:solidFill>
              </a:rPr>
            </a:br>
            <a:endParaRPr lang="tr-TR" sz="32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51</a:t>
            </a:fld>
            <a:endParaRPr lang="tr-T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endParaRPr lang="tr-TR" sz="2800" b="1" dirty="0" smtClean="0"/>
          </a:p>
          <a:p>
            <a:r>
              <a:rPr lang="tr-TR" sz="2800" b="1" dirty="0"/>
              <a:t>Kızgınlığın yapıcı ifadesi, etkili iletişimi gerektirir</a:t>
            </a:r>
            <a:r>
              <a:rPr lang="tr-TR" sz="2800" b="1" dirty="0" smtClean="0"/>
              <a:t>.</a:t>
            </a:r>
          </a:p>
          <a:p>
            <a:endParaRPr lang="tr-TR" sz="2800" b="1" dirty="0"/>
          </a:p>
          <a:p>
            <a:r>
              <a:rPr lang="tr-TR" sz="2800" b="1" dirty="0" smtClean="0"/>
              <a:t>Bazı </a:t>
            </a:r>
            <a:r>
              <a:rPr lang="tr-TR" sz="2800" b="1" dirty="0"/>
              <a:t>kızgınlıklarda, başka biri olmayabilir. Bu hallerde kişi, kendisiyle konuşmalıdır.</a:t>
            </a:r>
          </a:p>
          <a:p>
            <a:pPr marL="914400" lvl="1" indent="-457200">
              <a:spcBef>
                <a:spcPct val="50000"/>
              </a:spcBef>
              <a:buFontTx/>
              <a:buAutoNum type="arabicPeriod"/>
            </a:pPr>
            <a:endParaRPr lang="tr-TR" sz="2800" b="1" dirty="0"/>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2 Başlık"/>
          <p:cNvSpPr>
            <a:spLocks noGrp="1"/>
          </p:cNvSpPr>
          <p:nvPr>
            <p:ph type="title"/>
          </p:nvPr>
        </p:nvSpPr>
        <p:spPr>
          <a:xfrm>
            <a:off x="827584" y="1133872"/>
            <a:ext cx="8229600" cy="1143000"/>
          </a:xfrm>
        </p:spPr>
        <p:txBody>
          <a:bodyPr>
            <a:normAutofit/>
          </a:bodyPr>
          <a:lstStyle/>
          <a:p>
            <a:r>
              <a:rPr lang="tr-TR" sz="3200" b="1" u="sng" dirty="0" smtClean="0">
                <a:solidFill>
                  <a:srgbClr val="FF0000"/>
                </a:solidFill>
              </a:rPr>
              <a:t>KIZGINLIĞIN YAPICI BİÇİMDE İFADESİ</a:t>
            </a:r>
            <a:br>
              <a:rPr lang="tr-TR" sz="3200" b="1" u="sng" dirty="0" smtClean="0">
                <a:solidFill>
                  <a:srgbClr val="FF0000"/>
                </a:solidFill>
              </a:rPr>
            </a:br>
            <a:endParaRPr lang="tr-TR" sz="3200" dirty="0"/>
          </a:p>
        </p:txBody>
      </p:sp>
      <p:sp>
        <p:nvSpPr>
          <p:cNvPr id="3" name="Slayt Numarası Yer Tutucusu 2"/>
          <p:cNvSpPr>
            <a:spLocks noGrp="1"/>
          </p:cNvSpPr>
          <p:nvPr>
            <p:ph type="sldNum" sz="quarter" idx="12"/>
          </p:nvPr>
        </p:nvSpPr>
        <p:spPr/>
        <p:txBody>
          <a:bodyPr/>
          <a:lstStyle/>
          <a:p>
            <a:fld id="{47437BD1-438E-4569-AF7C-DFEF6139A8C8}" type="slidenum">
              <a:rPr lang="tr-TR" smtClean="0"/>
              <a:t>52</a:t>
            </a:fld>
            <a:endParaRPr lang="tr-TR"/>
          </a:p>
        </p:txBody>
      </p:sp>
    </p:spTree>
    <p:extLst>
      <p:ext uri="{BB962C8B-B14F-4D97-AF65-F5344CB8AC3E}">
        <p14:creationId xmlns:p14="http://schemas.microsoft.com/office/powerpoint/2010/main" val="40913674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908720"/>
            <a:ext cx="8229600" cy="4525963"/>
          </a:xfrm>
        </p:spPr>
        <p:txBody>
          <a:bodyPr>
            <a:normAutofit fontScale="92500" lnSpcReduction="10000"/>
          </a:bodyPr>
          <a:lstStyle/>
          <a:p>
            <a:endParaRPr lang="tr-TR" sz="2800" b="1" dirty="0" smtClean="0"/>
          </a:p>
          <a:p>
            <a:pPr algn="ctr"/>
            <a:r>
              <a:rPr lang="tr-TR" sz="3200" b="1" u="sng" dirty="0" smtClean="0">
                <a:solidFill>
                  <a:srgbClr val="FF0000"/>
                </a:solidFill>
              </a:rPr>
              <a:t>KIZGINLIKTA </a:t>
            </a:r>
            <a:r>
              <a:rPr lang="tr-TR" sz="3200" b="1" u="sng" dirty="0">
                <a:solidFill>
                  <a:srgbClr val="FF0000"/>
                </a:solidFill>
              </a:rPr>
              <a:t>İLETİŞİM </a:t>
            </a:r>
            <a:r>
              <a:rPr lang="tr-TR" sz="3200" b="1" u="sng" dirty="0" smtClean="0">
                <a:solidFill>
                  <a:srgbClr val="FF0000"/>
                </a:solidFill>
              </a:rPr>
              <a:t>BECERİLERİ</a:t>
            </a:r>
          </a:p>
          <a:p>
            <a:pPr marL="457200" lvl="1" indent="0">
              <a:spcBef>
                <a:spcPct val="50000"/>
              </a:spcBef>
              <a:buNone/>
            </a:pPr>
            <a:r>
              <a:rPr lang="tr-TR" sz="2800" b="1" dirty="0" smtClean="0"/>
              <a:t>Girişkenlik</a:t>
            </a:r>
          </a:p>
          <a:p>
            <a:pPr marL="457200" lvl="1" indent="0">
              <a:spcBef>
                <a:spcPct val="50000"/>
              </a:spcBef>
              <a:buNone/>
            </a:pPr>
            <a:r>
              <a:rPr lang="tr-TR" sz="2800" b="1" dirty="0" smtClean="0"/>
              <a:t>Dinleme</a:t>
            </a:r>
            <a:endParaRPr lang="tr-TR" sz="2800" b="1" dirty="0"/>
          </a:p>
          <a:p>
            <a:pPr marL="0" indent="0">
              <a:spcBef>
                <a:spcPct val="50000"/>
              </a:spcBef>
              <a:buNone/>
            </a:pPr>
            <a:r>
              <a:rPr lang="tr-TR" sz="2800" b="1" dirty="0" smtClean="0"/>
              <a:t>    Eleştiri</a:t>
            </a:r>
          </a:p>
          <a:p>
            <a:pPr marL="0" indent="0">
              <a:spcBef>
                <a:spcPct val="50000"/>
              </a:spcBef>
              <a:buNone/>
            </a:pPr>
            <a:r>
              <a:rPr lang="tr-TR" sz="2800" b="1" dirty="0" smtClean="0"/>
              <a:t>    Müzakere</a:t>
            </a:r>
            <a:endParaRPr lang="tr-TR" sz="2800" b="1" dirty="0"/>
          </a:p>
          <a:p>
            <a:pPr marL="0" indent="0">
              <a:spcBef>
                <a:spcPct val="50000"/>
              </a:spcBef>
              <a:buNone/>
            </a:pPr>
            <a:r>
              <a:rPr lang="tr-TR" sz="2800" b="1" dirty="0" smtClean="0"/>
              <a:t>    Yüzleşme</a:t>
            </a:r>
            <a:endParaRPr lang="tr-TR" sz="2800" b="1" dirty="0"/>
          </a:p>
          <a:p>
            <a:pPr marL="0" indent="0">
              <a:spcBef>
                <a:spcPct val="50000"/>
              </a:spcBef>
              <a:buNone/>
            </a:pPr>
            <a:r>
              <a:rPr lang="tr-TR" sz="2800" b="1" dirty="0" smtClean="0"/>
              <a:t>    Övgü</a:t>
            </a:r>
            <a:endParaRPr lang="tr-TR" sz="2800" b="1" dirty="0"/>
          </a:p>
          <a:p>
            <a:pPr marL="914400" lvl="1" indent="-457200">
              <a:spcBef>
                <a:spcPct val="50000"/>
              </a:spcBef>
              <a:buFontTx/>
              <a:buAutoNum type="arabicPeriod"/>
            </a:pPr>
            <a:endParaRPr lang="tr-TR" sz="2800" b="1" dirty="0"/>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53</a:t>
            </a:fld>
            <a:endParaRPr lang="tr-TR"/>
          </a:p>
        </p:txBody>
      </p:sp>
    </p:spTree>
    <p:extLst>
      <p:ext uri="{BB962C8B-B14F-4D97-AF65-F5344CB8AC3E}">
        <p14:creationId xmlns:p14="http://schemas.microsoft.com/office/powerpoint/2010/main" val="11632349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132856"/>
            <a:ext cx="8229600" cy="4525963"/>
          </a:xfrm>
        </p:spPr>
        <p:txBody>
          <a:bodyPr/>
          <a:lstStyle/>
          <a:p>
            <a:pPr marL="457200" indent="-457200">
              <a:spcBef>
                <a:spcPct val="50000"/>
              </a:spcBef>
              <a:buFontTx/>
              <a:buAutoNum type="arabicPeriod"/>
            </a:pPr>
            <a:r>
              <a:rPr lang="tr-TR" sz="2800" b="1" dirty="0" smtClean="0"/>
              <a:t>Kızgınlığın gösterilmesi, ifade edilmesi</a:t>
            </a:r>
          </a:p>
          <a:p>
            <a:pPr marL="457200" indent="-457200">
              <a:spcBef>
                <a:spcPct val="50000"/>
              </a:spcBef>
              <a:buFontTx/>
              <a:buAutoNum type="arabicPeriod"/>
            </a:pPr>
            <a:r>
              <a:rPr lang="tr-TR" sz="2800" b="1" dirty="0" smtClean="0"/>
              <a:t>Kızgınlığın sebebinin belirlenmesi</a:t>
            </a:r>
          </a:p>
          <a:p>
            <a:pPr marL="457200" indent="-457200">
              <a:spcBef>
                <a:spcPct val="50000"/>
              </a:spcBef>
              <a:buFontTx/>
              <a:buAutoNum type="arabicPeriod"/>
            </a:pPr>
            <a:r>
              <a:rPr lang="tr-TR" sz="2800" b="1" dirty="0" smtClean="0"/>
              <a:t>Kızgınlığa sebep olan durumu, davranışı ya da olayı, ortadan kaldırmak için karşı tarafın ne yapabileceğinin ifade edilmesi</a:t>
            </a:r>
          </a:p>
          <a:p>
            <a:endParaRPr lang="tr-TR" dirty="0"/>
          </a:p>
        </p:txBody>
      </p:sp>
      <p:sp>
        <p:nvSpPr>
          <p:cNvPr id="3" name="2 Başlık"/>
          <p:cNvSpPr>
            <a:spLocks noGrp="1"/>
          </p:cNvSpPr>
          <p:nvPr>
            <p:ph type="title"/>
          </p:nvPr>
        </p:nvSpPr>
        <p:spPr>
          <a:xfrm>
            <a:off x="971600" y="1133872"/>
            <a:ext cx="8229600" cy="1143000"/>
          </a:xfrm>
        </p:spPr>
        <p:txBody>
          <a:bodyPr>
            <a:normAutofit fontScale="90000"/>
          </a:bodyPr>
          <a:lstStyle/>
          <a:p>
            <a:r>
              <a:rPr lang="tr-TR" sz="3100" b="1" u="sng" dirty="0" smtClean="0">
                <a:solidFill>
                  <a:srgbClr val="FF0000"/>
                </a:solidFill>
              </a:rPr>
              <a:t>KIZGINLIĞIN YÖNETİLMESİ AŞAMALARI</a:t>
            </a:r>
            <a:r>
              <a:rPr lang="tr-TR" sz="4400" b="1" u="sng" dirty="0" smtClean="0">
                <a:solidFill>
                  <a:srgbClr val="FF0000"/>
                </a:solidFill>
              </a:rPr>
              <a:t/>
            </a:r>
            <a:br>
              <a:rPr lang="tr-TR" sz="4400" b="1" u="sng" dirty="0" smtClean="0">
                <a:solidFill>
                  <a:srgbClr val="FF0000"/>
                </a:solidFill>
              </a:rPr>
            </a:b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54</a:t>
            </a:fld>
            <a:endParaRPr lang="tr-T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060848"/>
            <a:ext cx="8229600" cy="5187280"/>
          </a:xfrm>
        </p:spPr>
        <p:txBody>
          <a:bodyPr/>
          <a:lstStyle/>
          <a:p>
            <a:pPr>
              <a:spcBef>
                <a:spcPct val="50000"/>
              </a:spcBef>
              <a:buFontTx/>
              <a:buChar char="•"/>
            </a:pPr>
            <a:r>
              <a:rPr lang="tr-TR" sz="2000" b="1" dirty="0" smtClean="0"/>
              <a:t>Gülerek, alay ederek hafife alma,</a:t>
            </a:r>
          </a:p>
          <a:p>
            <a:pPr>
              <a:spcBef>
                <a:spcPct val="50000"/>
              </a:spcBef>
              <a:buFontTx/>
              <a:buChar char="•"/>
            </a:pPr>
            <a:r>
              <a:rPr lang="tr-TR" sz="2000" b="1" dirty="0" smtClean="0"/>
              <a:t>Kızgınlığın haksız, yersiz ya da uygunsuz olduğunu savunmak,</a:t>
            </a:r>
          </a:p>
          <a:p>
            <a:pPr>
              <a:spcBef>
                <a:spcPct val="50000"/>
              </a:spcBef>
              <a:buFontTx/>
              <a:buChar char="•"/>
            </a:pPr>
            <a:r>
              <a:rPr lang="tr-TR" sz="2000" b="1" dirty="0" smtClean="0"/>
              <a:t>Bireysel tehdit ya da saldırganlık,</a:t>
            </a:r>
          </a:p>
          <a:p>
            <a:pPr>
              <a:spcBef>
                <a:spcPct val="50000"/>
              </a:spcBef>
              <a:buFontTx/>
              <a:buChar char="•"/>
            </a:pPr>
            <a:r>
              <a:rPr lang="tr-TR" sz="2000" b="1" dirty="0" smtClean="0"/>
              <a:t>Cevap vermeyi ertelemek,</a:t>
            </a:r>
          </a:p>
          <a:p>
            <a:pPr>
              <a:spcBef>
                <a:spcPct val="50000"/>
              </a:spcBef>
              <a:buFontTx/>
              <a:buChar char="•"/>
            </a:pPr>
            <a:r>
              <a:rPr lang="tr-TR" sz="2000" b="1" dirty="0" smtClean="0"/>
              <a:t>Her söyleneni eleştirmek ve sorgulamak,</a:t>
            </a:r>
          </a:p>
          <a:p>
            <a:pPr>
              <a:spcBef>
                <a:spcPct val="50000"/>
              </a:spcBef>
              <a:buFontTx/>
              <a:buChar char="•"/>
            </a:pPr>
            <a:r>
              <a:rPr lang="tr-TR" sz="2000" b="1" dirty="0" smtClean="0"/>
              <a:t>İddiaları inkâr etmek,</a:t>
            </a:r>
          </a:p>
          <a:p>
            <a:pPr>
              <a:spcBef>
                <a:spcPct val="50000"/>
              </a:spcBef>
              <a:buFontTx/>
              <a:buChar char="•"/>
            </a:pPr>
            <a:r>
              <a:rPr lang="tr-TR" sz="2000" b="1" dirty="0" smtClean="0"/>
              <a:t>Suçlamalarda bulunarak, suçluluk duygusu oluşturmaya çalışmak.</a:t>
            </a:r>
          </a:p>
          <a:p>
            <a:endParaRPr lang="tr-TR" dirty="0"/>
          </a:p>
        </p:txBody>
      </p:sp>
      <p:sp>
        <p:nvSpPr>
          <p:cNvPr id="3" name="2 Başlık"/>
          <p:cNvSpPr>
            <a:spLocks noGrp="1"/>
          </p:cNvSpPr>
          <p:nvPr>
            <p:ph type="title"/>
          </p:nvPr>
        </p:nvSpPr>
        <p:spPr>
          <a:xfrm>
            <a:off x="590872" y="980728"/>
            <a:ext cx="8229600" cy="1143000"/>
          </a:xfrm>
        </p:spPr>
        <p:txBody>
          <a:bodyPr>
            <a:normAutofit/>
          </a:bodyPr>
          <a:lstStyle/>
          <a:p>
            <a:r>
              <a:rPr lang="tr-TR" sz="3200" b="1" u="sng" dirty="0" smtClean="0">
                <a:solidFill>
                  <a:srgbClr val="FF0000"/>
                </a:solidFill>
              </a:rPr>
              <a:t>KIZGINLIKTA KARŞI TARAF TAKTİKLERİ</a:t>
            </a:r>
            <a:br>
              <a:rPr lang="tr-TR" sz="3200" b="1" u="sng" dirty="0" smtClean="0">
                <a:solidFill>
                  <a:srgbClr val="FF0000"/>
                </a:solidFill>
              </a:rPr>
            </a:br>
            <a:endParaRPr lang="tr-TR" sz="32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55</a:t>
            </a:fld>
            <a:endParaRPr lang="tr-T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a:spcBef>
                <a:spcPct val="50000"/>
              </a:spcBef>
              <a:buFontTx/>
              <a:buChar char="•"/>
            </a:pPr>
            <a:r>
              <a:rPr lang="tr-TR" sz="2400" b="1" dirty="0" smtClean="0"/>
              <a:t>İfadelerin sakin bir biçimde ve net olarak tekrarlanması,</a:t>
            </a:r>
          </a:p>
          <a:p>
            <a:pPr>
              <a:spcBef>
                <a:spcPct val="50000"/>
              </a:spcBef>
              <a:buFontTx/>
              <a:buChar char="•"/>
            </a:pPr>
            <a:r>
              <a:rPr lang="tr-TR" sz="2400" b="1" dirty="0" smtClean="0"/>
              <a:t>Bloke etme oyunlarıyla, karşı tarafın gerçek konuyu saptırmaya ve konudan kaçmaya çalıştığının vurgulanması,</a:t>
            </a:r>
          </a:p>
          <a:p>
            <a:pPr>
              <a:spcBef>
                <a:spcPct val="50000"/>
              </a:spcBef>
              <a:buFontTx/>
              <a:buChar char="•"/>
            </a:pPr>
            <a:r>
              <a:rPr lang="tr-TR" sz="2400" b="1" dirty="0" smtClean="0"/>
              <a:t>Bir yandan kendi görüşünü vurgularken, bir yandan de karşı tarafın iddialarının geçerli olduğu noktalara işaret ederek, pozitif bir yaklaşım içinde olduğunun gösterilmesi,</a:t>
            </a:r>
          </a:p>
          <a:p>
            <a:pPr>
              <a:spcBef>
                <a:spcPct val="50000"/>
              </a:spcBef>
              <a:buFontTx/>
              <a:buChar char="•"/>
            </a:pPr>
            <a:r>
              <a:rPr lang="tr-TR" sz="2400" b="1" dirty="0" smtClean="0"/>
              <a:t>Tehditleri göz ardı ederek, konu üzerinde </a:t>
            </a:r>
            <a:r>
              <a:rPr lang="tr-TR" sz="2400" b="1" dirty="0" err="1" smtClean="0"/>
              <a:t>yoğunlaşılması</a:t>
            </a:r>
            <a:r>
              <a:rPr lang="tr-TR" sz="2400" b="1" dirty="0" smtClean="0"/>
              <a:t>.</a:t>
            </a:r>
          </a:p>
          <a:p>
            <a:endParaRPr lang="tr-TR" dirty="0"/>
          </a:p>
        </p:txBody>
      </p:sp>
      <p:sp>
        <p:nvSpPr>
          <p:cNvPr id="3" name="2 Başlık"/>
          <p:cNvSpPr>
            <a:spLocks noGrp="1"/>
          </p:cNvSpPr>
          <p:nvPr>
            <p:ph type="title"/>
          </p:nvPr>
        </p:nvSpPr>
        <p:spPr>
          <a:xfrm>
            <a:off x="1598984" y="764704"/>
            <a:ext cx="8229600" cy="1143000"/>
          </a:xfrm>
        </p:spPr>
        <p:txBody>
          <a:bodyPr>
            <a:noAutofit/>
          </a:bodyPr>
          <a:lstStyle/>
          <a:p>
            <a:r>
              <a:rPr lang="tr-TR" sz="3200" b="1" u="sng" dirty="0" smtClean="0">
                <a:solidFill>
                  <a:srgbClr val="FF0000"/>
                </a:solidFill>
              </a:rPr>
              <a:t>KARŞI TARAFA –KARŞI TAKTİKLER</a:t>
            </a:r>
            <a:br>
              <a:rPr lang="tr-TR" sz="3200" b="1" u="sng" dirty="0" smtClean="0">
                <a:solidFill>
                  <a:srgbClr val="FF0000"/>
                </a:solidFill>
              </a:rPr>
            </a:br>
            <a:endParaRPr lang="tr-TR" sz="32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56</a:t>
            </a:fld>
            <a:endParaRPr lang="tr-T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77500" lnSpcReduction="20000"/>
          </a:bodyPr>
          <a:lstStyle/>
          <a:p>
            <a:pPr marL="457200" indent="-457200">
              <a:spcBef>
                <a:spcPct val="50000"/>
              </a:spcBef>
              <a:buFontTx/>
              <a:buAutoNum type="arabicPeriod"/>
            </a:pPr>
            <a:r>
              <a:rPr lang="tr-TR" b="1" dirty="0" smtClean="0"/>
              <a:t>Varsayımları gözden geçirmek,</a:t>
            </a:r>
          </a:p>
          <a:p>
            <a:pPr marL="457200" indent="-457200">
              <a:spcBef>
                <a:spcPct val="50000"/>
              </a:spcBef>
              <a:buFontTx/>
              <a:buAutoNum type="arabicPeriod"/>
            </a:pPr>
            <a:r>
              <a:rPr lang="tr-TR" b="1" dirty="0" smtClean="0"/>
              <a:t>Açık ve net olmak,</a:t>
            </a:r>
          </a:p>
          <a:p>
            <a:pPr marL="457200" indent="-457200">
              <a:spcBef>
                <a:spcPct val="50000"/>
              </a:spcBef>
              <a:buFontTx/>
              <a:buAutoNum type="arabicPeriod"/>
            </a:pPr>
            <a:r>
              <a:rPr lang="tr-TR" b="1" dirty="0" smtClean="0"/>
              <a:t>Tutarlı olmak,</a:t>
            </a:r>
          </a:p>
          <a:p>
            <a:pPr marL="457200" indent="-457200">
              <a:spcBef>
                <a:spcPct val="50000"/>
              </a:spcBef>
              <a:buFontTx/>
              <a:buAutoNum type="arabicPeriod"/>
            </a:pPr>
            <a:r>
              <a:rPr lang="tr-TR" b="1" dirty="0" smtClean="0"/>
              <a:t>Kızgınlığın sorumluluğunu kabul etmek,</a:t>
            </a:r>
          </a:p>
          <a:p>
            <a:pPr marL="457200" indent="-457200">
              <a:spcBef>
                <a:spcPct val="50000"/>
              </a:spcBef>
              <a:buFontTx/>
              <a:buAutoNum type="arabicPeriod"/>
            </a:pPr>
            <a:r>
              <a:rPr lang="tr-TR" b="1" dirty="0" smtClean="0"/>
              <a:t>Karşı tarafı kızdırmaktan kaçınmak,</a:t>
            </a:r>
          </a:p>
          <a:p>
            <a:pPr marL="457200" indent="-457200">
              <a:spcBef>
                <a:spcPct val="50000"/>
              </a:spcBef>
              <a:buFontTx/>
              <a:buAutoNum type="arabicPeriod"/>
            </a:pPr>
            <a:r>
              <a:rPr lang="tr-TR" b="1" dirty="0" smtClean="0"/>
              <a:t>Düşüncesizce davranmaktan kaçınmak,</a:t>
            </a:r>
          </a:p>
          <a:p>
            <a:pPr marL="457200" indent="-457200">
              <a:spcBef>
                <a:spcPct val="50000"/>
              </a:spcBef>
              <a:buFontTx/>
              <a:buAutoNum type="arabicPeriod"/>
            </a:pPr>
            <a:r>
              <a:rPr lang="tr-TR" b="1" dirty="0" smtClean="0"/>
              <a:t>Haklılık ve üstünlük duygusuna kapılmamak,</a:t>
            </a:r>
          </a:p>
          <a:p>
            <a:pPr marL="457200" indent="-457200">
              <a:spcBef>
                <a:spcPct val="50000"/>
              </a:spcBef>
              <a:buFontTx/>
              <a:buAutoNum type="arabicPeriod"/>
            </a:pPr>
            <a:r>
              <a:rPr lang="tr-TR" b="1" dirty="0" smtClean="0"/>
              <a:t>Duyarlı olmak,</a:t>
            </a:r>
          </a:p>
          <a:p>
            <a:pPr marL="457200" indent="-457200">
              <a:spcBef>
                <a:spcPct val="50000"/>
              </a:spcBef>
              <a:buFontTx/>
              <a:buAutoNum type="arabicPeriod"/>
            </a:pPr>
            <a:r>
              <a:rPr lang="tr-TR" b="1" dirty="0" smtClean="0"/>
              <a:t>İfadeleri kızgınlığı boşaltmak için kullanmak,</a:t>
            </a:r>
          </a:p>
          <a:p>
            <a:pPr marL="457200" indent="-457200">
              <a:spcBef>
                <a:spcPct val="50000"/>
              </a:spcBef>
              <a:buFontTx/>
              <a:buAutoNum type="arabicPeriod"/>
            </a:pPr>
            <a:r>
              <a:rPr lang="tr-TR" b="1" dirty="0" smtClean="0"/>
              <a:t>Pozitif duyguları ifade etmek,</a:t>
            </a:r>
          </a:p>
          <a:p>
            <a:pPr marL="457200" indent="-457200">
              <a:spcBef>
                <a:spcPct val="50000"/>
              </a:spcBef>
              <a:buFontTx/>
              <a:buAutoNum type="arabicPeriod"/>
            </a:pPr>
            <a:r>
              <a:rPr lang="tr-TR" b="1" dirty="0" smtClean="0"/>
              <a:t>Çözümü ve başarıyı birlikte kutlamak.</a:t>
            </a:r>
            <a:endParaRPr lang="tr-TR" dirty="0"/>
          </a:p>
        </p:txBody>
      </p:sp>
      <p:sp>
        <p:nvSpPr>
          <p:cNvPr id="3" name="2 Başlık"/>
          <p:cNvSpPr>
            <a:spLocks noGrp="1"/>
          </p:cNvSpPr>
          <p:nvPr>
            <p:ph type="title"/>
          </p:nvPr>
        </p:nvSpPr>
        <p:spPr>
          <a:xfrm>
            <a:off x="446856" y="548680"/>
            <a:ext cx="8229600" cy="1143000"/>
          </a:xfrm>
        </p:spPr>
        <p:txBody>
          <a:bodyPr>
            <a:normAutofit fontScale="90000"/>
          </a:bodyPr>
          <a:lstStyle/>
          <a:p>
            <a:pPr algn="ctr"/>
            <a:r>
              <a:rPr lang="tr-TR" sz="3200" b="1" u="sng" dirty="0" smtClean="0">
                <a:solidFill>
                  <a:srgbClr val="FF0000"/>
                </a:solidFill>
              </a:rPr>
              <a:t>KIZGINLIĞI BELLİ </a:t>
            </a:r>
            <a:br>
              <a:rPr lang="tr-TR" sz="3200" b="1" u="sng" dirty="0" smtClean="0">
                <a:solidFill>
                  <a:srgbClr val="FF0000"/>
                </a:solidFill>
              </a:rPr>
            </a:br>
            <a:r>
              <a:rPr lang="tr-TR" sz="3200" b="1" u="sng" dirty="0" smtClean="0">
                <a:solidFill>
                  <a:srgbClr val="FF0000"/>
                </a:solidFill>
              </a:rPr>
              <a:t>ETMEDE KURALLAR</a:t>
            </a:r>
            <a:br>
              <a:rPr lang="tr-TR" sz="3200" b="1" u="sng" dirty="0" smtClean="0">
                <a:solidFill>
                  <a:srgbClr val="FF0000"/>
                </a:solidFill>
              </a:rPr>
            </a:br>
            <a:endParaRPr lang="tr-TR" sz="32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57</a:t>
            </a:fld>
            <a:endParaRPr lang="tr-T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spcBef>
                <a:spcPct val="50000"/>
              </a:spcBef>
              <a:buFontTx/>
              <a:buChar char="•"/>
            </a:pPr>
            <a:r>
              <a:rPr lang="tr-TR" sz="2400" b="1" dirty="0" smtClean="0"/>
              <a:t>İletişimde isteksizlik göstermek,</a:t>
            </a:r>
          </a:p>
          <a:p>
            <a:pPr>
              <a:spcBef>
                <a:spcPct val="50000"/>
              </a:spcBef>
              <a:buFontTx/>
              <a:buChar char="•"/>
            </a:pPr>
            <a:r>
              <a:rPr lang="tr-TR" sz="2400" b="1" dirty="0" smtClean="0"/>
              <a:t>Görünürde hiçbir sebep olmadığı halde kızmak,</a:t>
            </a:r>
          </a:p>
          <a:p>
            <a:pPr>
              <a:spcBef>
                <a:spcPct val="50000"/>
              </a:spcBef>
              <a:buFontTx/>
              <a:buChar char="•"/>
            </a:pPr>
            <a:r>
              <a:rPr lang="tr-TR" sz="2400" b="1" dirty="0" smtClean="0"/>
              <a:t>Verimliliğin sürekli olarak düşmesi,</a:t>
            </a:r>
          </a:p>
          <a:p>
            <a:pPr>
              <a:spcBef>
                <a:spcPct val="50000"/>
              </a:spcBef>
              <a:buFontTx/>
              <a:buChar char="•"/>
            </a:pPr>
            <a:r>
              <a:rPr lang="tr-TR" sz="2400" b="1" dirty="0" smtClean="0"/>
              <a:t>Moral bozukluğu,</a:t>
            </a:r>
          </a:p>
          <a:p>
            <a:pPr>
              <a:spcBef>
                <a:spcPct val="50000"/>
              </a:spcBef>
              <a:buFontTx/>
              <a:buChar char="•"/>
            </a:pPr>
            <a:r>
              <a:rPr lang="tr-TR" sz="2400" b="1" dirty="0" smtClean="0"/>
              <a:t>Hastalık gerekçesiyle işe gelmeme, rapor alma olaylarının artması,</a:t>
            </a:r>
          </a:p>
          <a:p>
            <a:pPr>
              <a:spcBef>
                <a:spcPct val="50000"/>
              </a:spcBef>
              <a:buFontTx/>
              <a:buChar char="•"/>
            </a:pPr>
            <a:r>
              <a:rPr lang="tr-TR" sz="2400" b="1" dirty="0" smtClean="0"/>
              <a:t>İş kazalarının ve hataların artması,</a:t>
            </a:r>
          </a:p>
          <a:p>
            <a:pPr>
              <a:spcBef>
                <a:spcPct val="50000"/>
              </a:spcBef>
              <a:buFontTx/>
              <a:buChar char="•"/>
            </a:pPr>
            <a:r>
              <a:rPr lang="tr-TR" sz="2400" b="1" dirty="0" smtClean="0"/>
              <a:t>Görüş ayrılıklarında bağırıp çağırmaya başlamak, kapıyı çarpmak gibi davranışlar.</a:t>
            </a:r>
          </a:p>
          <a:p>
            <a:endParaRPr lang="tr-TR" dirty="0"/>
          </a:p>
        </p:txBody>
      </p:sp>
      <p:sp>
        <p:nvSpPr>
          <p:cNvPr id="3" name="2 Başlık"/>
          <p:cNvSpPr>
            <a:spLocks noGrp="1"/>
          </p:cNvSpPr>
          <p:nvPr>
            <p:ph type="title"/>
          </p:nvPr>
        </p:nvSpPr>
        <p:spPr>
          <a:xfrm>
            <a:off x="395536" y="548680"/>
            <a:ext cx="8229600" cy="1143000"/>
          </a:xfrm>
        </p:spPr>
        <p:txBody>
          <a:bodyPr>
            <a:normAutofit fontScale="90000"/>
          </a:bodyPr>
          <a:lstStyle/>
          <a:p>
            <a:pPr algn="ctr"/>
            <a:r>
              <a:rPr lang="tr-TR" sz="3200" b="1" u="sng" dirty="0" smtClean="0">
                <a:solidFill>
                  <a:srgbClr val="FF0000"/>
                </a:solidFill>
              </a:rPr>
              <a:t>ÇATIŞMANIN ERKEN </a:t>
            </a:r>
            <a:br>
              <a:rPr lang="tr-TR" sz="3200" b="1" u="sng" dirty="0" smtClean="0">
                <a:solidFill>
                  <a:srgbClr val="FF0000"/>
                </a:solidFill>
              </a:rPr>
            </a:br>
            <a:r>
              <a:rPr lang="tr-TR" sz="3200" b="1" u="sng" dirty="0" smtClean="0">
                <a:solidFill>
                  <a:srgbClr val="FF0000"/>
                </a:solidFill>
              </a:rPr>
              <a:t>UYARICILARI</a:t>
            </a:r>
            <a:br>
              <a:rPr lang="tr-TR" sz="3200" b="1" u="sng" dirty="0" smtClean="0">
                <a:solidFill>
                  <a:srgbClr val="FF0000"/>
                </a:solidFill>
              </a:rPr>
            </a:br>
            <a:endParaRPr lang="tr-TR" sz="32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58</a:t>
            </a:fld>
            <a:endParaRPr lang="tr-T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503437"/>
            <a:ext cx="8229600" cy="4525963"/>
          </a:xfrm>
        </p:spPr>
        <p:txBody>
          <a:bodyPr/>
          <a:lstStyle/>
          <a:p>
            <a:pPr marL="457200" indent="-457200">
              <a:spcBef>
                <a:spcPct val="50000"/>
              </a:spcBef>
              <a:buFontTx/>
              <a:buAutoNum type="arabicPeriod"/>
            </a:pPr>
            <a:r>
              <a:rPr lang="tr-TR" sz="2800" b="1" dirty="0" smtClean="0"/>
              <a:t>Yöneticinin taraflar arasındaki çatışmanın belirtilerini gözlemesi,</a:t>
            </a:r>
          </a:p>
          <a:p>
            <a:pPr marL="457200" indent="-457200">
              <a:spcBef>
                <a:spcPct val="50000"/>
              </a:spcBef>
              <a:buFontTx/>
              <a:buAutoNum type="arabicPeriod"/>
            </a:pPr>
            <a:r>
              <a:rPr lang="tr-TR" sz="2800" b="1" dirty="0" smtClean="0"/>
              <a:t>Taraflardan birinin, yöneticiye şikayette bulunması,</a:t>
            </a:r>
          </a:p>
          <a:p>
            <a:pPr marL="457200" indent="-457200">
              <a:spcBef>
                <a:spcPct val="50000"/>
              </a:spcBef>
              <a:buFontTx/>
              <a:buAutoNum type="arabicPeriod"/>
            </a:pPr>
            <a:r>
              <a:rPr lang="tr-TR" sz="2800" b="1" dirty="0" smtClean="0"/>
              <a:t>Yöneticinin, taraflar arasındaki çatışmayı üçüncü bir taraftan öğrenmesi.</a:t>
            </a:r>
          </a:p>
          <a:p>
            <a:endParaRPr lang="tr-TR" dirty="0"/>
          </a:p>
        </p:txBody>
      </p:sp>
      <p:sp>
        <p:nvSpPr>
          <p:cNvPr id="3" name="2 Başlık"/>
          <p:cNvSpPr>
            <a:spLocks noGrp="1"/>
          </p:cNvSpPr>
          <p:nvPr>
            <p:ph type="title"/>
          </p:nvPr>
        </p:nvSpPr>
        <p:spPr>
          <a:xfrm>
            <a:off x="457200" y="1196752"/>
            <a:ext cx="8229600" cy="1143000"/>
          </a:xfrm>
        </p:spPr>
        <p:txBody>
          <a:bodyPr>
            <a:noAutofit/>
          </a:bodyPr>
          <a:lstStyle/>
          <a:p>
            <a:pPr algn="ctr">
              <a:spcBef>
                <a:spcPct val="50000"/>
              </a:spcBef>
            </a:pPr>
            <a:r>
              <a:rPr lang="tr-TR" sz="2800" b="1" u="sng" dirty="0" smtClean="0">
                <a:solidFill>
                  <a:srgbClr val="FF0000"/>
                </a:solidFill>
              </a:rPr>
              <a:t>YÖNETİCİNİN ÇATIŞMADAN </a:t>
            </a:r>
            <a:br>
              <a:rPr lang="tr-TR" sz="2800" b="1" u="sng" dirty="0" smtClean="0">
                <a:solidFill>
                  <a:srgbClr val="FF0000"/>
                </a:solidFill>
              </a:rPr>
            </a:br>
            <a:r>
              <a:rPr lang="tr-TR" sz="2800" b="1" u="sng" dirty="0" smtClean="0">
                <a:solidFill>
                  <a:srgbClr val="FF0000"/>
                </a:solidFill>
              </a:rPr>
              <a:t>HABERDAR OLMASI</a:t>
            </a:r>
            <a:br>
              <a:rPr lang="tr-TR" sz="2800" b="1" u="sng" dirty="0" smtClean="0">
                <a:solidFill>
                  <a:srgbClr val="FF0000"/>
                </a:solidFill>
              </a:rPr>
            </a:br>
            <a:endParaRPr lang="tr-TR" sz="28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59</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524000"/>
            <a:ext cx="8229600" cy="4929336"/>
          </a:xfrm>
        </p:spPr>
        <p:txBody>
          <a:bodyPr/>
          <a:lstStyle/>
          <a:p>
            <a:pPr marL="342900" indent="-342900" eaLnBrk="0" hangingPunct="0">
              <a:buClr>
                <a:schemeClr val="tx1"/>
              </a:buClr>
              <a:buSzPct val="100000"/>
              <a:buFont typeface="Wingdings" pitchFamily="2" charset="2"/>
              <a:buChar char="Ø"/>
            </a:pPr>
            <a:r>
              <a:rPr lang="tr-TR" sz="2000" dirty="0" smtClean="0">
                <a:latin typeface="Candara" pitchFamily="34" charset="0"/>
              </a:rPr>
              <a:t>Çatışma, iki veya daha fazla kişi  veya grup arasındaki çeşitli kaynaklardan doğan anlaşmazlık olarak tanımlanabilir.</a:t>
            </a:r>
            <a:endParaRPr lang="tr-TR" sz="2000" dirty="0" smtClean="0"/>
          </a:p>
          <a:p>
            <a:pPr marL="342900" indent="-342900">
              <a:buFont typeface="Wingdings" pitchFamily="2" charset="2"/>
              <a:buChar char="Ø"/>
            </a:pPr>
            <a:r>
              <a:rPr lang="tr-TR" sz="2000" dirty="0" smtClean="0">
                <a:latin typeface="Candara" pitchFamily="34" charset="0"/>
              </a:rPr>
              <a:t>Çatışma, anlaşmazlık, zıtlaşma, uyumsuzluk, birbirine ters düşme unsurlarını  içerir.</a:t>
            </a:r>
            <a:endParaRPr lang="tr-TR" sz="2000" dirty="0" smtClean="0">
              <a:solidFill>
                <a:schemeClr val="tx2"/>
              </a:solidFill>
              <a:latin typeface="Candara" pitchFamily="34" charset="0"/>
            </a:endParaRPr>
          </a:p>
          <a:p>
            <a:endParaRPr lang="tr-TR" dirty="0"/>
          </a:p>
        </p:txBody>
      </p:sp>
      <p:sp>
        <p:nvSpPr>
          <p:cNvPr id="3" name="2 Başlık"/>
          <p:cNvSpPr>
            <a:spLocks noGrp="1"/>
          </p:cNvSpPr>
          <p:nvPr>
            <p:ph type="title"/>
          </p:nvPr>
        </p:nvSpPr>
        <p:spPr>
          <a:xfrm>
            <a:off x="2823120" y="274638"/>
            <a:ext cx="8229600" cy="1143000"/>
          </a:xfrm>
        </p:spPr>
        <p:txBody>
          <a:bodyPr/>
          <a:lstStyle/>
          <a:p>
            <a:r>
              <a:rPr lang="tr-TR" dirty="0" smtClean="0"/>
              <a:t>ÇATIŞMA Nedir?</a:t>
            </a:r>
            <a:endParaRPr lang="tr-TR" dirty="0"/>
          </a:p>
        </p:txBody>
      </p:sp>
      <p:grpSp>
        <p:nvGrpSpPr>
          <p:cNvPr id="4" name="Grup 1"/>
          <p:cNvGrpSpPr>
            <a:grpSpLocks/>
          </p:cNvGrpSpPr>
          <p:nvPr/>
        </p:nvGrpSpPr>
        <p:grpSpPr bwMode="auto">
          <a:xfrm>
            <a:off x="500063" y="2924944"/>
            <a:ext cx="8226425" cy="2713856"/>
            <a:chOff x="500061" y="2924944"/>
            <a:chExt cx="8226427" cy="2713856"/>
          </a:xfrm>
        </p:grpSpPr>
        <p:sp>
          <p:nvSpPr>
            <p:cNvPr id="5" name="Rectangle 9"/>
            <p:cNvSpPr>
              <a:spLocks noChangeArrowheads="1"/>
            </p:cNvSpPr>
            <p:nvPr/>
          </p:nvSpPr>
          <p:spPr bwMode="auto">
            <a:xfrm>
              <a:off x="500061" y="3068638"/>
              <a:ext cx="2781301" cy="1080000"/>
            </a:xfrm>
            <a:prstGeom prst="rightArrow">
              <a:avLst>
                <a:gd name="adj1" fmla="val 100000"/>
                <a:gd name="adj2" fmla="val 33572"/>
              </a:avLst>
            </a:prstGeom>
            <a:ln>
              <a:headEnd/>
              <a:tailEnd/>
            </a:ln>
          </p:spPr>
          <p:style>
            <a:lnRef idx="1">
              <a:schemeClr val="accent2"/>
            </a:lnRef>
            <a:fillRef idx="3">
              <a:schemeClr val="accent2"/>
            </a:fillRef>
            <a:effectRef idx="2">
              <a:schemeClr val="accent2"/>
            </a:effectRef>
            <a:fontRef idx="minor">
              <a:schemeClr val="lt1"/>
            </a:fontRef>
          </p:style>
          <p:txBody>
            <a:bodyPr anchor="ctr"/>
            <a:lstStyle/>
            <a:p>
              <a:pPr algn="ctr">
                <a:spcAft>
                  <a:spcPts val="1000"/>
                </a:spcAft>
              </a:pPr>
              <a:r>
                <a:rPr lang="tr-TR" altLang="tr-TR" b="1">
                  <a:solidFill>
                    <a:schemeClr val="bg1"/>
                  </a:solidFill>
                  <a:ea typeface="MS PGothic" pitchFamily="34" charset="-128"/>
                </a:rPr>
                <a:t>İstenen ve gerçek sonuçlar arasındaki uyuşmazlık</a:t>
              </a:r>
              <a:endParaRPr lang="tr-TR" altLang="tr-TR" sz="3200" b="1">
                <a:solidFill>
                  <a:schemeClr val="bg1"/>
                </a:solidFill>
                <a:ea typeface="MS PGothic" pitchFamily="34" charset="-128"/>
              </a:endParaRPr>
            </a:p>
          </p:txBody>
        </p:sp>
        <p:sp>
          <p:nvSpPr>
            <p:cNvPr id="6" name="Rectangle 10"/>
            <p:cNvSpPr>
              <a:spLocks noChangeArrowheads="1"/>
            </p:cNvSpPr>
            <p:nvPr/>
          </p:nvSpPr>
          <p:spPr bwMode="auto">
            <a:xfrm>
              <a:off x="3451200" y="3048000"/>
              <a:ext cx="2340000" cy="108000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nchor="ctr"/>
            <a:lstStyle/>
            <a:p>
              <a:pPr algn="ctr">
                <a:spcAft>
                  <a:spcPts val="1000"/>
                </a:spcAft>
              </a:pPr>
              <a:r>
                <a:rPr lang="tr-TR" altLang="tr-TR" b="1">
                  <a:solidFill>
                    <a:srgbClr val="FFFFFF"/>
                  </a:solidFill>
                  <a:ea typeface="MS PGothic" pitchFamily="34" charset="-128"/>
                </a:rPr>
                <a:t>Algılanan anlaşmazlık</a:t>
              </a:r>
            </a:p>
          </p:txBody>
        </p:sp>
        <p:sp>
          <p:nvSpPr>
            <p:cNvPr id="7" name="Rectangle 11"/>
            <p:cNvSpPr>
              <a:spLocks noChangeArrowheads="1"/>
            </p:cNvSpPr>
            <p:nvPr/>
          </p:nvSpPr>
          <p:spPr bwMode="auto">
            <a:xfrm>
              <a:off x="5943600" y="2924944"/>
              <a:ext cx="2782888" cy="1223694"/>
            </a:xfrm>
            <a:prstGeom prst="leftArrow">
              <a:avLst>
                <a:gd name="adj1" fmla="val 100000"/>
                <a:gd name="adj2" fmla="val 33572"/>
              </a:avLst>
            </a:prstGeom>
            <a:ln>
              <a:headEnd/>
              <a:tailEnd/>
            </a:ln>
          </p:spPr>
          <p:style>
            <a:lnRef idx="1">
              <a:schemeClr val="accent2"/>
            </a:lnRef>
            <a:fillRef idx="3">
              <a:schemeClr val="accent2"/>
            </a:fillRef>
            <a:effectRef idx="2">
              <a:schemeClr val="accent2"/>
            </a:effectRef>
            <a:fontRef idx="minor">
              <a:schemeClr val="lt1"/>
            </a:fontRef>
          </p:style>
          <p:txBody>
            <a:bodyPr anchor="ctr"/>
            <a:lstStyle/>
            <a:p>
              <a:pPr algn="ctr">
                <a:spcAft>
                  <a:spcPts val="1000"/>
                </a:spcAft>
              </a:pPr>
              <a:r>
                <a:rPr lang="tr-TR" altLang="tr-TR" b="1" dirty="0">
                  <a:solidFill>
                    <a:schemeClr val="bg1"/>
                  </a:solidFill>
                  <a:ea typeface="MS PGothic" pitchFamily="34" charset="-128"/>
                </a:rPr>
                <a:t>Uyuşmayan davranışlar, güdüler, değerler, beklentiler ve işlevler</a:t>
              </a:r>
            </a:p>
          </p:txBody>
        </p:sp>
        <p:sp>
          <p:nvSpPr>
            <p:cNvPr id="8" name="AutoShape 12"/>
            <p:cNvSpPr>
              <a:spLocks noChangeArrowheads="1"/>
            </p:cNvSpPr>
            <p:nvPr/>
          </p:nvSpPr>
          <p:spPr bwMode="auto">
            <a:xfrm>
              <a:off x="3047999" y="4495800"/>
              <a:ext cx="3084513" cy="1143000"/>
            </a:xfrm>
            <a:prstGeom prst="downArrow">
              <a:avLst>
                <a:gd name="adj1" fmla="val 69616"/>
                <a:gd name="adj2" fmla="val 56045"/>
              </a:avLst>
            </a:prstGeom>
            <a:ln>
              <a:headEnd/>
              <a:tailEnd/>
            </a:ln>
          </p:spPr>
          <p:style>
            <a:lnRef idx="0">
              <a:schemeClr val="accent2"/>
            </a:lnRef>
            <a:fillRef idx="3">
              <a:schemeClr val="accent2"/>
            </a:fillRef>
            <a:effectRef idx="3">
              <a:schemeClr val="accent2"/>
            </a:effectRef>
            <a:fontRef idx="minor">
              <a:schemeClr val="lt1"/>
            </a:fontRef>
          </p:style>
          <p:txBody>
            <a:bodyPr/>
            <a:lstStyle/>
            <a:p>
              <a:pPr algn="ctr"/>
              <a:endParaRPr lang="tr-TR" altLang="tr-TR" sz="2000" b="1" dirty="0">
                <a:solidFill>
                  <a:schemeClr val="bg1"/>
                </a:solidFill>
                <a:ea typeface="MS PGothic" pitchFamily="34" charset="-128"/>
              </a:endParaRPr>
            </a:p>
            <a:p>
              <a:pPr algn="ctr"/>
              <a:r>
                <a:rPr lang="tr-TR" altLang="tr-TR" b="1" dirty="0">
                  <a:solidFill>
                    <a:schemeClr val="bg1"/>
                  </a:solidFill>
                  <a:ea typeface="MS PGothic" pitchFamily="34" charset="-128"/>
                </a:rPr>
                <a:t> GERİLİM</a:t>
              </a:r>
              <a:endParaRPr lang="tr-TR" altLang="tr-TR" sz="3200" b="1" dirty="0">
                <a:solidFill>
                  <a:schemeClr val="bg1"/>
                </a:solidFill>
                <a:ea typeface="MS PGothic" pitchFamily="34" charset="-128"/>
              </a:endParaRPr>
            </a:p>
          </p:txBody>
        </p:sp>
      </p:grpSp>
      <p:sp>
        <p:nvSpPr>
          <p:cNvPr id="9" name="8 Dikdörtgen"/>
          <p:cNvSpPr/>
          <p:nvPr/>
        </p:nvSpPr>
        <p:spPr>
          <a:xfrm>
            <a:off x="3563888" y="5805264"/>
            <a:ext cx="2448272" cy="630942"/>
          </a:xfrm>
          <a:prstGeom prst="rect">
            <a:avLst/>
          </a:prstGeom>
        </p:spPr>
        <p:txBody>
          <a:bodyPr wrap="square">
            <a:spAutoFit/>
          </a:bodyPr>
          <a:lstStyle/>
          <a:p>
            <a:r>
              <a:rPr lang="tr-TR" sz="3500" dirty="0" smtClean="0">
                <a:solidFill>
                  <a:srgbClr val="FF0000"/>
                </a:solidFill>
              </a:rPr>
              <a:t>ÇATIŞMA</a:t>
            </a:r>
            <a:endParaRPr lang="tr-TR" sz="3500" dirty="0">
              <a:solidFill>
                <a:srgbClr val="FF0000"/>
              </a:solidFill>
            </a:endParaRPr>
          </a:p>
        </p:txBody>
      </p:sp>
      <p:pic>
        <p:nvPicPr>
          <p:cNvPr id="10" name="Resim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11" name="Slayt Numarası Yer Tutucusu 10"/>
          <p:cNvSpPr>
            <a:spLocks noGrp="1"/>
          </p:cNvSpPr>
          <p:nvPr>
            <p:ph type="sldNum" sz="quarter" idx="12"/>
          </p:nvPr>
        </p:nvSpPr>
        <p:spPr/>
        <p:txBody>
          <a:bodyPr/>
          <a:lstStyle/>
          <a:p>
            <a:fld id="{47437BD1-438E-4569-AF7C-DFEF6139A8C8}" type="slidenum">
              <a:rPr lang="tr-TR" smtClean="0"/>
              <a:t>6</a:t>
            </a:fld>
            <a:endParaRPr lang="tr-TR"/>
          </a:p>
        </p:txBody>
      </p: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6518" y="99038"/>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855365"/>
            <a:ext cx="8229600" cy="4525963"/>
          </a:xfrm>
        </p:spPr>
        <p:txBody>
          <a:bodyPr>
            <a:normAutofit fontScale="92500"/>
          </a:bodyPr>
          <a:lstStyle/>
          <a:p>
            <a:pPr marL="457200" indent="-457200">
              <a:spcBef>
                <a:spcPct val="50000"/>
              </a:spcBef>
              <a:buFontTx/>
              <a:buAutoNum type="arabicPeriod"/>
            </a:pPr>
            <a:r>
              <a:rPr lang="tr-TR" sz="2400" b="1" dirty="0" smtClean="0"/>
              <a:t>Kızgınlığın kontrol altına alınması,</a:t>
            </a:r>
          </a:p>
          <a:p>
            <a:pPr marL="457200" indent="-457200">
              <a:spcBef>
                <a:spcPct val="50000"/>
              </a:spcBef>
              <a:buFontTx/>
              <a:buAutoNum type="arabicPeriod"/>
            </a:pPr>
            <a:r>
              <a:rPr lang="tr-TR" sz="2400" b="1" dirty="0" smtClean="0"/>
              <a:t>Karşı tarafa yaklaşmadan önce, bir kez daha düşünmek,</a:t>
            </a:r>
          </a:p>
          <a:p>
            <a:pPr marL="457200" indent="-457200">
              <a:spcBef>
                <a:spcPct val="50000"/>
              </a:spcBef>
              <a:buFontTx/>
              <a:buAutoNum type="arabicPeriod"/>
            </a:pPr>
            <a:r>
              <a:rPr lang="tr-TR" sz="2400" b="1" dirty="0" smtClean="0"/>
              <a:t>Olumlu bir hava oluşturmak,</a:t>
            </a:r>
          </a:p>
          <a:p>
            <a:pPr marL="457200" indent="-457200">
              <a:spcBef>
                <a:spcPct val="50000"/>
              </a:spcBef>
              <a:buFontTx/>
              <a:buAutoNum type="arabicPeriod"/>
            </a:pPr>
            <a:r>
              <a:rPr lang="tr-TR" sz="2400" b="1" dirty="0" smtClean="0"/>
              <a:t>Temel bazı kurallara dikkat etmek</a:t>
            </a:r>
            <a:r>
              <a:rPr lang="tr-TR" sz="2400" dirty="0" smtClean="0"/>
              <a:t> </a:t>
            </a:r>
            <a:r>
              <a:rPr lang="tr-TR" sz="2400" b="1" dirty="0" smtClean="0"/>
              <a:t>(</a:t>
            </a:r>
            <a:r>
              <a:rPr lang="tr-TR" sz="2400" b="1" i="1" dirty="0" smtClean="0"/>
              <a:t>dinleme, sakinlik )</a:t>
            </a:r>
          </a:p>
          <a:p>
            <a:pPr marL="457200" indent="-457200">
              <a:spcBef>
                <a:spcPct val="50000"/>
              </a:spcBef>
              <a:buFontTx/>
              <a:buAutoNum type="arabicPeriod"/>
            </a:pPr>
            <a:r>
              <a:rPr lang="tr-TR" sz="2400" b="1" dirty="0" smtClean="0"/>
              <a:t>Problemi, tartışarak tanımlamak </a:t>
            </a:r>
            <a:r>
              <a:rPr lang="tr-TR" sz="2400" b="1" i="1" dirty="0" smtClean="0"/>
              <a:t>(sen yerine, biz...)</a:t>
            </a:r>
          </a:p>
          <a:p>
            <a:pPr marL="457200" indent="-457200">
              <a:spcBef>
                <a:spcPct val="50000"/>
              </a:spcBef>
              <a:buFontTx/>
              <a:buAutoNum type="arabicPeriod"/>
            </a:pPr>
            <a:r>
              <a:rPr lang="tr-TR" sz="2400" b="1" dirty="0" smtClean="0"/>
              <a:t>Olası çözümler için, beyin fırtınası yapmak,</a:t>
            </a:r>
          </a:p>
          <a:p>
            <a:pPr marL="457200" indent="-457200">
              <a:spcBef>
                <a:spcPct val="50000"/>
              </a:spcBef>
              <a:buFontTx/>
              <a:buAutoNum type="arabicPeriod"/>
            </a:pPr>
            <a:r>
              <a:rPr lang="tr-TR" sz="2400" b="1" dirty="0" smtClean="0"/>
              <a:t>Olası çözümleri değerlendirme, uygunları belirlemek,</a:t>
            </a:r>
          </a:p>
          <a:p>
            <a:pPr marL="457200" indent="-457200">
              <a:spcBef>
                <a:spcPct val="50000"/>
              </a:spcBef>
              <a:buFontTx/>
              <a:buAutoNum type="arabicPeriod"/>
            </a:pPr>
            <a:r>
              <a:rPr lang="tr-TR" sz="2400" b="1" dirty="0" smtClean="0"/>
              <a:t>Çözümlerin işlerliğini izlemek.</a:t>
            </a:r>
          </a:p>
          <a:p>
            <a:endParaRPr lang="tr-TR" dirty="0"/>
          </a:p>
        </p:txBody>
      </p:sp>
      <p:sp>
        <p:nvSpPr>
          <p:cNvPr id="3" name="2 Başlık"/>
          <p:cNvSpPr>
            <a:spLocks noGrp="1"/>
          </p:cNvSpPr>
          <p:nvPr>
            <p:ph type="title"/>
          </p:nvPr>
        </p:nvSpPr>
        <p:spPr>
          <a:xfrm>
            <a:off x="457200" y="845840"/>
            <a:ext cx="8229600" cy="1143000"/>
          </a:xfrm>
        </p:spPr>
        <p:txBody>
          <a:bodyPr>
            <a:noAutofit/>
          </a:bodyPr>
          <a:lstStyle/>
          <a:p>
            <a:pPr algn="ctr">
              <a:spcBef>
                <a:spcPct val="50000"/>
              </a:spcBef>
            </a:pPr>
            <a:r>
              <a:rPr lang="tr-TR" sz="2800" b="1" u="sng" dirty="0" smtClean="0">
                <a:solidFill>
                  <a:srgbClr val="FF0000"/>
                </a:solidFill>
              </a:rPr>
              <a:t>ÇATIŞMANIN YÖNETİMİNDE</a:t>
            </a:r>
            <a:br>
              <a:rPr lang="tr-TR" sz="2800" b="1" u="sng" dirty="0" smtClean="0">
                <a:solidFill>
                  <a:srgbClr val="FF0000"/>
                </a:solidFill>
              </a:rPr>
            </a:br>
            <a:r>
              <a:rPr lang="tr-TR" sz="2800" b="1" u="sng" dirty="0" smtClean="0">
                <a:solidFill>
                  <a:srgbClr val="FF0000"/>
                </a:solidFill>
              </a:rPr>
              <a:t>EYLEM BASAMAKLARI</a:t>
            </a:r>
            <a:br>
              <a:rPr lang="tr-TR" sz="2800" b="1" u="sng" dirty="0" smtClean="0">
                <a:solidFill>
                  <a:srgbClr val="FF0000"/>
                </a:solidFill>
              </a:rPr>
            </a:br>
            <a:endParaRPr lang="tr-TR" sz="28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60</a:t>
            </a:fld>
            <a:endParaRPr lang="tr-T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143397"/>
            <a:ext cx="8229600" cy="4525963"/>
          </a:xfrm>
        </p:spPr>
        <p:txBody>
          <a:bodyPr/>
          <a:lstStyle/>
          <a:p>
            <a:pPr>
              <a:spcBef>
                <a:spcPct val="50000"/>
              </a:spcBef>
              <a:buFontTx/>
              <a:buChar char="•"/>
            </a:pPr>
            <a:r>
              <a:rPr lang="tr-TR" sz="2400" b="1" i="1" u="sng" dirty="0" smtClean="0"/>
              <a:t>Entelektüel Beceriler</a:t>
            </a:r>
            <a:r>
              <a:rPr lang="tr-TR" sz="2400" b="1" u="sng" dirty="0" smtClean="0"/>
              <a:t> :</a:t>
            </a:r>
            <a:r>
              <a:rPr lang="tr-TR" sz="2400" b="1" dirty="0" smtClean="0"/>
              <a:t> Plânlama, problem tanımlama, çözümleme, yargılama, sezgi ve objektiflik</a:t>
            </a:r>
          </a:p>
          <a:p>
            <a:pPr>
              <a:spcBef>
                <a:spcPct val="50000"/>
              </a:spcBef>
              <a:buFontTx/>
              <a:buChar char="•"/>
            </a:pPr>
            <a:r>
              <a:rPr lang="tr-TR" sz="2400" b="1" i="1" u="sng" dirty="0" smtClean="0"/>
              <a:t>Duygusal Beceriler</a:t>
            </a:r>
            <a:r>
              <a:rPr lang="tr-TR" sz="2400" b="1" i="1" dirty="0" smtClean="0"/>
              <a:t> :</a:t>
            </a:r>
            <a:r>
              <a:rPr lang="tr-TR" sz="2400" b="1" dirty="0" smtClean="0"/>
              <a:t> Kararlılık, self-disiplin, sonuca yönelik olma, girişkenlik ve isteklilik,</a:t>
            </a:r>
          </a:p>
          <a:p>
            <a:pPr>
              <a:spcBef>
                <a:spcPct val="50000"/>
              </a:spcBef>
              <a:buFontTx/>
              <a:buChar char="•"/>
            </a:pPr>
            <a:r>
              <a:rPr lang="tr-TR" sz="2400" b="1" i="1" u="sng" dirty="0" smtClean="0"/>
              <a:t>Bireyler Arası İlişkiler</a:t>
            </a:r>
            <a:r>
              <a:rPr lang="tr-TR" sz="2400" b="1" u="sng" dirty="0" smtClean="0"/>
              <a:t> :</a:t>
            </a:r>
            <a:r>
              <a:rPr lang="tr-TR" sz="2400" b="1" dirty="0" smtClean="0"/>
              <a:t> Duyarlılık, ikna edebilme, iletişim ve dinleme,</a:t>
            </a:r>
          </a:p>
          <a:p>
            <a:pPr>
              <a:spcBef>
                <a:spcPct val="50000"/>
              </a:spcBef>
              <a:buFontTx/>
              <a:buChar char="•"/>
            </a:pPr>
            <a:r>
              <a:rPr lang="tr-TR" sz="2400" b="1" i="1" u="sng" smtClean="0"/>
              <a:t>Yönetsel beceriler</a:t>
            </a:r>
            <a:r>
              <a:rPr lang="tr-TR" sz="2400" b="1" smtClean="0"/>
              <a:t> </a:t>
            </a:r>
            <a:r>
              <a:rPr lang="tr-TR" sz="2400" b="1" dirty="0" smtClean="0"/>
              <a:t>: Güdüleyebilmek, rehberlik edebilme, iş bölümü ve görevlendirme yapabilme.</a:t>
            </a:r>
          </a:p>
          <a:p>
            <a:endParaRPr lang="tr-TR" dirty="0"/>
          </a:p>
        </p:txBody>
      </p:sp>
      <p:sp>
        <p:nvSpPr>
          <p:cNvPr id="3" name="2 Başlık"/>
          <p:cNvSpPr>
            <a:spLocks noGrp="1"/>
          </p:cNvSpPr>
          <p:nvPr>
            <p:ph type="title"/>
          </p:nvPr>
        </p:nvSpPr>
        <p:spPr>
          <a:xfrm>
            <a:off x="457200" y="1196752"/>
            <a:ext cx="8229600" cy="1143000"/>
          </a:xfrm>
        </p:spPr>
        <p:txBody>
          <a:bodyPr>
            <a:noAutofit/>
          </a:bodyPr>
          <a:lstStyle/>
          <a:p>
            <a:pPr algn="ctr">
              <a:spcBef>
                <a:spcPct val="50000"/>
              </a:spcBef>
            </a:pPr>
            <a:r>
              <a:rPr lang="tr-TR" sz="3200" b="1" u="sng" dirty="0" smtClean="0">
                <a:solidFill>
                  <a:srgbClr val="FF0000"/>
                </a:solidFill>
              </a:rPr>
              <a:t>ÇATIŞMA YÖNETİMİNDE</a:t>
            </a:r>
            <a:br>
              <a:rPr lang="tr-TR" sz="3200" b="1" u="sng" dirty="0" smtClean="0">
                <a:solidFill>
                  <a:srgbClr val="FF0000"/>
                </a:solidFill>
              </a:rPr>
            </a:br>
            <a:r>
              <a:rPr lang="tr-TR" sz="3200" b="1" u="sng" dirty="0" smtClean="0">
                <a:solidFill>
                  <a:srgbClr val="FF0000"/>
                </a:solidFill>
              </a:rPr>
              <a:t>TEMEL BECERİLER</a:t>
            </a:r>
            <a:br>
              <a:rPr lang="tr-TR" sz="3200" b="1" u="sng" dirty="0" smtClean="0">
                <a:solidFill>
                  <a:srgbClr val="FF0000"/>
                </a:solidFill>
              </a:rPr>
            </a:br>
            <a:endParaRPr lang="tr-TR" sz="32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61</a:t>
            </a:fld>
            <a:endParaRPr lang="tr-T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495325"/>
            <a:ext cx="8229600" cy="4525963"/>
          </a:xfrm>
        </p:spPr>
        <p:txBody>
          <a:bodyPr>
            <a:normAutofit fontScale="92500"/>
          </a:bodyPr>
          <a:lstStyle/>
          <a:p>
            <a:pPr marL="457200" indent="-457200">
              <a:spcBef>
                <a:spcPct val="50000"/>
              </a:spcBef>
              <a:buFontTx/>
              <a:buAutoNum type="arabicPeriod"/>
            </a:pPr>
            <a:r>
              <a:rPr lang="tr-TR" sz="2400" b="1" dirty="0" smtClean="0"/>
              <a:t>Toplumsal ve kültürel ortam,</a:t>
            </a:r>
          </a:p>
          <a:p>
            <a:pPr marL="457200" indent="-457200">
              <a:spcBef>
                <a:spcPct val="50000"/>
              </a:spcBef>
              <a:buFontTx/>
              <a:buAutoNum type="arabicPeriod"/>
            </a:pPr>
            <a:r>
              <a:rPr lang="tr-TR" sz="2400" b="1" dirty="0" smtClean="0"/>
              <a:t>Çatışma konusunun niteliği,</a:t>
            </a:r>
          </a:p>
          <a:p>
            <a:pPr marL="457200" indent="-457200">
              <a:spcBef>
                <a:spcPct val="50000"/>
              </a:spcBef>
              <a:buFontTx/>
              <a:buAutoNum type="arabicPeriod"/>
            </a:pPr>
            <a:r>
              <a:rPr lang="tr-TR" sz="2400" b="1" dirty="0" smtClean="0"/>
              <a:t>Tarafların katılığı,</a:t>
            </a:r>
          </a:p>
          <a:p>
            <a:pPr marL="457200" indent="-457200">
              <a:spcBef>
                <a:spcPct val="50000"/>
              </a:spcBef>
              <a:buFontTx/>
              <a:buAutoNum type="arabicPeriod"/>
            </a:pPr>
            <a:r>
              <a:rPr lang="tr-TR" sz="2400" b="1" dirty="0" smtClean="0"/>
              <a:t>Tarafların birbirlerine yaklaşımı,</a:t>
            </a:r>
          </a:p>
          <a:p>
            <a:pPr marL="457200" indent="-457200">
              <a:spcBef>
                <a:spcPct val="50000"/>
              </a:spcBef>
            </a:pPr>
            <a:r>
              <a:rPr lang="tr-TR" sz="2400" b="1" dirty="0" smtClean="0"/>
              <a:t>	</a:t>
            </a:r>
            <a:r>
              <a:rPr lang="tr-TR" sz="2400" b="1" i="1" dirty="0" smtClean="0"/>
              <a:t>-İşbirlikçi yaklaşım</a:t>
            </a:r>
          </a:p>
          <a:p>
            <a:pPr marL="457200" indent="-457200">
              <a:spcBef>
                <a:spcPct val="50000"/>
              </a:spcBef>
            </a:pPr>
            <a:r>
              <a:rPr lang="tr-TR" sz="2400" b="1" dirty="0" smtClean="0"/>
              <a:t>	-Bireysel yaklaşım,</a:t>
            </a:r>
          </a:p>
          <a:p>
            <a:pPr marL="457200" indent="-457200">
              <a:spcBef>
                <a:spcPct val="50000"/>
              </a:spcBef>
            </a:pPr>
            <a:r>
              <a:rPr lang="tr-TR" sz="2400" b="1" dirty="0" smtClean="0"/>
              <a:t>	-Rekabetçi yaklaşım,</a:t>
            </a:r>
          </a:p>
          <a:p>
            <a:pPr marL="457200" indent="-457200">
              <a:spcBef>
                <a:spcPct val="50000"/>
              </a:spcBef>
              <a:buFontTx/>
              <a:buAutoNum type="arabicPeriod" startAt="5"/>
            </a:pPr>
            <a:r>
              <a:rPr lang="tr-TR" sz="2400" b="1" dirty="0" smtClean="0"/>
              <a:t>Tarafların özellikleri (</a:t>
            </a:r>
            <a:r>
              <a:rPr lang="tr-TR" sz="2400" b="1" i="1" dirty="0" smtClean="0"/>
              <a:t>pasif,kendine güvenen,otoriter</a:t>
            </a:r>
            <a:r>
              <a:rPr lang="tr-TR" sz="2400" b="1" dirty="0" smtClean="0"/>
              <a:t>)</a:t>
            </a:r>
          </a:p>
          <a:p>
            <a:pPr marL="457200" indent="-457200">
              <a:spcBef>
                <a:spcPct val="50000"/>
              </a:spcBef>
              <a:buFontTx/>
              <a:buAutoNum type="arabicPeriod" startAt="5"/>
            </a:pPr>
            <a:r>
              <a:rPr lang="tr-TR" sz="2400" b="1" dirty="0" smtClean="0"/>
              <a:t>Yanlış yargılar ve algılar.</a:t>
            </a:r>
          </a:p>
          <a:p>
            <a:endParaRPr lang="tr-TR" dirty="0"/>
          </a:p>
        </p:txBody>
      </p:sp>
      <p:sp>
        <p:nvSpPr>
          <p:cNvPr id="3" name="2 Başlık"/>
          <p:cNvSpPr>
            <a:spLocks noGrp="1"/>
          </p:cNvSpPr>
          <p:nvPr>
            <p:ph type="title"/>
          </p:nvPr>
        </p:nvSpPr>
        <p:spPr>
          <a:xfrm>
            <a:off x="518864" y="692696"/>
            <a:ext cx="8229600" cy="1143000"/>
          </a:xfrm>
        </p:spPr>
        <p:txBody>
          <a:bodyPr>
            <a:normAutofit fontScale="90000"/>
          </a:bodyPr>
          <a:lstStyle/>
          <a:p>
            <a:pPr algn="ctr"/>
            <a:r>
              <a:rPr lang="tr-TR" sz="3200" b="1" u="sng" dirty="0" smtClean="0">
                <a:solidFill>
                  <a:srgbClr val="FF0000"/>
                </a:solidFill>
              </a:rPr>
              <a:t>ÇATIŞMA YÖNETİMİNDE </a:t>
            </a:r>
            <a:br>
              <a:rPr lang="tr-TR" sz="3200" b="1" u="sng" dirty="0" smtClean="0">
                <a:solidFill>
                  <a:srgbClr val="FF0000"/>
                </a:solidFill>
              </a:rPr>
            </a:br>
            <a:r>
              <a:rPr lang="tr-TR" sz="3200" b="1" u="sng" dirty="0" smtClean="0">
                <a:solidFill>
                  <a:srgbClr val="FF0000"/>
                </a:solidFill>
              </a:rPr>
              <a:t>FAKTÖRLER</a:t>
            </a:r>
            <a:br>
              <a:rPr lang="tr-TR" sz="3200" b="1" u="sng" dirty="0" smtClean="0">
                <a:solidFill>
                  <a:srgbClr val="FF0000"/>
                </a:solidFill>
              </a:rPr>
            </a:br>
            <a:endParaRPr lang="tr-TR" sz="32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62</a:t>
            </a:fld>
            <a:endParaRPr lang="tr-T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359421"/>
            <a:ext cx="8229600" cy="4525963"/>
          </a:xfrm>
        </p:spPr>
        <p:txBody>
          <a:bodyPr/>
          <a:lstStyle/>
          <a:p>
            <a:pPr marL="1371600" lvl="2" indent="-457200">
              <a:spcBef>
                <a:spcPct val="50000"/>
              </a:spcBef>
              <a:buFontTx/>
              <a:buAutoNum type="arabicPeriod"/>
            </a:pPr>
            <a:r>
              <a:rPr lang="tr-TR" sz="3200" b="1" dirty="0" smtClean="0"/>
              <a:t>İşbirliği</a:t>
            </a:r>
          </a:p>
          <a:p>
            <a:pPr marL="1371600" lvl="2" indent="-457200">
              <a:spcBef>
                <a:spcPct val="50000"/>
              </a:spcBef>
              <a:buFontTx/>
              <a:buAutoNum type="arabicPeriod"/>
            </a:pPr>
            <a:r>
              <a:rPr lang="tr-TR" sz="3200" b="1" dirty="0" smtClean="0"/>
              <a:t>Uyma – itaat etme</a:t>
            </a:r>
          </a:p>
          <a:p>
            <a:pPr marL="1371600" lvl="2" indent="-457200">
              <a:spcBef>
                <a:spcPct val="50000"/>
              </a:spcBef>
              <a:buFontTx/>
              <a:buAutoNum type="arabicPeriod"/>
            </a:pPr>
            <a:r>
              <a:rPr lang="tr-TR" sz="3200" b="1" dirty="0" smtClean="0"/>
              <a:t>Uzlaşma</a:t>
            </a:r>
          </a:p>
          <a:p>
            <a:pPr marL="1371600" lvl="2" indent="-457200">
              <a:spcBef>
                <a:spcPct val="50000"/>
              </a:spcBef>
              <a:buFontTx/>
              <a:buAutoNum type="arabicPeriod"/>
            </a:pPr>
            <a:r>
              <a:rPr lang="tr-TR" sz="3200" b="1" dirty="0" smtClean="0"/>
              <a:t>Hükmetme</a:t>
            </a:r>
          </a:p>
          <a:p>
            <a:pPr marL="1371600" lvl="2" indent="-457200">
              <a:spcBef>
                <a:spcPct val="50000"/>
              </a:spcBef>
              <a:buFontTx/>
              <a:buAutoNum type="arabicPeriod"/>
            </a:pPr>
            <a:r>
              <a:rPr lang="tr-TR" sz="3200" b="1" dirty="0" smtClean="0"/>
              <a:t>Kaçınma</a:t>
            </a:r>
          </a:p>
          <a:p>
            <a:endParaRPr lang="tr-TR" dirty="0"/>
          </a:p>
        </p:txBody>
      </p:sp>
      <p:sp>
        <p:nvSpPr>
          <p:cNvPr id="3" name="2 Başlık"/>
          <p:cNvSpPr>
            <a:spLocks noGrp="1"/>
          </p:cNvSpPr>
          <p:nvPr>
            <p:ph type="title"/>
          </p:nvPr>
        </p:nvSpPr>
        <p:spPr>
          <a:xfrm>
            <a:off x="457200" y="1205880"/>
            <a:ext cx="8229600" cy="1143000"/>
          </a:xfrm>
        </p:spPr>
        <p:txBody>
          <a:bodyPr>
            <a:noAutofit/>
          </a:bodyPr>
          <a:lstStyle/>
          <a:p>
            <a:pPr algn="ctr"/>
            <a:r>
              <a:rPr lang="tr-TR" sz="3600" b="1" u="sng" dirty="0" smtClean="0">
                <a:solidFill>
                  <a:srgbClr val="FF0000"/>
                </a:solidFill>
              </a:rPr>
              <a:t>ÇATIŞMA YÖNETİMİ </a:t>
            </a:r>
            <a:br>
              <a:rPr lang="tr-TR" sz="3600" b="1" u="sng" dirty="0" smtClean="0">
                <a:solidFill>
                  <a:srgbClr val="FF0000"/>
                </a:solidFill>
              </a:rPr>
            </a:br>
            <a:r>
              <a:rPr lang="tr-TR" sz="3600" b="1" u="sng" dirty="0" smtClean="0">
                <a:solidFill>
                  <a:srgbClr val="FF0000"/>
                </a:solidFill>
              </a:rPr>
              <a:t>STRATEJİLERİ</a:t>
            </a:r>
            <a:br>
              <a:rPr lang="tr-TR" sz="3600" b="1" u="sng" dirty="0" smtClean="0">
                <a:solidFill>
                  <a:srgbClr val="FF0000"/>
                </a:solidFill>
              </a:rPr>
            </a:br>
            <a:endParaRPr lang="tr-TR" sz="36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63</a:t>
            </a:fld>
            <a:endParaRPr lang="tr-T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608" name="Object 1024"/>
          <p:cNvGraphicFramePr>
            <a:graphicFrameLocks noGrp="1" noChangeAspect="1"/>
          </p:cNvGraphicFramePr>
          <p:nvPr>
            <p:ph idx="1"/>
          </p:nvPr>
        </p:nvGraphicFramePr>
        <p:xfrm>
          <a:off x="1762125" y="1524000"/>
          <a:ext cx="5473700" cy="4572000"/>
        </p:xfrm>
        <a:graphic>
          <a:graphicData uri="http://schemas.openxmlformats.org/presentationml/2006/ole">
            <mc:AlternateContent xmlns:mc="http://schemas.openxmlformats.org/markup-compatibility/2006">
              <mc:Choice xmlns:v="urn:schemas-microsoft-com:vml" Requires="v">
                <p:oleObj spid="_x0000_s4181" name="Document" r:id="rId3" imgW="5768280" imgH="4818240" progId="Word.Document.8">
                  <p:embed/>
                </p:oleObj>
              </mc:Choice>
              <mc:Fallback>
                <p:oleObj name="Document" r:id="rId3" imgW="5768280" imgH="4818240" progId="Word.Document.8">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2125" y="1524000"/>
                        <a:ext cx="54737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 name="2 Başlık"/>
          <p:cNvSpPr>
            <a:spLocks noGrp="1"/>
          </p:cNvSpPr>
          <p:nvPr>
            <p:ph type="title"/>
          </p:nvPr>
        </p:nvSpPr>
        <p:spPr>
          <a:xfrm>
            <a:off x="179512" y="413792"/>
            <a:ext cx="8229600" cy="1143000"/>
          </a:xfrm>
        </p:spPr>
        <p:txBody>
          <a:bodyPr>
            <a:normAutofit fontScale="90000"/>
          </a:bodyPr>
          <a:lstStyle/>
          <a:p>
            <a:pPr algn="ctr"/>
            <a:r>
              <a:rPr lang="tr-TR" sz="3600" b="1" dirty="0" smtClean="0">
                <a:latin typeface="Comic Sans MS" pitchFamily="66" charset="0"/>
              </a:rPr>
              <a:t>Çatışma Yönetimi </a:t>
            </a:r>
            <a:br>
              <a:rPr lang="tr-TR" sz="3600" b="1" dirty="0" smtClean="0">
                <a:latin typeface="Comic Sans MS" pitchFamily="66" charset="0"/>
              </a:rPr>
            </a:br>
            <a:r>
              <a:rPr lang="tr-TR" sz="3600" b="1" dirty="0" smtClean="0">
                <a:latin typeface="Comic Sans MS" pitchFamily="66" charset="0"/>
              </a:rPr>
              <a:t>Stratejileri</a:t>
            </a:r>
            <a:endParaRPr lang="tr-TR" sz="3600" dirty="0"/>
          </a:p>
        </p:txBody>
      </p:sp>
      <p:pic>
        <p:nvPicPr>
          <p:cNvPr id="4" name="Resim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2" name="Slayt Numarası Yer Tutucusu 1"/>
          <p:cNvSpPr>
            <a:spLocks noGrp="1"/>
          </p:cNvSpPr>
          <p:nvPr>
            <p:ph type="sldNum" sz="quarter" idx="12"/>
          </p:nvPr>
        </p:nvSpPr>
        <p:spPr/>
        <p:txBody>
          <a:bodyPr/>
          <a:lstStyle/>
          <a:p>
            <a:fld id="{47437BD1-438E-4569-AF7C-DFEF6139A8C8}" type="slidenum">
              <a:rPr lang="tr-TR" smtClean="0"/>
              <a:t>64</a:t>
            </a:fld>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8608"/>
                                        </p:tgtEl>
                                        <p:attrNameLst>
                                          <p:attrName>style.visibility</p:attrName>
                                        </p:attrNameLst>
                                      </p:cBhvr>
                                      <p:to>
                                        <p:strVal val="visible"/>
                                      </p:to>
                                    </p:set>
                                    <p:anim calcmode="lin" valueType="num">
                                      <p:cBhvr additive="base">
                                        <p:cTn id="7" dur="500" fill="hold"/>
                                        <p:tgtEl>
                                          <p:spTgt spid="68608"/>
                                        </p:tgtEl>
                                        <p:attrNameLst>
                                          <p:attrName>ppt_x</p:attrName>
                                        </p:attrNameLst>
                                      </p:cBhvr>
                                      <p:tavLst>
                                        <p:tav tm="0">
                                          <p:val>
                                            <p:strVal val="0-#ppt_w/2"/>
                                          </p:val>
                                        </p:tav>
                                        <p:tav tm="100000">
                                          <p:val>
                                            <p:strVal val="#ppt_x"/>
                                          </p:val>
                                        </p:tav>
                                      </p:tavLst>
                                    </p:anim>
                                    <p:anim calcmode="lin" valueType="num">
                                      <p:cBhvr additive="base">
                                        <p:cTn id="8" dur="500" fill="hold"/>
                                        <p:tgtEl>
                                          <p:spTgt spid="686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276872"/>
            <a:ext cx="8579296" cy="4525963"/>
          </a:xfrm>
        </p:spPr>
        <p:txBody>
          <a:bodyPr/>
          <a:lstStyle/>
          <a:p>
            <a:r>
              <a:rPr lang="tr-TR" b="1" dirty="0" smtClean="0">
                <a:latin typeface="+mj-lt"/>
              </a:rPr>
              <a:t>Ortak hedefler üzerinde vurgu yapmak</a:t>
            </a:r>
            <a:endParaRPr lang="en-US" b="1" dirty="0" smtClean="0">
              <a:latin typeface="+mj-lt"/>
            </a:endParaRPr>
          </a:p>
          <a:p>
            <a:r>
              <a:rPr lang="tr-TR" b="1" dirty="0" smtClean="0">
                <a:latin typeface="+mj-lt"/>
              </a:rPr>
              <a:t>İnsanların değil, problemlerin üzerinde durmak</a:t>
            </a:r>
            <a:endParaRPr lang="en-US" b="1" dirty="0" smtClean="0">
              <a:latin typeface="+mj-lt"/>
            </a:endParaRPr>
          </a:p>
          <a:p>
            <a:r>
              <a:rPr lang="tr-TR" b="1" dirty="0" smtClean="0">
                <a:latin typeface="+mj-lt"/>
              </a:rPr>
              <a:t>İlgi alanlarının üzerine odaklanmak</a:t>
            </a:r>
            <a:endParaRPr lang="en-US" b="1" dirty="0" smtClean="0">
              <a:latin typeface="+mj-lt"/>
            </a:endParaRPr>
          </a:p>
          <a:p>
            <a:r>
              <a:rPr lang="tr-TR" b="1" dirty="0" smtClean="0">
                <a:latin typeface="+mj-lt"/>
              </a:rPr>
              <a:t>Ortak kazançlar için fırsatlar yaratmak</a:t>
            </a:r>
            <a:endParaRPr lang="en-US" b="1" dirty="0" smtClean="0">
              <a:latin typeface="+mj-lt"/>
            </a:endParaRPr>
          </a:p>
          <a:p>
            <a:r>
              <a:rPr lang="tr-TR" b="1" dirty="0" smtClean="0">
                <a:latin typeface="+mj-lt"/>
              </a:rPr>
              <a:t>Adil olan konular üzerine odaklanmak</a:t>
            </a:r>
            <a:endParaRPr lang="en-US" b="1" dirty="0" smtClean="0">
              <a:latin typeface="+mj-lt"/>
            </a:endParaRPr>
          </a:p>
          <a:p>
            <a:endParaRPr lang="tr-TR" dirty="0"/>
          </a:p>
        </p:txBody>
      </p:sp>
      <p:sp>
        <p:nvSpPr>
          <p:cNvPr id="3" name="2 Başlık"/>
          <p:cNvSpPr>
            <a:spLocks noGrp="1"/>
          </p:cNvSpPr>
          <p:nvPr>
            <p:ph type="title"/>
          </p:nvPr>
        </p:nvSpPr>
        <p:spPr>
          <a:xfrm>
            <a:off x="1331640" y="980728"/>
            <a:ext cx="8229600" cy="1143000"/>
          </a:xfrm>
        </p:spPr>
        <p:txBody>
          <a:bodyPr/>
          <a:lstStyle/>
          <a:p>
            <a:r>
              <a:rPr lang="tr-TR" dirty="0" smtClean="0">
                <a:latin typeface="+mn-lt"/>
              </a:rPr>
              <a:t>Uzlaşmanın Geliştirilmesi</a:t>
            </a:r>
            <a:endParaRPr lang="tr-TR" dirty="0">
              <a:latin typeface="+mn-lt"/>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65</a:t>
            </a:fld>
            <a:endParaRPr lang="tr-T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457200" indent="-457200">
              <a:spcBef>
                <a:spcPct val="50000"/>
              </a:spcBef>
            </a:pPr>
            <a:r>
              <a:rPr lang="tr-TR" sz="2800" b="1" dirty="0" smtClean="0"/>
              <a:t>Stratejilerin hangisinin tercih edileceği ya da hangisinin uygun olduğunu belirlemede üç temel ölçütün kullanılması gerekir.</a:t>
            </a:r>
          </a:p>
          <a:p>
            <a:pPr marL="457200" indent="-457200">
              <a:spcBef>
                <a:spcPct val="50000"/>
              </a:spcBef>
              <a:buFontTx/>
              <a:buAutoNum type="arabicPeriod"/>
            </a:pPr>
            <a:r>
              <a:rPr lang="tr-TR" sz="2800" b="1" dirty="0" smtClean="0"/>
              <a:t>Stratejinin, örgütsel etkililiğe katkısı,</a:t>
            </a:r>
          </a:p>
          <a:p>
            <a:pPr marL="457200" indent="-457200">
              <a:spcBef>
                <a:spcPct val="50000"/>
              </a:spcBef>
              <a:buFontTx/>
              <a:buAutoNum type="arabicPeriod"/>
            </a:pPr>
            <a:r>
              <a:rPr lang="tr-TR" sz="2800" b="1" dirty="0" smtClean="0"/>
              <a:t>Toplumsal ihtiyaçlara katkısı </a:t>
            </a:r>
          </a:p>
          <a:p>
            <a:pPr marL="457200" indent="-457200">
              <a:spcBef>
                <a:spcPct val="50000"/>
              </a:spcBef>
              <a:buFontTx/>
              <a:buAutoNum type="arabicPeriod"/>
            </a:pPr>
            <a:r>
              <a:rPr lang="tr-TR" sz="2800" b="1" dirty="0" smtClean="0"/>
              <a:t>Örgüt üyelerinin etik ve moral ihtiyaçlarının karşılanması</a:t>
            </a:r>
          </a:p>
          <a:p>
            <a:endParaRPr lang="tr-TR" dirty="0"/>
          </a:p>
        </p:txBody>
      </p:sp>
      <p:sp>
        <p:nvSpPr>
          <p:cNvPr id="3" name="2 Başlık"/>
          <p:cNvSpPr>
            <a:spLocks noGrp="1"/>
          </p:cNvSpPr>
          <p:nvPr>
            <p:ph type="title"/>
          </p:nvPr>
        </p:nvSpPr>
        <p:spPr>
          <a:xfrm>
            <a:off x="2339752" y="773832"/>
            <a:ext cx="8229600" cy="1143000"/>
          </a:xfrm>
        </p:spPr>
        <p:txBody>
          <a:bodyPr>
            <a:normAutofit fontScale="90000"/>
          </a:bodyPr>
          <a:lstStyle/>
          <a:p>
            <a:r>
              <a:rPr lang="tr-TR" sz="4400" b="1" u="sng" dirty="0" smtClean="0">
                <a:solidFill>
                  <a:srgbClr val="FF0000"/>
                </a:solidFill>
              </a:rPr>
              <a:t>HANGİ STRATEJİ  ?</a:t>
            </a:r>
            <a:br>
              <a:rPr lang="tr-TR" sz="4400" b="1" u="sng" dirty="0" smtClean="0">
                <a:solidFill>
                  <a:srgbClr val="FF0000"/>
                </a:solidFill>
              </a:rPr>
            </a:b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66</a:t>
            </a:fld>
            <a:endParaRPr lang="tr-T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700808"/>
            <a:ext cx="8686800" cy="4536504"/>
          </a:xfrm>
        </p:spPr>
        <p:txBody>
          <a:bodyPr>
            <a:normAutofit fontScale="70000" lnSpcReduction="20000"/>
          </a:bodyPr>
          <a:lstStyle/>
          <a:p>
            <a:pPr marL="109728" indent="0">
              <a:buNone/>
            </a:pPr>
            <a:r>
              <a:rPr lang="tr-TR" b="1" dirty="0">
                <a:solidFill>
                  <a:srgbClr val="FF0000"/>
                </a:solidFill>
              </a:rPr>
              <a:t>1.Aşama: </a:t>
            </a:r>
            <a:r>
              <a:rPr lang="tr-TR" b="1" dirty="0"/>
              <a:t>Kızgınlığınızı kontrol altına alın</a:t>
            </a:r>
            <a:r>
              <a:rPr lang="tr-TR" b="1" dirty="0" smtClean="0"/>
              <a:t>.</a:t>
            </a:r>
          </a:p>
          <a:p>
            <a:pPr marL="109728" indent="0">
              <a:buNone/>
            </a:pPr>
            <a:endParaRPr lang="tr-TR" dirty="0"/>
          </a:p>
          <a:p>
            <a:pPr marL="109728" indent="0">
              <a:buNone/>
            </a:pPr>
            <a:r>
              <a:rPr lang="tr-TR" b="1" dirty="0">
                <a:solidFill>
                  <a:srgbClr val="FF0000"/>
                </a:solidFill>
              </a:rPr>
              <a:t>2.Aşama: </a:t>
            </a:r>
            <a:r>
              <a:rPr lang="tr-TR" b="1" dirty="0"/>
              <a:t>Karşı tarafa yaklaşmadan önce bir kez daha düşünün</a:t>
            </a:r>
            <a:r>
              <a:rPr lang="tr-TR" b="1" dirty="0" smtClean="0"/>
              <a:t>!</a:t>
            </a:r>
          </a:p>
          <a:p>
            <a:pPr marL="109728" indent="0">
              <a:buNone/>
            </a:pPr>
            <a:endParaRPr lang="tr-TR" dirty="0"/>
          </a:p>
          <a:p>
            <a:pPr marL="109728" indent="0">
              <a:buNone/>
            </a:pPr>
            <a:r>
              <a:rPr lang="tr-TR" b="1" dirty="0">
                <a:solidFill>
                  <a:srgbClr val="FF0000"/>
                </a:solidFill>
              </a:rPr>
              <a:t>3.Aşama: </a:t>
            </a:r>
            <a:r>
              <a:rPr lang="tr-TR" b="1" dirty="0"/>
              <a:t>Olumlu bir hava oluşturun</a:t>
            </a:r>
            <a:r>
              <a:rPr lang="tr-TR" b="1" dirty="0" smtClean="0"/>
              <a:t>.</a:t>
            </a:r>
          </a:p>
          <a:p>
            <a:pPr marL="109728" indent="0">
              <a:buNone/>
            </a:pPr>
            <a:endParaRPr lang="tr-TR" dirty="0"/>
          </a:p>
          <a:p>
            <a:pPr marL="109728" indent="0">
              <a:buNone/>
            </a:pPr>
            <a:r>
              <a:rPr lang="tr-TR" b="1" dirty="0">
                <a:solidFill>
                  <a:srgbClr val="FF0000"/>
                </a:solidFill>
              </a:rPr>
              <a:t>4.Aşama: </a:t>
            </a:r>
            <a:r>
              <a:rPr lang="tr-TR" b="1" dirty="0"/>
              <a:t>Temel kurallara dikkat edin. </a:t>
            </a:r>
            <a:endParaRPr lang="tr-TR" b="1" dirty="0" smtClean="0"/>
          </a:p>
          <a:p>
            <a:pPr marL="109728" indent="0">
              <a:buNone/>
            </a:pPr>
            <a:endParaRPr lang="tr-TR" dirty="0"/>
          </a:p>
          <a:p>
            <a:pPr marL="109728" indent="0">
              <a:buNone/>
            </a:pPr>
            <a:r>
              <a:rPr lang="tr-TR" b="1" dirty="0">
                <a:solidFill>
                  <a:srgbClr val="FF0000"/>
                </a:solidFill>
              </a:rPr>
              <a:t>5.Aşama: </a:t>
            </a:r>
            <a:r>
              <a:rPr lang="tr-TR" b="1" dirty="0"/>
              <a:t>Problemi tartışarak tanımlayın</a:t>
            </a:r>
            <a:r>
              <a:rPr lang="tr-TR" b="1" dirty="0" smtClean="0"/>
              <a:t>.</a:t>
            </a:r>
          </a:p>
          <a:p>
            <a:pPr marL="109728" indent="0">
              <a:buNone/>
            </a:pPr>
            <a:endParaRPr lang="tr-TR" dirty="0"/>
          </a:p>
          <a:p>
            <a:pPr marL="109728" indent="0">
              <a:buNone/>
            </a:pPr>
            <a:r>
              <a:rPr lang="tr-TR" b="1" dirty="0">
                <a:solidFill>
                  <a:srgbClr val="FF0000"/>
                </a:solidFill>
              </a:rPr>
              <a:t>6.Aşama: </a:t>
            </a:r>
            <a:r>
              <a:rPr lang="tr-TR" b="1" dirty="0"/>
              <a:t>Olası çözümler için beyin fırtınası yapın</a:t>
            </a:r>
            <a:r>
              <a:rPr lang="tr-TR" b="1" dirty="0" smtClean="0"/>
              <a:t>.</a:t>
            </a:r>
          </a:p>
          <a:p>
            <a:pPr marL="109728" indent="0">
              <a:buNone/>
            </a:pPr>
            <a:endParaRPr lang="tr-TR" dirty="0"/>
          </a:p>
          <a:p>
            <a:pPr marL="109728" indent="0">
              <a:buNone/>
            </a:pPr>
            <a:r>
              <a:rPr lang="tr-TR" b="1" dirty="0">
                <a:solidFill>
                  <a:srgbClr val="FF0000"/>
                </a:solidFill>
              </a:rPr>
              <a:t>7.Aşama: </a:t>
            </a:r>
            <a:r>
              <a:rPr lang="tr-TR" b="1" dirty="0"/>
              <a:t>Olası çözümleri değerlendirin ve uygun çözümleri belirleyin</a:t>
            </a:r>
            <a:r>
              <a:rPr lang="tr-TR" dirty="0" smtClean="0"/>
              <a:t>.</a:t>
            </a:r>
          </a:p>
          <a:p>
            <a:pPr marL="109728" indent="0">
              <a:buNone/>
            </a:pPr>
            <a:endParaRPr lang="tr-TR" dirty="0"/>
          </a:p>
          <a:p>
            <a:pPr marL="109728" indent="0">
              <a:buNone/>
            </a:pPr>
            <a:r>
              <a:rPr lang="tr-TR" b="1" dirty="0">
                <a:solidFill>
                  <a:srgbClr val="FF0000"/>
                </a:solidFill>
              </a:rPr>
              <a:t>8.Aşama: </a:t>
            </a:r>
            <a:r>
              <a:rPr lang="tr-TR" b="1" dirty="0"/>
              <a:t>Çözümlerin işlerliğini izleyin. </a:t>
            </a:r>
            <a:endParaRPr lang="tr-TR" dirty="0"/>
          </a:p>
          <a:p>
            <a:endParaRPr lang="tr-TR" dirty="0"/>
          </a:p>
        </p:txBody>
      </p:sp>
      <p:sp>
        <p:nvSpPr>
          <p:cNvPr id="3" name="Slayt Numarası Yer Tutucusu 2"/>
          <p:cNvSpPr>
            <a:spLocks noGrp="1"/>
          </p:cNvSpPr>
          <p:nvPr>
            <p:ph type="sldNum" sz="quarter" idx="12"/>
          </p:nvPr>
        </p:nvSpPr>
        <p:spPr/>
        <p:txBody>
          <a:bodyPr/>
          <a:lstStyle/>
          <a:p>
            <a:fld id="{47437BD1-438E-4569-AF7C-DFEF6139A8C8}" type="slidenum">
              <a:rPr lang="tr-TR" smtClean="0"/>
              <a:t>67</a:t>
            </a:fld>
            <a:endParaRPr lang="tr-TR"/>
          </a:p>
        </p:txBody>
      </p:sp>
      <p:sp>
        <p:nvSpPr>
          <p:cNvPr id="4" name="Başlık 3"/>
          <p:cNvSpPr>
            <a:spLocks noGrp="1"/>
          </p:cNvSpPr>
          <p:nvPr>
            <p:ph type="title"/>
          </p:nvPr>
        </p:nvSpPr>
        <p:spPr>
          <a:xfrm>
            <a:off x="467544" y="764704"/>
            <a:ext cx="8229600" cy="891271"/>
          </a:xfrm>
        </p:spPr>
        <p:txBody>
          <a:bodyPr/>
          <a:lstStyle/>
          <a:p>
            <a:r>
              <a:rPr lang="tr-TR" dirty="0" smtClean="0">
                <a:solidFill>
                  <a:srgbClr val="FF0000"/>
                </a:solidFill>
              </a:rPr>
              <a:t>Çatışma Yönetimi Aşamaları</a:t>
            </a:r>
            <a:endParaRPr lang="tr-TR" dirty="0">
              <a:solidFill>
                <a:srgbClr val="FF0000"/>
              </a:solidFill>
            </a:endParaRPr>
          </a:p>
        </p:txBody>
      </p:sp>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
            <a:ext cx="1584176" cy="836712"/>
          </a:xfrm>
          <a:prstGeom prst="rect">
            <a:avLst/>
          </a:prstGeom>
        </p:spPr>
      </p:pic>
    </p:spTree>
    <p:extLst>
      <p:ext uri="{BB962C8B-B14F-4D97-AF65-F5344CB8AC3E}">
        <p14:creationId xmlns:p14="http://schemas.microsoft.com/office/powerpoint/2010/main" val="153028887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863477"/>
            <a:ext cx="8363272" cy="4525963"/>
          </a:xfrm>
        </p:spPr>
        <p:txBody>
          <a:bodyPr/>
          <a:lstStyle/>
          <a:p>
            <a:pPr algn="ctr">
              <a:spcAft>
                <a:spcPts val="600"/>
              </a:spcAft>
              <a:buNone/>
            </a:pPr>
            <a:r>
              <a:rPr lang="tr-TR" sz="4000" b="1" dirty="0" smtClean="0"/>
              <a:t>Kızgınlığınızı kontrol altına alın.</a:t>
            </a:r>
            <a:endParaRPr lang="tr-TR" sz="2800" b="1" dirty="0" smtClean="0"/>
          </a:p>
          <a:p>
            <a:pPr lvl="2" algn="ctr">
              <a:spcBef>
                <a:spcPts val="600"/>
              </a:spcBef>
              <a:spcAft>
                <a:spcPts val="600"/>
              </a:spcAft>
              <a:buNone/>
            </a:pPr>
            <a:endParaRPr lang="tr-TR" sz="2000" b="1" dirty="0" smtClean="0"/>
          </a:p>
          <a:p>
            <a:pPr>
              <a:lnSpc>
                <a:spcPct val="90000"/>
              </a:lnSpc>
              <a:spcAft>
                <a:spcPts val="600"/>
              </a:spcAft>
              <a:buNone/>
            </a:pPr>
            <a:r>
              <a:rPr lang="tr-TR" sz="2800" b="1" dirty="0" smtClean="0"/>
              <a:t>  Taraflar sağlıklı düşünemeyecek kadar kızgın ise ve duygularını kontrol edemiyorsa uzlaşma sağlanamaz.</a:t>
            </a:r>
          </a:p>
          <a:p>
            <a:endParaRPr lang="tr-TR" dirty="0"/>
          </a:p>
        </p:txBody>
      </p:sp>
      <p:sp>
        <p:nvSpPr>
          <p:cNvPr id="3" name="2 Başlık"/>
          <p:cNvSpPr>
            <a:spLocks noGrp="1"/>
          </p:cNvSpPr>
          <p:nvPr>
            <p:ph type="title"/>
          </p:nvPr>
        </p:nvSpPr>
        <p:spPr>
          <a:xfrm>
            <a:off x="457200" y="1268760"/>
            <a:ext cx="8229600" cy="1143000"/>
          </a:xfrm>
        </p:spPr>
        <p:txBody>
          <a:bodyPr>
            <a:normAutofit/>
          </a:bodyPr>
          <a:lstStyle/>
          <a:p>
            <a:pPr algn="ctr"/>
            <a:r>
              <a:rPr lang="tr-TR" sz="3200" dirty="0" smtClean="0">
                <a:solidFill>
                  <a:srgbClr val="FF0000"/>
                </a:solidFill>
                <a:latin typeface="+mn-lt"/>
              </a:rPr>
              <a:t>ÇATIŞMA YÖNETİMİNDE </a:t>
            </a:r>
            <a:br>
              <a:rPr lang="tr-TR" sz="3200" dirty="0" smtClean="0">
                <a:solidFill>
                  <a:srgbClr val="FF0000"/>
                </a:solidFill>
                <a:latin typeface="+mn-lt"/>
              </a:rPr>
            </a:br>
            <a:r>
              <a:rPr lang="tr-TR" sz="3200" dirty="0" smtClean="0">
                <a:solidFill>
                  <a:srgbClr val="FF0000"/>
                </a:solidFill>
                <a:latin typeface="+mn-lt"/>
              </a:rPr>
              <a:t>1. AŞAMA</a:t>
            </a:r>
            <a:endParaRPr lang="tr-TR" sz="3200" dirty="0">
              <a:solidFill>
                <a:srgbClr val="FF0000"/>
              </a:solidFill>
              <a:latin typeface="+mn-lt"/>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68</a:t>
            </a:fld>
            <a:endParaRPr lang="tr-T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711349"/>
            <a:ext cx="8229600" cy="4525963"/>
          </a:xfrm>
        </p:spPr>
        <p:txBody>
          <a:bodyPr>
            <a:normAutofit lnSpcReduction="10000"/>
          </a:bodyPr>
          <a:lstStyle/>
          <a:p>
            <a:pPr algn="ctr">
              <a:lnSpc>
                <a:spcPct val="90000"/>
              </a:lnSpc>
              <a:spcAft>
                <a:spcPts val="600"/>
              </a:spcAft>
              <a:buNone/>
            </a:pPr>
            <a:r>
              <a:rPr lang="tr-TR" sz="2600" b="1" dirty="0" smtClean="0"/>
              <a:t>Karşı tarafa yaklaşmadan önce bir kez daha düşünün!</a:t>
            </a:r>
          </a:p>
          <a:p>
            <a:pPr algn="just">
              <a:lnSpc>
                <a:spcPct val="90000"/>
              </a:lnSpc>
              <a:spcAft>
                <a:spcPts val="600"/>
              </a:spcAft>
              <a:buClr>
                <a:srgbClr val="FF0000"/>
              </a:buClr>
              <a:buSzPct val="150000"/>
              <a:buFont typeface="Wingdings" pitchFamily="2" charset="2"/>
              <a:buChar char="ü"/>
            </a:pPr>
            <a:r>
              <a:rPr lang="tr-TR" sz="2600" dirty="0" smtClean="0"/>
              <a:t>Çatışma tarafları nasıl etkilemektedir?</a:t>
            </a:r>
          </a:p>
          <a:p>
            <a:pPr algn="just">
              <a:lnSpc>
                <a:spcPct val="90000"/>
              </a:lnSpc>
              <a:spcAft>
                <a:spcPts val="600"/>
              </a:spcAft>
              <a:buClr>
                <a:srgbClr val="FF0000"/>
              </a:buClr>
              <a:buSzPct val="150000"/>
              <a:buFont typeface="Wingdings" pitchFamily="2" charset="2"/>
              <a:buChar char="ü"/>
            </a:pPr>
            <a:r>
              <a:rPr lang="tr-TR" sz="2600" dirty="0" smtClean="0"/>
              <a:t>Çatışmada taraflar için çıkarlar ve değerler nelerdir?</a:t>
            </a:r>
          </a:p>
          <a:p>
            <a:pPr algn="just">
              <a:lnSpc>
                <a:spcPct val="90000"/>
              </a:lnSpc>
              <a:spcAft>
                <a:spcPts val="600"/>
              </a:spcAft>
              <a:buClr>
                <a:srgbClr val="FF0000"/>
              </a:buClr>
              <a:buSzPct val="150000"/>
              <a:buFont typeface="Wingdings" pitchFamily="2" charset="2"/>
              <a:buChar char="ü"/>
            </a:pPr>
            <a:r>
              <a:rPr lang="tr-TR" sz="2600" dirty="0" smtClean="0"/>
              <a:t>Taraflardan her birinin diğerine ilişkin önyargıları ve varsayımları nelerdir?</a:t>
            </a:r>
          </a:p>
          <a:p>
            <a:pPr algn="just">
              <a:lnSpc>
                <a:spcPct val="90000"/>
              </a:lnSpc>
              <a:spcAft>
                <a:spcPts val="600"/>
              </a:spcAft>
              <a:buClr>
                <a:srgbClr val="FF0000"/>
              </a:buClr>
              <a:buSzPct val="150000"/>
              <a:buFont typeface="Wingdings" pitchFamily="2" charset="2"/>
              <a:buChar char="ü"/>
            </a:pPr>
            <a:r>
              <a:rPr lang="tr-TR" sz="2600" dirty="0" smtClean="0"/>
              <a:t>Söz konusu çatışmayı yönetmede ya da çözümlemede en iyi yaklaşım nedir?</a:t>
            </a:r>
          </a:p>
          <a:p>
            <a:pPr>
              <a:lnSpc>
                <a:spcPct val="90000"/>
              </a:lnSpc>
              <a:buClr>
                <a:srgbClr val="FF0000"/>
              </a:buClr>
              <a:buSzPct val="150000"/>
              <a:buFont typeface="Wingdings" pitchFamily="2" charset="2"/>
              <a:buChar char="ü"/>
            </a:pPr>
            <a:r>
              <a:rPr lang="tr-TR" sz="2600" dirty="0" smtClean="0"/>
              <a:t>İşbirliği yapılacaksa, bunu başlatmak için en uygun yer ve zaman nedir?</a:t>
            </a:r>
          </a:p>
          <a:p>
            <a:endParaRPr lang="tr-TR" dirty="0"/>
          </a:p>
        </p:txBody>
      </p:sp>
      <p:sp>
        <p:nvSpPr>
          <p:cNvPr id="3" name="2 Başlık"/>
          <p:cNvSpPr>
            <a:spLocks noGrp="1"/>
          </p:cNvSpPr>
          <p:nvPr>
            <p:ph type="title"/>
          </p:nvPr>
        </p:nvSpPr>
        <p:spPr/>
        <p:txBody>
          <a:bodyPr>
            <a:normAutofit/>
          </a:bodyPr>
          <a:lstStyle/>
          <a:p>
            <a:pPr algn="ctr"/>
            <a:r>
              <a:rPr lang="tr-TR" sz="3200" dirty="0">
                <a:solidFill>
                  <a:srgbClr val="FF0000"/>
                </a:solidFill>
              </a:rPr>
              <a:t>ÇATIŞMA YÖNETİMİNDE </a:t>
            </a:r>
            <a:br>
              <a:rPr lang="tr-TR" sz="3200" dirty="0">
                <a:solidFill>
                  <a:srgbClr val="FF0000"/>
                </a:solidFill>
              </a:rPr>
            </a:br>
            <a:r>
              <a:rPr lang="tr-TR" sz="3200" dirty="0" smtClean="0">
                <a:solidFill>
                  <a:srgbClr val="FF0000"/>
                </a:solidFill>
              </a:rPr>
              <a:t>2. </a:t>
            </a:r>
            <a:r>
              <a:rPr lang="tr-TR" sz="3200" dirty="0">
                <a:solidFill>
                  <a:srgbClr val="FF0000"/>
                </a:solidFill>
              </a:rPr>
              <a:t>AŞAMA</a:t>
            </a:r>
            <a:endParaRPr lang="tr-TR" sz="32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69</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77500" lnSpcReduction="20000"/>
          </a:bodyPr>
          <a:lstStyle/>
          <a:p>
            <a:pPr algn="just"/>
            <a:r>
              <a:rPr lang="tr-TR" dirty="0" smtClean="0"/>
              <a:t>İnsanlar bakımından çatışma gerek fizyolojik ve gerekse de </a:t>
            </a:r>
            <a:r>
              <a:rPr lang="tr-TR" dirty="0" err="1" smtClean="0"/>
              <a:t>sosyo</a:t>
            </a:r>
            <a:r>
              <a:rPr lang="tr-TR" dirty="0" smtClean="0"/>
              <a:t>-psikolojik ihtiyaçlarının tatminine engel olan sıkıntıların meydana getirdiği gerginlik halleridir. </a:t>
            </a:r>
            <a:endParaRPr lang="tr-TR" dirty="0" smtClean="0"/>
          </a:p>
          <a:p>
            <a:pPr marL="109728" indent="0" algn="just">
              <a:buNone/>
            </a:pPr>
            <a:endParaRPr lang="tr-TR" dirty="0" smtClean="0"/>
          </a:p>
          <a:p>
            <a:pPr algn="just"/>
            <a:r>
              <a:rPr lang="tr-TR" dirty="0" smtClean="0"/>
              <a:t>Çatışma, iki veya daha fazla taraf arasında bir uyumsuzluk, gerginlik veya başka tür zorlukların varlığı olarak ortaya çıkar. </a:t>
            </a:r>
            <a:endParaRPr lang="tr-TR" dirty="0" smtClean="0"/>
          </a:p>
          <a:p>
            <a:pPr marL="109728" indent="0" algn="just">
              <a:buNone/>
            </a:pPr>
            <a:endParaRPr lang="tr-TR" dirty="0" smtClean="0"/>
          </a:p>
          <a:p>
            <a:pPr algn="just"/>
            <a:r>
              <a:rPr lang="tr-TR" dirty="0" smtClean="0"/>
              <a:t>Çatışma, çoğu zaman taraflar arasında karşıtlık ya da sataşma olarak kendini gösterir. </a:t>
            </a:r>
            <a:endParaRPr lang="tr-TR" dirty="0" smtClean="0"/>
          </a:p>
          <a:p>
            <a:pPr marL="109728" indent="0" algn="just">
              <a:buNone/>
            </a:pPr>
            <a:endParaRPr lang="tr-TR" dirty="0" smtClean="0"/>
          </a:p>
          <a:p>
            <a:pPr algn="just"/>
            <a:r>
              <a:rPr lang="tr-TR" dirty="0" smtClean="0"/>
              <a:t>Çatışmanın tarafları genellikle birbirlerini, kendi ihtiyaç ya da amaçlarını engelleyici bir öge olarak görürler. </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72009"/>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7</a:t>
            </a:fld>
            <a:endParaRPr lang="tr-T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2637" y="-249349"/>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420888"/>
            <a:ext cx="8229600" cy="4525963"/>
          </a:xfrm>
        </p:spPr>
        <p:txBody>
          <a:bodyPr/>
          <a:lstStyle/>
          <a:p>
            <a:pPr algn="ctr">
              <a:lnSpc>
                <a:spcPct val="120000"/>
              </a:lnSpc>
              <a:spcAft>
                <a:spcPts val="600"/>
              </a:spcAft>
              <a:buNone/>
            </a:pPr>
            <a:r>
              <a:rPr lang="tr-TR" sz="3200" b="1" dirty="0" smtClean="0">
                <a:latin typeface="+mj-lt"/>
              </a:rPr>
              <a:t>Olumlu bir hava oluşturun.</a:t>
            </a:r>
            <a:endParaRPr lang="tr-TR" sz="3200" dirty="0" smtClean="0">
              <a:latin typeface="+mj-lt"/>
            </a:endParaRPr>
          </a:p>
          <a:p>
            <a:pPr>
              <a:spcAft>
                <a:spcPts val="600"/>
              </a:spcAft>
              <a:buClr>
                <a:srgbClr val="FF0000"/>
              </a:buClr>
              <a:buSzPct val="150000"/>
              <a:buFont typeface="Wingdings" pitchFamily="2" charset="2"/>
              <a:buChar char="ü"/>
            </a:pPr>
            <a:r>
              <a:rPr lang="tr-TR" sz="2800" dirty="0" smtClean="0">
                <a:latin typeface="+mj-lt"/>
              </a:rPr>
              <a:t>Karşı tarafı uzlaşmaya-konuşmaya davet edin.</a:t>
            </a:r>
          </a:p>
          <a:p>
            <a:pPr>
              <a:spcAft>
                <a:spcPts val="600"/>
              </a:spcAft>
              <a:buClr>
                <a:srgbClr val="FF0000"/>
              </a:buClr>
              <a:buSzPct val="150000"/>
              <a:buFont typeface="Wingdings" pitchFamily="2" charset="2"/>
              <a:buChar char="ü"/>
            </a:pPr>
            <a:r>
              <a:rPr lang="tr-TR" sz="2800" dirty="0" smtClean="0">
                <a:latin typeface="+mj-lt"/>
              </a:rPr>
              <a:t>İyi niyetli olduğunuzu gösterin.</a:t>
            </a:r>
          </a:p>
          <a:p>
            <a:pPr>
              <a:spcAft>
                <a:spcPts val="600"/>
              </a:spcAft>
              <a:buClr>
                <a:srgbClr val="FF0000"/>
              </a:buClr>
              <a:buSzPct val="150000"/>
              <a:buFont typeface="Wingdings" pitchFamily="2" charset="2"/>
              <a:buChar char="ü"/>
            </a:pPr>
            <a:r>
              <a:rPr lang="tr-TR" sz="2800" dirty="0" smtClean="0">
                <a:latin typeface="+mj-lt"/>
              </a:rPr>
              <a:t>Karşı tarafı dikkate aldığınızı ve önem verdiğinizi gösterin.</a:t>
            </a:r>
          </a:p>
          <a:p>
            <a:endParaRPr lang="tr-TR" dirty="0"/>
          </a:p>
        </p:txBody>
      </p:sp>
      <p:sp>
        <p:nvSpPr>
          <p:cNvPr id="3" name="2 Başlık"/>
          <p:cNvSpPr>
            <a:spLocks noGrp="1"/>
          </p:cNvSpPr>
          <p:nvPr>
            <p:ph type="title"/>
          </p:nvPr>
        </p:nvSpPr>
        <p:spPr>
          <a:xfrm>
            <a:off x="457200" y="1196752"/>
            <a:ext cx="8229600" cy="1143000"/>
          </a:xfrm>
        </p:spPr>
        <p:txBody>
          <a:bodyPr>
            <a:normAutofit fontScale="90000"/>
          </a:bodyPr>
          <a:lstStyle/>
          <a:p>
            <a:pPr algn="ctr"/>
            <a:r>
              <a:rPr lang="tr-TR" sz="4400" dirty="0" smtClean="0">
                <a:solidFill>
                  <a:srgbClr val="FF0000"/>
                </a:solidFill>
              </a:rPr>
              <a:t>ÇATIŞMA YÖNETİMİNDE </a:t>
            </a:r>
            <a:br>
              <a:rPr lang="tr-TR" sz="4400" dirty="0" smtClean="0">
                <a:solidFill>
                  <a:srgbClr val="FF0000"/>
                </a:solidFill>
              </a:rPr>
            </a:br>
            <a:r>
              <a:rPr lang="tr-TR" sz="4400" dirty="0" smtClean="0">
                <a:solidFill>
                  <a:srgbClr val="FF0000"/>
                </a:solidFill>
              </a:rPr>
              <a:t>3. AŞAMA</a:t>
            </a:r>
            <a:endParaRPr lang="tr-TR"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70</a:t>
            </a:fld>
            <a:endParaRPr lang="tr-T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287413"/>
            <a:ext cx="8229600" cy="4525963"/>
          </a:xfrm>
        </p:spPr>
        <p:txBody>
          <a:bodyPr/>
          <a:lstStyle/>
          <a:p>
            <a:pPr algn="ctr">
              <a:spcAft>
                <a:spcPts val="600"/>
              </a:spcAft>
              <a:buNone/>
            </a:pPr>
            <a:r>
              <a:rPr lang="tr-TR" sz="3200" b="1" dirty="0" smtClean="0"/>
              <a:t>Temel kurallara dikkat edin</a:t>
            </a:r>
            <a:r>
              <a:rPr lang="tr-TR" sz="3600" b="1" dirty="0" smtClean="0"/>
              <a:t>.</a:t>
            </a:r>
            <a:r>
              <a:rPr lang="tr-TR" b="1" dirty="0" smtClean="0"/>
              <a:t> </a:t>
            </a:r>
          </a:p>
          <a:p>
            <a:pPr>
              <a:spcAft>
                <a:spcPts val="600"/>
              </a:spcAft>
              <a:buClr>
                <a:srgbClr val="FF0000"/>
              </a:buClr>
              <a:buSzPct val="150000"/>
              <a:buFont typeface="Wingdings" pitchFamily="2" charset="2"/>
              <a:buChar char="ü"/>
            </a:pPr>
            <a:r>
              <a:rPr lang="tr-TR" dirty="0" smtClean="0"/>
              <a:t>Karşı tarafı dikkatle dinleyin ve sözünü kesmeyin.</a:t>
            </a:r>
          </a:p>
          <a:p>
            <a:pPr>
              <a:spcAft>
                <a:spcPts val="600"/>
              </a:spcAft>
              <a:buClr>
                <a:srgbClr val="FF0000"/>
              </a:buClr>
              <a:buSzPct val="150000"/>
              <a:buFont typeface="Wingdings" pitchFamily="2" charset="2"/>
              <a:buChar char="ü"/>
            </a:pPr>
            <a:r>
              <a:rPr lang="tr-TR" dirty="0" smtClean="0"/>
              <a:t>Durumu iyileştirmek için çalışın.</a:t>
            </a:r>
          </a:p>
          <a:p>
            <a:pPr>
              <a:buClr>
                <a:srgbClr val="FF0000"/>
              </a:buClr>
              <a:buSzPct val="150000"/>
              <a:buFont typeface="Wingdings" pitchFamily="2" charset="2"/>
              <a:buChar char="ü"/>
            </a:pPr>
            <a:r>
              <a:rPr lang="tr-TR" dirty="0" smtClean="0"/>
              <a:t>Sakinliğinizi koruyun.</a:t>
            </a:r>
          </a:p>
          <a:p>
            <a:endParaRPr lang="tr-TR" dirty="0"/>
          </a:p>
        </p:txBody>
      </p:sp>
      <p:sp>
        <p:nvSpPr>
          <p:cNvPr id="3" name="2 Başlık"/>
          <p:cNvSpPr>
            <a:spLocks noGrp="1"/>
          </p:cNvSpPr>
          <p:nvPr>
            <p:ph type="title"/>
          </p:nvPr>
        </p:nvSpPr>
        <p:spPr>
          <a:xfrm>
            <a:off x="457200" y="980728"/>
            <a:ext cx="8229600" cy="1143000"/>
          </a:xfrm>
        </p:spPr>
        <p:txBody>
          <a:bodyPr>
            <a:noAutofit/>
          </a:bodyPr>
          <a:lstStyle/>
          <a:p>
            <a:pPr algn="ctr"/>
            <a:r>
              <a:rPr lang="tr-TR" sz="3600" dirty="0" smtClean="0">
                <a:solidFill>
                  <a:srgbClr val="FF0000"/>
                </a:solidFill>
                <a:latin typeface="+mn-lt"/>
              </a:rPr>
              <a:t>ÇATIŞMA YÖNETİMİNDE </a:t>
            </a:r>
            <a:br>
              <a:rPr lang="tr-TR" sz="3600" dirty="0" smtClean="0">
                <a:solidFill>
                  <a:srgbClr val="FF0000"/>
                </a:solidFill>
                <a:latin typeface="+mn-lt"/>
              </a:rPr>
            </a:br>
            <a:r>
              <a:rPr lang="tr-TR" sz="3600" dirty="0" smtClean="0">
                <a:solidFill>
                  <a:srgbClr val="FF0000"/>
                </a:solidFill>
                <a:latin typeface="+mn-lt"/>
              </a:rPr>
              <a:t>4. AŞAMA</a:t>
            </a:r>
            <a:endParaRPr lang="tr-TR" sz="3600" dirty="0">
              <a:solidFill>
                <a:srgbClr val="FF0000"/>
              </a:solidFill>
              <a:latin typeface="+mn-lt"/>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71</a:t>
            </a:fld>
            <a:endParaRPr lang="tr-T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pPr algn="ctr">
              <a:spcAft>
                <a:spcPts val="600"/>
              </a:spcAft>
              <a:buNone/>
            </a:pPr>
            <a:r>
              <a:rPr lang="tr-TR" sz="3700" b="1" dirty="0" smtClean="0">
                <a:latin typeface="+mj-lt"/>
              </a:rPr>
              <a:t>Problemi tartışarak tanımlayın.</a:t>
            </a:r>
          </a:p>
          <a:p>
            <a:pPr algn="just">
              <a:spcAft>
                <a:spcPts val="600"/>
              </a:spcAft>
              <a:buClr>
                <a:srgbClr val="FF0000"/>
              </a:buClr>
              <a:buSzPct val="150000"/>
              <a:buFont typeface="Wingdings" pitchFamily="2" charset="2"/>
              <a:buChar char="ü"/>
            </a:pPr>
            <a:r>
              <a:rPr lang="tr-TR" dirty="0" smtClean="0">
                <a:latin typeface="+mj-lt"/>
              </a:rPr>
              <a:t>Taraflar </a:t>
            </a:r>
            <a:r>
              <a:rPr lang="tr-TR" dirty="0" smtClean="0">
                <a:latin typeface="+mj-lt"/>
              </a:rPr>
              <a:t>için önemli olan hususları ortaya koyun ve duyguları paylaşın.</a:t>
            </a:r>
          </a:p>
          <a:p>
            <a:pPr algn="just">
              <a:spcAft>
                <a:spcPts val="600"/>
              </a:spcAft>
              <a:buClr>
                <a:srgbClr val="FF0000"/>
              </a:buClr>
              <a:buSzPct val="150000"/>
              <a:buFont typeface="Wingdings" pitchFamily="2" charset="2"/>
              <a:buChar char="ü"/>
            </a:pPr>
            <a:r>
              <a:rPr lang="tr-TR" dirty="0" smtClean="0">
                <a:latin typeface="+mj-lt"/>
              </a:rPr>
              <a:t>Etkili konuşma ve dinleme tekniklerini kullanın.</a:t>
            </a:r>
          </a:p>
          <a:p>
            <a:pPr algn="just">
              <a:spcAft>
                <a:spcPts val="600"/>
              </a:spcAft>
              <a:buClr>
                <a:srgbClr val="FF0000"/>
              </a:buClr>
              <a:buSzPct val="150000"/>
              <a:buFont typeface="Wingdings" pitchFamily="2" charset="2"/>
              <a:buChar char="ü"/>
            </a:pPr>
            <a:r>
              <a:rPr lang="tr-TR" dirty="0" smtClean="0">
                <a:latin typeface="+mj-lt"/>
              </a:rPr>
              <a:t>İhtiyaçları ve çıkarları belirleyin.</a:t>
            </a:r>
          </a:p>
          <a:p>
            <a:pPr algn="just">
              <a:spcAft>
                <a:spcPts val="600"/>
              </a:spcAft>
              <a:buClr>
                <a:srgbClr val="FF0000"/>
              </a:buClr>
              <a:buSzPct val="150000"/>
              <a:buFont typeface="Wingdings" pitchFamily="2" charset="2"/>
              <a:buChar char="ü"/>
            </a:pPr>
            <a:r>
              <a:rPr lang="tr-TR" dirty="0" smtClean="0">
                <a:latin typeface="+mj-lt"/>
              </a:rPr>
              <a:t>Gerekiyorsa değerleri, varsayımları ve kaygıları paylaşın.</a:t>
            </a:r>
          </a:p>
          <a:p>
            <a:pPr algn="just">
              <a:spcAft>
                <a:spcPts val="600"/>
              </a:spcAft>
              <a:buClr>
                <a:srgbClr val="FF0000"/>
              </a:buClr>
              <a:buSzPct val="150000"/>
              <a:buFont typeface="Wingdings" pitchFamily="2" charset="2"/>
              <a:buChar char="ü"/>
            </a:pPr>
            <a:r>
              <a:rPr lang="tr-TR" dirty="0" smtClean="0">
                <a:latin typeface="+mj-lt"/>
              </a:rPr>
              <a:t>Ortaya çıkan yeni algı ve anlayışı gözden geçirin.</a:t>
            </a:r>
          </a:p>
          <a:p>
            <a:endParaRPr lang="tr-TR" dirty="0"/>
          </a:p>
        </p:txBody>
      </p:sp>
      <p:sp>
        <p:nvSpPr>
          <p:cNvPr id="3" name="2 Başlık"/>
          <p:cNvSpPr>
            <a:spLocks noGrp="1"/>
          </p:cNvSpPr>
          <p:nvPr>
            <p:ph type="title"/>
          </p:nvPr>
        </p:nvSpPr>
        <p:spPr/>
        <p:txBody>
          <a:bodyPr>
            <a:normAutofit/>
          </a:bodyPr>
          <a:lstStyle/>
          <a:p>
            <a:pPr algn="ctr"/>
            <a:r>
              <a:rPr lang="tr-TR" sz="3200" dirty="0" smtClean="0">
                <a:solidFill>
                  <a:srgbClr val="FF0000"/>
                </a:solidFill>
                <a:latin typeface="+mn-lt"/>
              </a:rPr>
              <a:t>ÇATIŞMA YÖNETİMİNDE </a:t>
            </a:r>
            <a:br>
              <a:rPr lang="tr-TR" sz="3200" dirty="0" smtClean="0">
                <a:solidFill>
                  <a:srgbClr val="FF0000"/>
                </a:solidFill>
                <a:latin typeface="+mn-lt"/>
              </a:rPr>
            </a:br>
            <a:r>
              <a:rPr lang="tr-TR" sz="3200" dirty="0" smtClean="0">
                <a:solidFill>
                  <a:srgbClr val="FF0000"/>
                </a:solidFill>
                <a:latin typeface="+mn-lt"/>
              </a:rPr>
              <a:t>5. AŞAMA</a:t>
            </a:r>
            <a:endParaRPr lang="tr-TR" sz="3200" dirty="0">
              <a:solidFill>
                <a:srgbClr val="FF0000"/>
              </a:solidFill>
              <a:latin typeface="+mn-lt"/>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72</a:t>
            </a:fld>
            <a:endParaRPr lang="tr-T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999381"/>
            <a:ext cx="8229600" cy="4525963"/>
          </a:xfrm>
        </p:spPr>
        <p:txBody>
          <a:bodyPr>
            <a:normAutofit/>
          </a:bodyPr>
          <a:lstStyle/>
          <a:p>
            <a:pPr algn="ctr">
              <a:lnSpc>
                <a:spcPct val="90000"/>
              </a:lnSpc>
              <a:spcAft>
                <a:spcPts val="600"/>
              </a:spcAft>
              <a:buNone/>
            </a:pPr>
            <a:r>
              <a:rPr lang="tr-TR" sz="2800" b="1" dirty="0" smtClean="0">
                <a:latin typeface="+mj-lt"/>
              </a:rPr>
              <a:t>Olası çözümler için beyin fırtınası yapın.</a:t>
            </a:r>
          </a:p>
          <a:p>
            <a:pPr>
              <a:lnSpc>
                <a:spcPct val="90000"/>
              </a:lnSpc>
              <a:spcAft>
                <a:spcPts val="600"/>
              </a:spcAft>
              <a:buClr>
                <a:srgbClr val="FF0000"/>
              </a:buClr>
              <a:buSzPct val="150000"/>
              <a:buFont typeface="Wingdings" pitchFamily="2" charset="2"/>
              <a:buChar char="ü"/>
            </a:pPr>
            <a:r>
              <a:rPr lang="tr-TR" sz="2800" dirty="0" smtClean="0">
                <a:latin typeface="+mj-lt"/>
              </a:rPr>
              <a:t>Tarafların ihtiyaç ve çıkarlarının tatmin olabilmesi için düşünceleri açıkça ortaya koymak.</a:t>
            </a:r>
          </a:p>
          <a:p>
            <a:pPr>
              <a:lnSpc>
                <a:spcPct val="90000"/>
              </a:lnSpc>
              <a:spcAft>
                <a:spcPts val="600"/>
              </a:spcAft>
              <a:buClr>
                <a:srgbClr val="FF0000"/>
              </a:buClr>
              <a:buSzPct val="150000"/>
              <a:buFont typeface="Wingdings" pitchFamily="2" charset="2"/>
              <a:buChar char="ü"/>
            </a:pPr>
            <a:r>
              <a:rPr lang="tr-TR" sz="2800" dirty="0" smtClean="0">
                <a:latin typeface="+mj-lt"/>
              </a:rPr>
              <a:t>Bu aşamada henüz düşünceleri eleştirmemek ve yargılamamak.</a:t>
            </a:r>
          </a:p>
          <a:p>
            <a:pPr>
              <a:lnSpc>
                <a:spcPct val="90000"/>
              </a:lnSpc>
              <a:spcAft>
                <a:spcPts val="600"/>
              </a:spcAft>
              <a:buClr>
                <a:srgbClr val="FF0000"/>
              </a:buClr>
              <a:buSzPct val="150000"/>
              <a:buFont typeface="Wingdings" pitchFamily="2" charset="2"/>
              <a:buChar char="ü"/>
            </a:pPr>
            <a:r>
              <a:rPr lang="tr-TR" sz="2800" dirty="0" smtClean="0">
                <a:latin typeface="+mj-lt"/>
              </a:rPr>
              <a:t>Yeni düşünce ve fikirlere </a:t>
            </a:r>
            <a:r>
              <a:rPr lang="tr-TR" sz="2800" dirty="0" smtClean="0">
                <a:latin typeface="+mj-lt"/>
              </a:rPr>
              <a:t>açık olmak.</a:t>
            </a:r>
          </a:p>
          <a:p>
            <a:pPr>
              <a:lnSpc>
                <a:spcPct val="90000"/>
              </a:lnSpc>
              <a:spcAft>
                <a:spcPts val="600"/>
              </a:spcAft>
              <a:buClr>
                <a:srgbClr val="FF0000"/>
              </a:buClr>
              <a:buSzPct val="150000"/>
              <a:buFont typeface="Wingdings" pitchFamily="2" charset="2"/>
              <a:buChar char="ü"/>
            </a:pPr>
            <a:r>
              <a:rPr lang="tr-TR" sz="2800" dirty="0" smtClean="0">
                <a:latin typeface="+mj-lt"/>
              </a:rPr>
              <a:t>"Sen" yerine "biz", kullanmaya özen göstermek.</a:t>
            </a:r>
          </a:p>
          <a:p>
            <a:endParaRPr lang="tr-TR" dirty="0"/>
          </a:p>
        </p:txBody>
      </p:sp>
      <p:sp>
        <p:nvSpPr>
          <p:cNvPr id="3" name="2 Başlık"/>
          <p:cNvSpPr>
            <a:spLocks noGrp="1"/>
          </p:cNvSpPr>
          <p:nvPr>
            <p:ph type="title"/>
          </p:nvPr>
        </p:nvSpPr>
        <p:spPr>
          <a:xfrm>
            <a:off x="457200" y="773832"/>
            <a:ext cx="8229600" cy="1143000"/>
          </a:xfrm>
        </p:spPr>
        <p:txBody>
          <a:bodyPr>
            <a:noAutofit/>
          </a:bodyPr>
          <a:lstStyle/>
          <a:p>
            <a:pPr algn="ctr"/>
            <a:r>
              <a:rPr lang="tr-TR" sz="3600" dirty="0" smtClean="0">
                <a:solidFill>
                  <a:srgbClr val="FF0000"/>
                </a:solidFill>
                <a:latin typeface="+mn-lt"/>
              </a:rPr>
              <a:t>ÇATIŞMA YÖNETİMİNDE </a:t>
            </a:r>
            <a:br>
              <a:rPr lang="tr-TR" sz="3600" dirty="0" smtClean="0">
                <a:solidFill>
                  <a:srgbClr val="FF0000"/>
                </a:solidFill>
                <a:latin typeface="+mn-lt"/>
              </a:rPr>
            </a:br>
            <a:r>
              <a:rPr lang="tr-TR" sz="3600" dirty="0" smtClean="0">
                <a:solidFill>
                  <a:srgbClr val="FF0000"/>
                </a:solidFill>
                <a:latin typeface="+mn-lt"/>
              </a:rPr>
              <a:t>6. AŞAMA</a:t>
            </a:r>
            <a:endParaRPr lang="tr-TR" sz="3600" dirty="0">
              <a:solidFill>
                <a:srgbClr val="FF0000"/>
              </a:solidFill>
              <a:latin typeface="+mn-lt"/>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73</a:t>
            </a:fld>
            <a:endParaRPr lang="tr-T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ctr">
              <a:lnSpc>
                <a:spcPct val="90000"/>
              </a:lnSpc>
              <a:spcAft>
                <a:spcPts val="600"/>
              </a:spcAft>
              <a:buNone/>
            </a:pPr>
            <a:r>
              <a:rPr lang="tr-TR" sz="3400" b="1" dirty="0" smtClean="0"/>
              <a:t>Olası çözümleri değerlendirin ve uygun çözümleri belirleyin</a:t>
            </a:r>
            <a:r>
              <a:rPr lang="tr-TR" sz="4000" dirty="0" smtClean="0"/>
              <a:t>.</a:t>
            </a:r>
            <a:endParaRPr lang="tr-TR" dirty="0" smtClean="0"/>
          </a:p>
          <a:p>
            <a:pPr algn="just">
              <a:lnSpc>
                <a:spcPct val="90000"/>
              </a:lnSpc>
              <a:spcAft>
                <a:spcPts val="600"/>
              </a:spcAft>
              <a:buClr>
                <a:srgbClr val="FF0000"/>
              </a:buClr>
              <a:buSzPct val="150000"/>
              <a:buFont typeface="Wingdings" pitchFamily="2" charset="2"/>
              <a:buChar char="ü"/>
            </a:pPr>
            <a:r>
              <a:rPr lang="tr-TR" sz="2800" dirty="0" smtClean="0"/>
              <a:t>Çözümler şu nitelikleri taşımalıdır</a:t>
            </a:r>
            <a:r>
              <a:rPr lang="tr-TR" sz="3000" dirty="0" smtClean="0"/>
              <a:t>:</a:t>
            </a:r>
          </a:p>
          <a:p>
            <a:pPr lvl="2" algn="just">
              <a:lnSpc>
                <a:spcPct val="90000"/>
              </a:lnSpc>
              <a:spcBef>
                <a:spcPts val="600"/>
              </a:spcBef>
              <a:spcAft>
                <a:spcPts val="600"/>
              </a:spcAft>
              <a:buClr>
                <a:srgbClr val="FF0000"/>
              </a:buClr>
              <a:buSzPct val="150000"/>
              <a:buFont typeface="Wingdings" pitchFamily="2" charset="2"/>
              <a:buChar char="ü"/>
            </a:pPr>
            <a:r>
              <a:rPr lang="tr-TR" sz="2200" dirty="0" smtClean="0"/>
              <a:t>Her iki taraf için de kabul edilebilir,</a:t>
            </a:r>
          </a:p>
          <a:p>
            <a:pPr lvl="2" algn="just">
              <a:lnSpc>
                <a:spcPct val="90000"/>
              </a:lnSpc>
              <a:spcBef>
                <a:spcPts val="600"/>
              </a:spcBef>
              <a:spcAft>
                <a:spcPts val="600"/>
              </a:spcAft>
              <a:buClr>
                <a:srgbClr val="FF0000"/>
              </a:buClr>
              <a:buSzPct val="150000"/>
              <a:buFont typeface="Wingdings" pitchFamily="2" charset="2"/>
              <a:buChar char="ü"/>
            </a:pPr>
            <a:r>
              <a:rPr lang="tr-TR" sz="2200" dirty="0" smtClean="0"/>
              <a:t>Gerçekçi ve gerçekleştirilebilir,</a:t>
            </a:r>
          </a:p>
          <a:p>
            <a:pPr lvl="2" algn="just">
              <a:lnSpc>
                <a:spcPct val="90000"/>
              </a:lnSpc>
              <a:spcBef>
                <a:spcPts val="600"/>
              </a:spcBef>
              <a:spcAft>
                <a:spcPts val="600"/>
              </a:spcAft>
              <a:buClr>
                <a:srgbClr val="FF0000"/>
              </a:buClr>
              <a:buSzPct val="150000"/>
              <a:buFont typeface="Wingdings" pitchFamily="2" charset="2"/>
              <a:buChar char="ü"/>
            </a:pPr>
            <a:r>
              <a:rPr lang="tr-TR" sz="2200" dirty="0" smtClean="0"/>
              <a:t>Belirgin ve</a:t>
            </a:r>
          </a:p>
          <a:p>
            <a:pPr lvl="2" algn="just">
              <a:lnSpc>
                <a:spcPct val="90000"/>
              </a:lnSpc>
              <a:spcBef>
                <a:spcPts val="600"/>
              </a:spcBef>
              <a:spcAft>
                <a:spcPts val="600"/>
              </a:spcAft>
              <a:buClr>
                <a:srgbClr val="FF0000"/>
              </a:buClr>
              <a:buSzPct val="150000"/>
              <a:buFont typeface="Wingdings" pitchFamily="2" charset="2"/>
              <a:buChar char="ü"/>
            </a:pPr>
            <a:r>
              <a:rPr lang="tr-TR" sz="2200" dirty="0" smtClean="0"/>
              <a:t>Dengeli olmalıdır.</a:t>
            </a:r>
          </a:p>
          <a:p>
            <a:pPr>
              <a:lnSpc>
                <a:spcPct val="90000"/>
              </a:lnSpc>
              <a:buClr>
                <a:srgbClr val="FF0000"/>
              </a:buClr>
              <a:buSzPct val="150000"/>
              <a:buFont typeface="Wingdings" pitchFamily="2" charset="2"/>
              <a:buChar char="ü"/>
            </a:pPr>
            <a:r>
              <a:rPr lang="tr-TR" sz="2800" dirty="0" smtClean="0"/>
              <a:t>Çözümler her iki taraf için de önemli ana hususları içermelidir</a:t>
            </a:r>
            <a:r>
              <a:rPr lang="tr-TR" sz="3000" dirty="0" smtClean="0"/>
              <a:t>.</a:t>
            </a:r>
            <a:endParaRPr lang="tr-TR" sz="3600" dirty="0" smtClean="0"/>
          </a:p>
        </p:txBody>
      </p:sp>
      <p:sp>
        <p:nvSpPr>
          <p:cNvPr id="3" name="2 Başlık"/>
          <p:cNvSpPr>
            <a:spLocks noGrp="1"/>
          </p:cNvSpPr>
          <p:nvPr>
            <p:ph type="title"/>
          </p:nvPr>
        </p:nvSpPr>
        <p:spPr/>
        <p:txBody>
          <a:bodyPr>
            <a:normAutofit/>
          </a:bodyPr>
          <a:lstStyle/>
          <a:p>
            <a:pPr algn="ctr"/>
            <a:r>
              <a:rPr lang="tr-TR" sz="3200" dirty="0" smtClean="0">
                <a:solidFill>
                  <a:srgbClr val="FF0000"/>
                </a:solidFill>
                <a:latin typeface="+mn-lt"/>
              </a:rPr>
              <a:t>ÇATIŞMA YÖNETİMİNDE </a:t>
            </a:r>
            <a:br>
              <a:rPr lang="tr-TR" sz="3200" dirty="0" smtClean="0">
                <a:solidFill>
                  <a:srgbClr val="FF0000"/>
                </a:solidFill>
                <a:latin typeface="+mn-lt"/>
              </a:rPr>
            </a:br>
            <a:r>
              <a:rPr lang="tr-TR" sz="3200" dirty="0" smtClean="0">
                <a:solidFill>
                  <a:srgbClr val="FF0000"/>
                </a:solidFill>
                <a:latin typeface="+mn-lt"/>
              </a:rPr>
              <a:t>7. AŞAMA</a:t>
            </a:r>
            <a:endParaRPr lang="tr-TR" sz="3200" dirty="0">
              <a:solidFill>
                <a:srgbClr val="FF0000"/>
              </a:solidFill>
              <a:latin typeface="+mn-lt"/>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74</a:t>
            </a:fld>
            <a:endParaRPr lang="tr-T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204864"/>
            <a:ext cx="8229600" cy="4525963"/>
          </a:xfrm>
        </p:spPr>
        <p:txBody>
          <a:bodyPr/>
          <a:lstStyle/>
          <a:p>
            <a:pPr algn="ctr">
              <a:spcAft>
                <a:spcPts val="600"/>
              </a:spcAft>
              <a:buNone/>
            </a:pPr>
            <a:r>
              <a:rPr lang="tr-TR" sz="4000" b="1" dirty="0" smtClean="0">
                <a:latin typeface="+mj-lt"/>
              </a:rPr>
              <a:t>Çözümlerin işlerliğini izleyin.</a:t>
            </a:r>
            <a:r>
              <a:rPr lang="tr-TR" b="1" dirty="0" smtClean="0">
                <a:latin typeface="+mj-lt"/>
              </a:rPr>
              <a:t> </a:t>
            </a:r>
          </a:p>
          <a:p>
            <a:pPr algn="just">
              <a:spcAft>
                <a:spcPts val="600"/>
              </a:spcAft>
              <a:buClr>
                <a:srgbClr val="FF0000"/>
              </a:buClr>
              <a:buSzPct val="150000"/>
              <a:buFont typeface="Wingdings" pitchFamily="2" charset="2"/>
              <a:buChar char="ü"/>
            </a:pPr>
            <a:r>
              <a:rPr lang="tr-TR" dirty="0" smtClean="0">
                <a:latin typeface="+mj-lt"/>
              </a:rPr>
              <a:t>Belirli bir süre sonra çözümlerin işleyip işlemediğini kontrol etmek.</a:t>
            </a:r>
          </a:p>
          <a:p>
            <a:pPr>
              <a:spcAft>
                <a:spcPts val="600"/>
              </a:spcAft>
              <a:buClr>
                <a:srgbClr val="FF0000"/>
              </a:buClr>
              <a:buSzPct val="150000"/>
              <a:buFont typeface="Wingdings" pitchFamily="2" charset="2"/>
              <a:buChar char="ü"/>
            </a:pPr>
            <a:r>
              <a:rPr lang="tr-TR" dirty="0" smtClean="0">
                <a:latin typeface="+mj-lt"/>
              </a:rPr>
              <a:t>İşlemiyorsa, yukarıdaki basamakları tekrarlayarak çözümleri yeniden gözden geçirmek.</a:t>
            </a:r>
          </a:p>
          <a:p>
            <a:endParaRPr lang="tr-TR" dirty="0"/>
          </a:p>
        </p:txBody>
      </p:sp>
      <p:sp>
        <p:nvSpPr>
          <p:cNvPr id="3" name="2 Başlık"/>
          <p:cNvSpPr>
            <a:spLocks noGrp="1"/>
          </p:cNvSpPr>
          <p:nvPr>
            <p:ph type="title"/>
          </p:nvPr>
        </p:nvSpPr>
        <p:spPr>
          <a:xfrm>
            <a:off x="457200" y="908720"/>
            <a:ext cx="8229600" cy="1143000"/>
          </a:xfrm>
        </p:spPr>
        <p:txBody>
          <a:bodyPr>
            <a:normAutofit/>
          </a:bodyPr>
          <a:lstStyle/>
          <a:p>
            <a:pPr algn="ctr"/>
            <a:r>
              <a:rPr lang="tr-TR" sz="2800" dirty="0" smtClean="0">
                <a:solidFill>
                  <a:srgbClr val="FF0000"/>
                </a:solidFill>
              </a:rPr>
              <a:t>ÇATIŞMA YÖNETİMİNDE </a:t>
            </a:r>
            <a:br>
              <a:rPr lang="tr-TR" sz="2800" dirty="0" smtClean="0">
                <a:solidFill>
                  <a:srgbClr val="FF0000"/>
                </a:solidFill>
              </a:rPr>
            </a:br>
            <a:r>
              <a:rPr lang="tr-TR" sz="2800" dirty="0" smtClean="0">
                <a:solidFill>
                  <a:srgbClr val="FF0000"/>
                </a:solidFill>
              </a:rPr>
              <a:t>8. AŞAMA</a:t>
            </a:r>
            <a:endParaRPr lang="tr-TR" sz="2800"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75</a:t>
            </a:fld>
            <a:endParaRPr lang="tr-T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916832"/>
            <a:ext cx="8229600" cy="4525963"/>
          </a:xfrm>
        </p:spPr>
        <p:txBody>
          <a:bodyPr/>
          <a:lstStyle/>
          <a:p>
            <a:pPr marL="273050" indent="-273050">
              <a:lnSpc>
                <a:spcPct val="80000"/>
              </a:lnSpc>
              <a:buClr>
                <a:schemeClr val="accent1"/>
              </a:buClr>
              <a:buSzPct val="70000"/>
              <a:buFont typeface="Wingdings" pitchFamily="2" charset="2"/>
              <a:buChar char=""/>
            </a:pPr>
            <a:r>
              <a:rPr lang="tr-TR" sz="2800" b="1" dirty="0" smtClean="0"/>
              <a:t>Kaçınma</a:t>
            </a:r>
            <a:endParaRPr lang="tr-TR" sz="2800" b="1" dirty="0" smtClean="0"/>
          </a:p>
          <a:p>
            <a:pPr marL="273050" indent="-273050">
              <a:lnSpc>
                <a:spcPct val="80000"/>
              </a:lnSpc>
              <a:buClr>
                <a:schemeClr val="accent1"/>
              </a:buClr>
              <a:buSzPct val="70000"/>
              <a:buFont typeface="Wingdings" pitchFamily="2" charset="2"/>
              <a:buChar char=""/>
            </a:pPr>
            <a:r>
              <a:rPr lang="tr-TR" sz="2800" b="1" dirty="0" smtClean="0"/>
              <a:t>Problem çözme yaklaşımı</a:t>
            </a:r>
          </a:p>
          <a:p>
            <a:pPr marL="273050" indent="-273050">
              <a:lnSpc>
                <a:spcPct val="80000"/>
              </a:lnSpc>
              <a:buClr>
                <a:schemeClr val="accent1"/>
              </a:buClr>
              <a:buSzPct val="70000"/>
              <a:buFont typeface="Wingdings" pitchFamily="2" charset="2"/>
              <a:buChar char=""/>
            </a:pPr>
            <a:r>
              <a:rPr lang="tr-TR" sz="2800" b="1" dirty="0" smtClean="0"/>
              <a:t>Yumuşatma</a:t>
            </a:r>
          </a:p>
          <a:p>
            <a:pPr marL="273050" indent="-273050">
              <a:lnSpc>
                <a:spcPct val="80000"/>
              </a:lnSpc>
              <a:buClr>
                <a:schemeClr val="accent1"/>
              </a:buClr>
              <a:buSzPct val="70000"/>
              <a:buFont typeface="Wingdings" pitchFamily="2" charset="2"/>
              <a:buChar char=""/>
            </a:pPr>
            <a:r>
              <a:rPr lang="tr-TR" sz="2800" b="1" dirty="0" smtClean="0"/>
              <a:t>Güç kullanma</a:t>
            </a:r>
          </a:p>
          <a:p>
            <a:pPr marL="273050" indent="-273050">
              <a:lnSpc>
                <a:spcPct val="80000"/>
              </a:lnSpc>
              <a:buClr>
                <a:schemeClr val="accent1"/>
              </a:buClr>
              <a:buSzPct val="70000"/>
              <a:buFont typeface="Wingdings" pitchFamily="2" charset="2"/>
              <a:buChar char=""/>
            </a:pPr>
            <a:r>
              <a:rPr lang="tr-TR" sz="2800" b="1" dirty="0" smtClean="0"/>
              <a:t>Daha önemli amaçlar belirleme</a:t>
            </a:r>
          </a:p>
          <a:p>
            <a:pPr marL="273050" indent="-273050">
              <a:lnSpc>
                <a:spcPct val="80000"/>
              </a:lnSpc>
              <a:buClr>
                <a:schemeClr val="accent1"/>
              </a:buClr>
              <a:buSzPct val="70000"/>
              <a:buFont typeface="Wingdings" pitchFamily="2" charset="2"/>
              <a:buChar char=""/>
            </a:pPr>
            <a:r>
              <a:rPr lang="tr-TR" sz="2800" b="1" dirty="0" smtClean="0"/>
              <a:t>Taviz verme</a:t>
            </a:r>
          </a:p>
          <a:p>
            <a:pPr marL="273050" indent="-273050">
              <a:lnSpc>
                <a:spcPct val="80000"/>
              </a:lnSpc>
              <a:buClr>
                <a:schemeClr val="accent1"/>
              </a:buClr>
              <a:buSzPct val="70000"/>
              <a:buFont typeface="Wingdings" pitchFamily="2" charset="2"/>
              <a:buChar char=""/>
            </a:pPr>
            <a:r>
              <a:rPr lang="tr-TR" sz="2800" b="1" dirty="0" smtClean="0"/>
              <a:t>Çatışmaya taraf olanları değiştirme</a:t>
            </a:r>
          </a:p>
          <a:p>
            <a:pPr marL="273050" indent="-273050">
              <a:lnSpc>
                <a:spcPct val="80000"/>
              </a:lnSpc>
              <a:buClr>
                <a:schemeClr val="accent1"/>
              </a:buClr>
              <a:buSzPct val="70000"/>
              <a:buFont typeface="Wingdings" pitchFamily="2" charset="2"/>
              <a:buChar char=""/>
            </a:pPr>
            <a:r>
              <a:rPr lang="tr-TR" sz="2800" b="1" dirty="0" smtClean="0"/>
              <a:t>Örgütsel ilişkileri değiştirme</a:t>
            </a:r>
          </a:p>
          <a:p>
            <a:pPr marL="273050" indent="-273050">
              <a:lnSpc>
                <a:spcPct val="80000"/>
              </a:lnSpc>
              <a:buClr>
                <a:schemeClr val="accent1"/>
              </a:buClr>
              <a:buSzPct val="70000"/>
              <a:buFont typeface="Wingdings" pitchFamily="2" charset="2"/>
              <a:buChar char=""/>
            </a:pPr>
            <a:r>
              <a:rPr lang="tr-TR" sz="2800" b="1" dirty="0" smtClean="0"/>
              <a:t>Çoğunluk oyu</a:t>
            </a:r>
          </a:p>
          <a:p>
            <a:pPr marL="273050" indent="-273050">
              <a:lnSpc>
                <a:spcPct val="80000"/>
              </a:lnSpc>
              <a:buClr>
                <a:schemeClr val="accent1"/>
              </a:buClr>
              <a:buSzPct val="70000"/>
              <a:buFont typeface="Wingdings" pitchFamily="2" charset="2"/>
              <a:buChar char=""/>
            </a:pPr>
            <a:r>
              <a:rPr lang="tr-TR" sz="2800" b="1" dirty="0" smtClean="0"/>
              <a:t>Çatışma kaynağının ortadan kaldırılması</a:t>
            </a:r>
          </a:p>
          <a:p>
            <a:endParaRPr lang="tr-TR" dirty="0"/>
          </a:p>
        </p:txBody>
      </p:sp>
      <p:sp>
        <p:nvSpPr>
          <p:cNvPr id="3" name="2 Başlık"/>
          <p:cNvSpPr>
            <a:spLocks noGrp="1"/>
          </p:cNvSpPr>
          <p:nvPr>
            <p:ph type="title"/>
          </p:nvPr>
        </p:nvSpPr>
        <p:spPr>
          <a:xfrm>
            <a:off x="1382960" y="1133872"/>
            <a:ext cx="8229600" cy="1143000"/>
          </a:xfrm>
        </p:spPr>
        <p:txBody>
          <a:bodyPr>
            <a:normAutofit fontScale="90000"/>
          </a:bodyPr>
          <a:lstStyle/>
          <a:p>
            <a:r>
              <a:rPr lang="tr-TR" sz="4400" dirty="0" smtClean="0">
                <a:solidFill>
                  <a:srgbClr val="FF0000"/>
                </a:solidFill>
              </a:rPr>
              <a:t>Çatışma Yönetimi Yolları</a:t>
            </a:r>
            <a:r>
              <a:rPr lang="en-US" sz="4400" dirty="0" smtClean="0">
                <a:solidFill>
                  <a:srgbClr val="FF0000"/>
                </a:solidFill>
              </a:rPr>
              <a:t/>
            </a:r>
            <a:br>
              <a:rPr lang="en-US" sz="4400" dirty="0" smtClean="0">
                <a:solidFill>
                  <a:srgbClr val="FF0000"/>
                </a:solidFill>
              </a:rPr>
            </a:br>
            <a:endParaRPr lang="tr-TR"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76</a:t>
            </a:fld>
            <a:endParaRPr lang="tr-T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lnSpc>
                <a:spcPct val="150000"/>
              </a:lnSpc>
            </a:pPr>
            <a:r>
              <a:rPr lang="tr-TR" b="1" dirty="0" smtClean="0">
                <a:solidFill>
                  <a:srgbClr val="FF0000"/>
                </a:solidFill>
              </a:rPr>
              <a:t>KAÇINMA</a:t>
            </a:r>
            <a:r>
              <a:rPr lang="tr-TR" b="1" dirty="0" smtClean="0"/>
              <a:t>: İnsanlar çoğunlukla, </a:t>
            </a:r>
            <a:r>
              <a:rPr lang="tr-TR" b="1" u="sng" dirty="0" smtClean="0"/>
              <a:t>çatışma durumlarından kaçınırlar</a:t>
            </a:r>
            <a:r>
              <a:rPr lang="tr-TR" b="1" dirty="0" smtClean="0"/>
              <a:t>. Kısa dönemde bu geçici bir yöntem olarak kullanılabilir</a:t>
            </a:r>
            <a:r>
              <a:rPr lang="tr-TR" b="1" dirty="0" smtClean="0"/>
              <a:t>, ancak </a:t>
            </a:r>
            <a:r>
              <a:rPr lang="tr-TR" b="1" dirty="0" smtClean="0"/>
              <a:t>uzun dönemde faydalı olamaz. Çatışma konusunun önemli olmadığı durumlarda etkili olabilir. </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77</a:t>
            </a:fld>
            <a:endParaRPr lang="tr-T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980728"/>
            <a:ext cx="8435280" cy="5184576"/>
          </a:xfrm>
        </p:spPr>
        <p:txBody>
          <a:bodyPr>
            <a:normAutofit lnSpcReduction="10000"/>
          </a:bodyPr>
          <a:lstStyle/>
          <a:p>
            <a:pPr algn="just">
              <a:lnSpc>
                <a:spcPct val="110000"/>
              </a:lnSpc>
            </a:pPr>
            <a:r>
              <a:rPr lang="tr-TR" b="1" u="sng" dirty="0" smtClean="0">
                <a:solidFill>
                  <a:srgbClr val="FF0000"/>
                </a:solidFill>
              </a:rPr>
              <a:t>PROBLEM ÇÖZME</a:t>
            </a:r>
            <a:r>
              <a:rPr lang="tr-TR" b="1" u="sng" dirty="0" smtClean="0"/>
              <a:t>:</a:t>
            </a:r>
            <a:r>
              <a:rPr lang="tr-TR" b="1" dirty="0" smtClean="0"/>
              <a:t> </a:t>
            </a:r>
            <a:r>
              <a:rPr lang="tr-TR" b="1" dirty="0"/>
              <a:t>Ç</a:t>
            </a:r>
            <a:r>
              <a:rPr lang="tr-TR" b="1" dirty="0" smtClean="0"/>
              <a:t>ağdaş yöntemlerden biridir. </a:t>
            </a:r>
            <a:r>
              <a:rPr lang="tr-TR" b="1" dirty="0" smtClean="0"/>
              <a:t>Amaç haklı </a:t>
            </a:r>
            <a:r>
              <a:rPr lang="tr-TR" b="1" dirty="0" smtClean="0"/>
              <a:t>ya da haksız tarafı ayırt etmek değil, sorunu çözmektir. Çatışmanın üzerine gidilir ve taraflar yüz yüze getirilir. </a:t>
            </a:r>
            <a:endParaRPr lang="tr-TR" b="1" dirty="0" smtClean="0"/>
          </a:p>
          <a:p>
            <a:pPr marL="109728" indent="0">
              <a:lnSpc>
                <a:spcPct val="110000"/>
              </a:lnSpc>
              <a:buNone/>
            </a:pPr>
            <a:endParaRPr lang="tr-TR" dirty="0" smtClean="0"/>
          </a:p>
          <a:p>
            <a:pPr algn="just">
              <a:lnSpc>
                <a:spcPct val="110000"/>
              </a:lnSpc>
            </a:pPr>
            <a:r>
              <a:rPr lang="tr-TR" dirty="0" smtClean="0"/>
              <a:t>Bu </a:t>
            </a:r>
            <a:r>
              <a:rPr lang="tr-TR" dirty="0" smtClean="0"/>
              <a:t>yaklaşımın önemli varsayımı,çatışan tarafların bile </a:t>
            </a:r>
            <a:r>
              <a:rPr lang="tr-TR" u="sng" dirty="0" smtClean="0"/>
              <a:t>paylaştıkları ortak noktalar </a:t>
            </a:r>
            <a:r>
              <a:rPr lang="tr-TR" dirty="0" smtClean="0"/>
              <a:t>olduğuna ilişkindir. Çatışmada farklılıklar üzerinde durulmakta,ortak noktalar ihmal edilmektedir. Özellikle bilgi eksikliği ve iletişim sorunları yüzünden çıkan çatışmalarda etkilidir. </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78</a:t>
            </a:fld>
            <a:endParaRPr lang="tr-T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052736"/>
            <a:ext cx="8435280" cy="5184576"/>
          </a:xfrm>
        </p:spPr>
        <p:txBody>
          <a:bodyPr/>
          <a:lstStyle/>
          <a:p>
            <a:pPr algn="just"/>
            <a:r>
              <a:rPr lang="tr-TR" b="1" dirty="0" smtClean="0">
                <a:solidFill>
                  <a:srgbClr val="FF0000"/>
                </a:solidFill>
              </a:rPr>
              <a:t>YUMUŞATMA: </a:t>
            </a:r>
            <a:r>
              <a:rPr lang="tr-TR" b="1" dirty="0" smtClean="0"/>
              <a:t>Durumu olduğundan daha iyi gösterme de çatışmalarda kullanılan bir yaklaşımdır. </a:t>
            </a:r>
            <a:endParaRPr lang="tr-TR" b="1" dirty="0" smtClean="0"/>
          </a:p>
          <a:p>
            <a:pPr algn="just"/>
            <a:r>
              <a:rPr lang="tr-TR" b="1" dirty="0" smtClean="0"/>
              <a:t>Bu </a:t>
            </a:r>
            <a:r>
              <a:rPr lang="tr-TR" b="1" dirty="0" smtClean="0"/>
              <a:t>yöntemde yönetici çatışmanın kaynaklarına inmemekte</a:t>
            </a:r>
            <a:r>
              <a:rPr lang="tr-TR" b="1" dirty="0" smtClean="0"/>
              <a:t>, esas </a:t>
            </a:r>
            <a:r>
              <a:rPr lang="tr-TR" b="1" dirty="0" smtClean="0"/>
              <a:t>nedenleri ele almamaktadır. Bu yüzden kısa vadelidir. </a:t>
            </a:r>
            <a:endParaRPr lang="tr-TR" b="1" dirty="0" smtClean="0"/>
          </a:p>
          <a:p>
            <a:pPr algn="just"/>
            <a:r>
              <a:rPr lang="tr-TR" b="1" dirty="0" smtClean="0"/>
              <a:t>Yönetici </a:t>
            </a:r>
            <a:r>
              <a:rPr lang="tr-TR" b="1" dirty="0" smtClean="0"/>
              <a:t>çatışma yerine işbirliğinin yararları üzerinde durmaktadır. </a:t>
            </a:r>
            <a:endParaRPr lang="tr-TR" b="1" dirty="0" smtClean="0"/>
          </a:p>
          <a:p>
            <a:pPr algn="just"/>
            <a:r>
              <a:rPr lang="tr-TR" b="1" dirty="0" smtClean="0"/>
              <a:t>Biz </a:t>
            </a:r>
            <a:r>
              <a:rPr lang="tr-TR" b="1" dirty="0" smtClean="0"/>
              <a:t>bir aile gibiyiz yaklaşımları buna örnek olarak verilebilir. Kısa vadede bir çözüm gibi görülebilir.</a:t>
            </a:r>
            <a:endParaRPr lang="tr-TR" b="1"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79</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76672"/>
            <a:ext cx="8363272" cy="5688632"/>
          </a:xfrm>
        </p:spPr>
        <p:txBody>
          <a:bodyPr>
            <a:normAutofit lnSpcReduction="10000"/>
          </a:bodyPr>
          <a:lstStyle/>
          <a:p>
            <a:endParaRPr lang="tr-TR" dirty="0" smtClean="0"/>
          </a:p>
          <a:p>
            <a:endParaRPr lang="tr-TR" dirty="0" smtClean="0"/>
          </a:p>
          <a:p>
            <a:pPr algn="just"/>
            <a:r>
              <a:rPr lang="tr-TR" dirty="0" smtClean="0"/>
              <a:t>Çatışma, bir örgütte çalışan bireyler ve grupların birlikte çalışma sorunlarından kaynaklanan ve normal faaliyetlerin durmasına veya karışmasına neden olan olaylardır. </a:t>
            </a:r>
            <a:endParaRPr lang="tr-TR" dirty="0" smtClean="0"/>
          </a:p>
          <a:p>
            <a:pPr marL="109728" indent="0" algn="just">
              <a:buNone/>
            </a:pPr>
            <a:endParaRPr lang="tr-TR" dirty="0" smtClean="0"/>
          </a:p>
          <a:p>
            <a:pPr algn="just"/>
            <a:r>
              <a:rPr lang="tr-TR" dirty="0" smtClean="0"/>
              <a:t>Örgütlerde tüm çabalara rağmen çatışmaların önüne geçmek kolay değildir. </a:t>
            </a:r>
            <a:endParaRPr lang="tr-TR" dirty="0" smtClean="0"/>
          </a:p>
          <a:p>
            <a:pPr marL="109728" indent="0" algn="just">
              <a:buNone/>
            </a:pPr>
            <a:endParaRPr lang="tr-TR" dirty="0" smtClean="0"/>
          </a:p>
          <a:p>
            <a:pPr algn="just"/>
            <a:r>
              <a:rPr lang="tr-TR" dirty="0" smtClean="0"/>
              <a:t>Herhangi bir örgütte bazı bireylerarası çatışmalar kaçınılmazdır. Çünkü, bireylerin bilgi ve tecrübeleri, ilgi alanları ve yetenekleri birbirlerinden oldukça farklıdır. </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8</a:t>
            </a:fld>
            <a:endParaRPr lang="tr-T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175" y="-459432"/>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23528" y="1135285"/>
            <a:ext cx="8712968" cy="5030019"/>
          </a:xfrm>
        </p:spPr>
        <p:txBody>
          <a:bodyPr>
            <a:normAutofit fontScale="92500" lnSpcReduction="10000"/>
          </a:bodyPr>
          <a:lstStyle/>
          <a:p>
            <a:pPr algn="just"/>
            <a:r>
              <a:rPr lang="tr-TR" b="1" dirty="0" smtClean="0">
                <a:solidFill>
                  <a:srgbClr val="FF0000"/>
                </a:solidFill>
              </a:rPr>
              <a:t>ÜSTÜN AMAÇLAR SAPTAMA</a:t>
            </a:r>
            <a:r>
              <a:rPr lang="tr-TR" b="1" dirty="0" smtClean="0"/>
              <a:t>: Çatışma içinde olan ve birbirleriyle karşılıklı bağımlılık içinde olan grupların hepsi vazgeçilmez önemde olan ortak bazı amaçlar</a:t>
            </a:r>
            <a:r>
              <a:rPr lang="tr-TR" b="1" dirty="0" smtClean="0"/>
              <a:t>, gruplar </a:t>
            </a:r>
            <a:r>
              <a:rPr lang="tr-TR" b="1" dirty="0" smtClean="0"/>
              <a:t>üstü amaçlar vardır. </a:t>
            </a:r>
            <a:endParaRPr lang="tr-TR" b="1" dirty="0" smtClean="0"/>
          </a:p>
          <a:p>
            <a:pPr algn="just"/>
            <a:r>
              <a:rPr lang="tr-TR" b="1" dirty="0" smtClean="0"/>
              <a:t>Bu </a:t>
            </a:r>
            <a:r>
              <a:rPr lang="tr-TR" b="1" dirty="0" smtClean="0"/>
              <a:t>amaçlar çatışan grupların birinin gerçekleştiremeyeceği kapsam ve niteliktedir; ancak grupların ortak çabalarıyla gerçekleştirilebilir. </a:t>
            </a:r>
            <a:endParaRPr lang="tr-TR" b="1" dirty="0" smtClean="0"/>
          </a:p>
          <a:p>
            <a:pPr algn="just"/>
            <a:r>
              <a:rPr lang="tr-TR" b="1" dirty="0" smtClean="0"/>
              <a:t>Bu </a:t>
            </a:r>
            <a:r>
              <a:rPr lang="tr-TR" b="1" dirty="0" smtClean="0"/>
              <a:t>yöntem bu tür amaçlar bulunduğunda etkili olur. Ancak böyle amaçların bulunması kolay </a:t>
            </a:r>
            <a:r>
              <a:rPr lang="tr-TR" b="1" dirty="0" smtClean="0"/>
              <a:t>değildir.</a:t>
            </a:r>
          </a:p>
          <a:p>
            <a:pPr algn="just"/>
            <a:r>
              <a:rPr lang="tr-TR" b="1" u="sng" dirty="0" smtClean="0"/>
              <a:t>Yine </a:t>
            </a:r>
            <a:r>
              <a:rPr lang="tr-TR" b="1" u="sng" dirty="0" smtClean="0"/>
              <a:t>etkili olabilmesi için tarafların bu amaçlara inanması şarttır</a:t>
            </a:r>
            <a:r>
              <a:rPr lang="tr-TR" b="1" dirty="0" smtClean="0"/>
              <a:t>. Bu nedenle buna inandırma yöntemi de denir. Çatışmanın amaçlarda olması durumunda etkili olması zordur.</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80</a:t>
            </a:fld>
            <a:endParaRPr lang="tr-T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07504" y="1340768"/>
            <a:ext cx="8856984" cy="5256584"/>
          </a:xfrm>
        </p:spPr>
        <p:txBody>
          <a:bodyPr/>
          <a:lstStyle/>
          <a:p>
            <a:pPr algn="just"/>
            <a:r>
              <a:rPr lang="tr-TR" b="1" dirty="0" smtClean="0">
                <a:solidFill>
                  <a:srgbClr val="FF0000"/>
                </a:solidFill>
              </a:rPr>
              <a:t>POLİTİK YAKLAŞIM: </a:t>
            </a:r>
            <a:r>
              <a:rPr lang="tr-TR" b="1" dirty="0" smtClean="0"/>
              <a:t>Bu yöntemde yönetici taraflara kaybetmesi durumunda destek sözü verir. </a:t>
            </a:r>
            <a:endParaRPr lang="tr-TR" b="1" dirty="0" smtClean="0"/>
          </a:p>
          <a:p>
            <a:pPr algn="just"/>
            <a:r>
              <a:rPr lang="tr-TR" b="1" dirty="0" smtClean="0"/>
              <a:t>Yönetici </a:t>
            </a:r>
            <a:r>
              <a:rPr lang="tr-TR" b="1" dirty="0" smtClean="0"/>
              <a:t>her grubun önerisine yer vererek sorunu çözmeye çalışır. </a:t>
            </a:r>
            <a:endParaRPr lang="tr-TR" b="1" dirty="0" smtClean="0"/>
          </a:p>
          <a:p>
            <a:pPr algn="just"/>
            <a:r>
              <a:rPr lang="tr-TR" b="1" dirty="0" smtClean="0"/>
              <a:t>Takas</a:t>
            </a:r>
            <a:r>
              <a:rPr lang="tr-TR" b="1" dirty="0" smtClean="0"/>
              <a:t>, pazarlık ve uzlaşma başlıca politik yaklaşımlardandır. </a:t>
            </a:r>
            <a:endParaRPr lang="tr-TR" b="1" dirty="0" smtClean="0"/>
          </a:p>
          <a:p>
            <a:pPr algn="just"/>
            <a:r>
              <a:rPr lang="tr-TR" b="1" dirty="0" smtClean="0"/>
              <a:t>Çatışmanın </a:t>
            </a:r>
            <a:r>
              <a:rPr lang="tr-TR" b="1" dirty="0" smtClean="0"/>
              <a:t>çözümünden çok tarafları tatmin edici yollar bulunmaya çalışılır. </a:t>
            </a:r>
            <a:endParaRPr lang="tr-TR" b="1" dirty="0" smtClean="0"/>
          </a:p>
          <a:p>
            <a:pPr algn="just"/>
            <a:r>
              <a:rPr lang="tr-TR" b="1" dirty="0" smtClean="0"/>
              <a:t>Büyük </a:t>
            </a:r>
            <a:r>
              <a:rPr lang="tr-TR" b="1" dirty="0" smtClean="0"/>
              <a:t>örgütlerde kullanılmaya daha elverişli, ancak etkili değildir.</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81</a:t>
            </a:fld>
            <a:endParaRPr lang="tr-T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135285"/>
            <a:ext cx="8229600" cy="4525963"/>
          </a:xfrm>
        </p:spPr>
        <p:txBody>
          <a:bodyPr/>
          <a:lstStyle/>
          <a:p>
            <a:pPr algn="just">
              <a:lnSpc>
                <a:spcPct val="150000"/>
              </a:lnSpc>
            </a:pPr>
            <a:r>
              <a:rPr lang="tr-TR" b="1" dirty="0" smtClean="0">
                <a:solidFill>
                  <a:srgbClr val="FF0000"/>
                </a:solidFill>
              </a:rPr>
              <a:t>YAPISAL DEĞİŞKENLERİ DEĞİŞTİRME: </a:t>
            </a:r>
            <a:r>
              <a:rPr lang="tr-TR" b="1" dirty="0" smtClean="0"/>
              <a:t>Örgütün </a:t>
            </a:r>
            <a:r>
              <a:rPr lang="tr-TR" b="1" dirty="0" err="1" smtClean="0"/>
              <a:t>formal</a:t>
            </a:r>
            <a:r>
              <a:rPr lang="tr-TR" b="1" dirty="0" smtClean="0"/>
              <a:t> yapısı ile ilgili düzenlemelere gidilerek ilişkiler değiştirilmeye çalışılır.</a:t>
            </a:r>
          </a:p>
          <a:p>
            <a:pPr algn="just">
              <a:lnSpc>
                <a:spcPct val="150000"/>
              </a:lnSpc>
            </a:pPr>
            <a:r>
              <a:rPr lang="tr-TR" b="1" dirty="0" smtClean="0">
                <a:solidFill>
                  <a:srgbClr val="FF0000"/>
                </a:solidFill>
              </a:rPr>
              <a:t>HAKEME BAŞVURMA: </a:t>
            </a:r>
            <a:r>
              <a:rPr lang="tr-TR" b="1" dirty="0" smtClean="0"/>
              <a:t>Taraflar kendi aralarında anlaşamıyorsa ve yöneticide onları inandıramıyorsa, sorun tarafsızlığına güvenilen birinin hakemliğine bırakılır.</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82</a:t>
            </a:fld>
            <a:endParaRPr lang="tr-T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10000"/>
          </a:bodyPr>
          <a:lstStyle/>
          <a:p>
            <a:pPr algn="just"/>
            <a:r>
              <a:rPr lang="tr-TR" sz="2400" dirty="0"/>
              <a:t>Etkin çatışma yönetiminin örgüt içindeki önemi gittikçe artmaktadır. </a:t>
            </a:r>
          </a:p>
          <a:p>
            <a:pPr marL="109728" indent="0" algn="just">
              <a:buNone/>
            </a:pPr>
            <a:endParaRPr lang="tr-TR" sz="2400" dirty="0"/>
          </a:p>
          <a:p>
            <a:pPr algn="just"/>
            <a:r>
              <a:rPr lang="tr-TR" sz="2400" dirty="0"/>
              <a:t>Bu gelişmelerin temel nedeni, yaşadığımız </a:t>
            </a:r>
            <a:r>
              <a:rPr lang="tr-TR" sz="2400" u="sng" dirty="0"/>
              <a:t>küresel değişimlerdi</a:t>
            </a:r>
            <a:r>
              <a:rPr lang="tr-TR" sz="2400" dirty="0"/>
              <a:t>r. </a:t>
            </a:r>
          </a:p>
          <a:p>
            <a:pPr algn="just"/>
            <a:endParaRPr lang="tr-TR" sz="2400" dirty="0"/>
          </a:p>
          <a:p>
            <a:pPr algn="just"/>
            <a:r>
              <a:rPr lang="tr-TR" sz="2400" dirty="0"/>
              <a:t>Hızla küreselleşen, teknolojik ilerlemenin önüne geçilemeyen, ulusal ve uluslararası acımasız rekabetin arttığı, insanlar arasındaki karşılıklı bağımlılığın kaçınılmaz olduğu ve insanlar arasındaki farklılığın belirgin bir şekilde ortaya çıktığı dünyamızda, </a:t>
            </a:r>
            <a:r>
              <a:rPr lang="tr-TR" sz="2400" u="sng" dirty="0"/>
              <a:t>çatışmalar kaçınılmaz hale gelmiştir</a:t>
            </a:r>
            <a:r>
              <a:rPr lang="tr-TR" sz="2400" dirty="0"/>
              <a:t>. </a:t>
            </a:r>
          </a:p>
          <a:p>
            <a:pPr marL="109728" indent="0" algn="just">
              <a:buNone/>
            </a:pPr>
            <a:endParaRPr lang="tr-TR" sz="2400" dirty="0"/>
          </a:p>
          <a:p>
            <a:pPr algn="just"/>
            <a:r>
              <a:rPr lang="tr-TR" sz="2400" dirty="0"/>
              <a:t>Bu var olan ortam, çatışmaları etkin şekilde yönetebilecek niteliklere sahip yöneticilere olan gereksinimi mutlak bir gerçek olarak ortaya çıkarmaktadır. </a:t>
            </a:r>
          </a:p>
          <a:p>
            <a:endParaRPr lang="tr-TR" dirty="0"/>
          </a:p>
        </p:txBody>
      </p:sp>
      <p:sp>
        <p:nvSpPr>
          <p:cNvPr id="3" name="Slayt Numarası Yer Tutucusu 2"/>
          <p:cNvSpPr>
            <a:spLocks noGrp="1"/>
          </p:cNvSpPr>
          <p:nvPr>
            <p:ph type="sldNum" sz="quarter" idx="12"/>
          </p:nvPr>
        </p:nvSpPr>
        <p:spPr/>
        <p:txBody>
          <a:bodyPr/>
          <a:lstStyle/>
          <a:p>
            <a:fld id="{47437BD1-438E-4569-AF7C-DFEF6139A8C8}" type="slidenum">
              <a:rPr lang="tr-TR" smtClean="0"/>
              <a:t>83</a:t>
            </a:fld>
            <a:endParaRPr lang="tr-TR"/>
          </a:p>
        </p:txBody>
      </p:sp>
      <p:sp>
        <p:nvSpPr>
          <p:cNvPr id="4" name="Başlık 3"/>
          <p:cNvSpPr>
            <a:spLocks noGrp="1"/>
          </p:cNvSpPr>
          <p:nvPr>
            <p:ph type="title"/>
          </p:nvPr>
        </p:nvSpPr>
        <p:spPr/>
        <p:txBody>
          <a:bodyPr/>
          <a:lstStyle/>
          <a:p>
            <a:pPr algn="ctr"/>
            <a:r>
              <a:rPr lang="tr-TR" sz="4000" dirty="0">
                <a:solidFill>
                  <a:srgbClr val="FF0000"/>
                </a:solidFill>
              </a:rPr>
              <a:t>SONUÇ</a:t>
            </a:r>
            <a:endParaRPr lang="tr-TR"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8640"/>
            <a:ext cx="1584325"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386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196752"/>
            <a:ext cx="8229600" cy="5328592"/>
          </a:xfrm>
        </p:spPr>
        <p:txBody>
          <a:bodyPr>
            <a:normAutofit/>
          </a:bodyPr>
          <a:lstStyle/>
          <a:p>
            <a:pPr algn="just"/>
            <a:r>
              <a:rPr lang="tr-TR" sz="2800" dirty="0" smtClean="0"/>
              <a:t>Örgüt içerisinde çok değişik düzeylerde ortaya çıkan çatışmaların hem örgüt içinde bir durgunluğa neden olmaması, hem de örgüt içinde sürekli huzursuzluk ve kavgaların yaşanmaması için örgüt içindeki çatışmaların </a:t>
            </a:r>
            <a:r>
              <a:rPr lang="tr-TR" sz="2800" u="sng" dirty="0" smtClean="0"/>
              <a:t>optimal bir düzeyde</a:t>
            </a:r>
            <a:r>
              <a:rPr lang="tr-TR" sz="2800" dirty="0" smtClean="0"/>
              <a:t> tutulması gerekmektedir. </a:t>
            </a:r>
          </a:p>
          <a:p>
            <a:endParaRPr lang="tr-TR" dirty="0"/>
          </a:p>
        </p:txBody>
      </p:sp>
      <p:sp>
        <p:nvSpPr>
          <p:cNvPr id="3" name="2 Başlık"/>
          <p:cNvSpPr>
            <a:spLocks noGrp="1"/>
          </p:cNvSpPr>
          <p:nvPr>
            <p:ph type="title"/>
          </p:nvPr>
        </p:nvSpPr>
        <p:spPr/>
        <p:txBody>
          <a:bodyPr/>
          <a:lstStyle/>
          <a:p>
            <a:pPr algn="ctr"/>
            <a:r>
              <a:rPr lang="tr-TR" sz="4400" dirty="0" smtClean="0">
                <a:solidFill>
                  <a:srgbClr val="FF0000"/>
                </a:solidFill>
              </a:rPr>
              <a:t>SONUÇ</a:t>
            </a:r>
            <a:endParaRPr lang="tr-TR"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84</a:t>
            </a:fld>
            <a:endParaRPr lang="tr-T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algn="just"/>
            <a:r>
              <a:rPr lang="tr-TR" i="1" dirty="0"/>
              <a:t>Burada örgüt yöneticilerine düşen görev</a:t>
            </a:r>
            <a:r>
              <a:rPr lang="tr-TR" dirty="0"/>
              <a:t>, </a:t>
            </a:r>
            <a:endParaRPr lang="tr-TR" dirty="0" smtClean="0"/>
          </a:p>
          <a:p>
            <a:pPr marL="109728" indent="0" algn="just">
              <a:buNone/>
            </a:pPr>
            <a:endParaRPr lang="tr-TR" dirty="0"/>
          </a:p>
          <a:p>
            <a:pPr marL="109728" indent="0" algn="just">
              <a:buNone/>
            </a:pPr>
            <a:r>
              <a:rPr lang="tr-TR" dirty="0" smtClean="0"/>
              <a:t>örgüt </a:t>
            </a:r>
            <a:r>
              <a:rPr lang="tr-TR" dirty="0"/>
              <a:t>içinde yaşanan yüksek yada düşük düzeyli </a:t>
            </a:r>
            <a:r>
              <a:rPr lang="tr-TR" u="sng" dirty="0"/>
              <a:t>çatışmalara müdahale etmek</a:t>
            </a:r>
            <a:r>
              <a:rPr lang="tr-TR" dirty="0"/>
              <a:t>, kendi örgüt yapısına uygun </a:t>
            </a:r>
            <a:r>
              <a:rPr lang="tr-TR" u="sng" dirty="0"/>
              <a:t>optimal çatışma düzeyini </a:t>
            </a:r>
            <a:r>
              <a:rPr lang="tr-TR" dirty="0"/>
              <a:t>sağlamak ve bu çatışmaları </a:t>
            </a:r>
            <a:r>
              <a:rPr lang="tr-TR" i="1" u="sng" dirty="0">
                <a:solidFill>
                  <a:srgbClr val="FF0000"/>
                </a:solidFill>
              </a:rPr>
              <a:t>örgütün yararına </a:t>
            </a:r>
            <a:r>
              <a:rPr lang="tr-TR" dirty="0"/>
              <a:t>katkıda bulunacak şekilde yönlendirmektir. </a:t>
            </a:r>
            <a:endParaRPr lang="tr-TR" dirty="0" smtClean="0"/>
          </a:p>
          <a:p>
            <a:pPr marL="109728" indent="0" algn="just">
              <a:buNone/>
            </a:pPr>
            <a:endParaRPr lang="tr-TR" dirty="0"/>
          </a:p>
          <a:p>
            <a:pPr marL="109728" indent="0" algn="just">
              <a:buNone/>
            </a:pPr>
            <a:r>
              <a:rPr lang="tr-TR" dirty="0" smtClean="0"/>
              <a:t>Ayrıca </a:t>
            </a:r>
            <a:r>
              <a:rPr lang="tr-TR" i="1" u="sng" dirty="0" smtClean="0"/>
              <a:t>çalışanlar</a:t>
            </a:r>
            <a:r>
              <a:rPr lang="tr-TR" dirty="0" smtClean="0"/>
              <a:t> da kendilerini ve çalışma ortamındaki çalışma arkadaşlarını ve yöneticilerini iyi tanıyıp çatışmayı minimuma indirecek bireysel önlemleri alabilmelidir. </a:t>
            </a:r>
            <a:endParaRPr lang="tr-TR" dirty="0"/>
          </a:p>
          <a:p>
            <a:endParaRPr lang="tr-TR" dirty="0"/>
          </a:p>
        </p:txBody>
      </p:sp>
      <p:sp>
        <p:nvSpPr>
          <p:cNvPr id="3" name="Slayt Numarası Yer Tutucusu 2"/>
          <p:cNvSpPr>
            <a:spLocks noGrp="1"/>
          </p:cNvSpPr>
          <p:nvPr>
            <p:ph type="sldNum" sz="quarter" idx="12"/>
          </p:nvPr>
        </p:nvSpPr>
        <p:spPr/>
        <p:txBody>
          <a:bodyPr/>
          <a:lstStyle/>
          <a:p>
            <a:fld id="{47437BD1-438E-4569-AF7C-DFEF6139A8C8}" type="slidenum">
              <a:rPr lang="tr-TR" smtClean="0"/>
              <a:t>85</a:t>
            </a:fld>
            <a:endParaRPr lang="tr-TR"/>
          </a:p>
        </p:txBody>
      </p:sp>
      <p:sp>
        <p:nvSpPr>
          <p:cNvPr id="4" name="Başlık 3"/>
          <p:cNvSpPr>
            <a:spLocks noGrp="1"/>
          </p:cNvSpPr>
          <p:nvPr>
            <p:ph type="title"/>
          </p:nvPr>
        </p:nvSpPr>
        <p:spPr/>
        <p:txBody>
          <a:bodyPr/>
          <a:lstStyle/>
          <a:p>
            <a:pPr algn="ctr"/>
            <a:r>
              <a:rPr lang="tr-TR" sz="4000" dirty="0">
                <a:solidFill>
                  <a:srgbClr val="FF0000"/>
                </a:solidFill>
              </a:rPr>
              <a:t>SONUÇ</a:t>
            </a:r>
            <a:endParaRPr lang="tr-TR"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16632"/>
            <a:ext cx="1584325"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933198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r>
              <a:rPr lang="tr-TR" sz="2400" dirty="0" smtClean="0"/>
              <a:t>Hemen her gün çeşitli nedenlerle gerek kendi içimizde yaşattığımız, gerek karşımızdaki kişi veya gruplarla yaşadığımız çatışmaların temelde kaçınılmaz olduğu vurgulanmasına rağmen, bugün pek çok büyük veya orta ölçekli şirket çatışma yönetimini uygulamaya geçirmemekte ısrar etmektedir. </a:t>
            </a:r>
          </a:p>
          <a:p>
            <a:pPr algn="just"/>
            <a:r>
              <a:rPr lang="tr-TR" sz="2800" b="1" i="1" u="sng" dirty="0" smtClean="0"/>
              <a:t>Oysa çatışmaların analiz edilmesi ile örgütler kendilerine bir geri bildirim mekanizması da edinmiş olacaklardır. </a:t>
            </a:r>
            <a:endParaRPr lang="tr-TR" sz="2800" b="1" dirty="0" smtClean="0"/>
          </a:p>
          <a:p>
            <a:endParaRPr lang="tr-TR" dirty="0"/>
          </a:p>
        </p:txBody>
      </p:sp>
      <p:sp>
        <p:nvSpPr>
          <p:cNvPr id="3" name="2 Başlık"/>
          <p:cNvSpPr>
            <a:spLocks noGrp="1"/>
          </p:cNvSpPr>
          <p:nvPr>
            <p:ph type="title"/>
          </p:nvPr>
        </p:nvSpPr>
        <p:spPr/>
        <p:txBody>
          <a:bodyPr/>
          <a:lstStyle/>
          <a:p>
            <a:pPr algn="ctr"/>
            <a:r>
              <a:rPr lang="tr-TR" sz="4400" dirty="0" smtClean="0">
                <a:solidFill>
                  <a:srgbClr val="FF0000"/>
                </a:solidFill>
              </a:rPr>
              <a:t>SONUÇ</a:t>
            </a:r>
            <a:endParaRPr lang="tr-TR"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5" name="Slayt Numarası Yer Tutucusu 4"/>
          <p:cNvSpPr>
            <a:spLocks noGrp="1"/>
          </p:cNvSpPr>
          <p:nvPr>
            <p:ph type="sldNum" sz="quarter" idx="12"/>
          </p:nvPr>
        </p:nvSpPr>
        <p:spPr/>
        <p:txBody>
          <a:bodyPr/>
          <a:lstStyle/>
          <a:p>
            <a:fld id="{47437BD1-438E-4569-AF7C-DFEF6139A8C8}" type="slidenum">
              <a:rPr lang="tr-TR" smtClean="0"/>
              <a:t>86</a:t>
            </a:fld>
            <a:endParaRPr lang="tr-T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latin typeface="Times New Roman" pitchFamily="18" charset="0"/>
              <a:cs typeface="Times New Roman" pitchFamily="18" charset="0"/>
            </a:endParaRPr>
          </a:p>
          <a:p>
            <a:endParaRPr lang="tr-TR" dirty="0" smtClean="0">
              <a:latin typeface="Times New Roman" pitchFamily="18" charset="0"/>
              <a:cs typeface="Times New Roman" pitchFamily="18" charset="0"/>
            </a:endParaRPr>
          </a:p>
          <a:p>
            <a:endParaRPr lang="tr-TR" dirty="0" smtClean="0">
              <a:latin typeface="Times New Roman" pitchFamily="18" charset="0"/>
              <a:cs typeface="Times New Roman" pitchFamily="18" charset="0"/>
            </a:endParaRPr>
          </a:p>
          <a:p>
            <a:pPr marL="109728" indent="0">
              <a:buNone/>
            </a:pPr>
            <a:r>
              <a:rPr lang="tr-TR" b="1" dirty="0" smtClean="0">
                <a:latin typeface="Times New Roman" pitchFamily="18" charset="0"/>
                <a:cs typeface="Times New Roman" pitchFamily="18" charset="0"/>
              </a:rPr>
              <a:t>                    Dinlediğiniz için teşekkürler...</a:t>
            </a:r>
            <a:endParaRPr lang="tr-TR" b="1" dirty="0">
              <a:latin typeface="Times New Roman" pitchFamily="18" charset="0"/>
              <a:cs typeface="Times New Roman" pitchFamily="18" charset="0"/>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584176" cy="1052735"/>
          </a:xfrm>
          <a:prstGeom prst="rect">
            <a:avLst/>
          </a:prstGeom>
        </p:spPr>
      </p:pic>
      <p:sp>
        <p:nvSpPr>
          <p:cNvPr id="3" name="Slayt Numarası Yer Tutucusu 2"/>
          <p:cNvSpPr>
            <a:spLocks noGrp="1"/>
          </p:cNvSpPr>
          <p:nvPr>
            <p:ph type="sldNum" sz="quarter" idx="12"/>
          </p:nvPr>
        </p:nvSpPr>
        <p:spPr/>
        <p:txBody>
          <a:bodyPr/>
          <a:lstStyle/>
          <a:p>
            <a:fld id="{47437BD1-438E-4569-AF7C-DFEF6139A8C8}" type="slidenum">
              <a:rPr lang="tr-TR" smtClean="0"/>
              <a:t>87</a:t>
            </a:fld>
            <a:endParaRPr lang="tr-TR"/>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280" y="205010"/>
            <a:ext cx="1652587"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Çoğu çatışmalar iyi yönetildikleri takdirde yıkıcı olmaktan çok örgütlerde çeşitli davranış biçimleri ve karar alternatiflerinin ortaya çıkarılması açısından </a:t>
            </a:r>
            <a:r>
              <a:rPr lang="tr-TR" u="sng" dirty="0"/>
              <a:t>esneklik</a:t>
            </a:r>
            <a:r>
              <a:rPr lang="tr-TR" dirty="0"/>
              <a:t> sağlar, bireylerin zihinsel çabalarını artırarak </a:t>
            </a:r>
            <a:r>
              <a:rPr lang="tr-TR" u="sng" dirty="0"/>
              <a:t>yaratıcılığı</a:t>
            </a:r>
            <a:r>
              <a:rPr lang="tr-TR" dirty="0"/>
              <a:t> güçlendirir, modern örgütlerin yaşaması için gerekli uzmanlık alanlarının artıp yayılmasına yardımcı olur. </a:t>
            </a:r>
          </a:p>
          <a:p>
            <a:endParaRPr lang="tr-TR" dirty="0"/>
          </a:p>
        </p:txBody>
      </p:sp>
      <p:sp>
        <p:nvSpPr>
          <p:cNvPr id="3" name="Başlık 2"/>
          <p:cNvSpPr>
            <a:spLocks noGrp="1"/>
          </p:cNvSpPr>
          <p:nvPr>
            <p:ph type="title"/>
          </p:nvPr>
        </p:nvSpPr>
        <p:spPr/>
        <p:txBody>
          <a:bodyPr/>
          <a:lstStyle/>
          <a:p>
            <a:endParaRPr lang="tr-TR"/>
          </a:p>
        </p:txBody>
      </p:sp>
      <p:sp>
        <p:nvSpPr>
          <p:cNvPr id="4" name="Slayt Numarası Yer Tutucusu 3"/>
          <p:cNvSpPr>
            <a:spLocks noGrp="1"/>
          </p:cNvSpPr>
          <p:nvPr>
            <p:ph type="sldNum" sz="quarter" idx="12"/>
          </p:nvPr>
        </p:nvSpPr>
        <p:spPr/>
        <p:txBody>
          <a:bodyPr/>
          <a:lstStyle/>
          <a:p>
            <a:fld id="{47437BD1-438E-4569-AF7C-DFEF6139A8C8}" type="slidenum">
              <a:rPr lang="tr-TR" smtClean="0"/>
              <a:t>9</a:t>
            </a:fld>
            <a:endParaRPr lang="tr-T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8524" y="-315416"/>
            <a:ext cx="16478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52" y="258359"/>
            <a:ext cx="1584176" cy="1052735"/>
          </a:xfrm>
          <a:prstGeom prst="rect">
            <a:avLst/>
          </a:prstGeom>
        </p:spPr>
      </p:pic>
    </p:spTree>
    <p:extLst>
      <p:ext uri="{BB962C8B-B14F-4D97-AF65-F5344CB8AC3E}">
        <p14:creationId xmlns:p14="http://schemas.microsoft.com/office/powerpoint/2010/main" val="2420181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2287</TotalTime>
  <Words>3758</Words>
  <Application>Microsoft Office PowerPoint</Application>
  <PresentationFormat>Ekran Gösterisi (4:3)</PresentationFormat>
  <Paragraphs>595</Paragraphs>
  <Slides>87</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3</vt:i4>
      </vt:variant>
      <vt:variant>
        <vt:lpstr>Slayt Başlıkları</vt:lpstr>
      </vt:variant>
      <vt:variant>
        <vt:i4>87</vt:i4>
      </vt:variant>
    </vt:vector>
  </HeadingPairs>
  <TitlesOfParts>
    <vt:vector size="91" baseType="lpstr">
      <vt:lpstr>Kalabalık</vt:lpstr>
      <vt:lpstr>Belge</vt:lpstr>
      <vt:lpstr>Word Belgesi</vt:lpstr>
      <vt:lpstr>Document</vt:lpstr>
      <vt:lpstr>PowerPoint Sunusu</vt:lpstr>
      <vt:lpstr>PowerPoint Sunusu</vt:lpstr>
      <vt:lpstr>PowerPoint Sunusu</vt:lpstr>
      <vt:lpstr>PowerPoint Sunusu</vt:lpstr>
      <vt:lpstr>PowerPoint Sunusu</vt:lpstr>
      <vt:lpstr>ÇATIŞMA Nedir?</vt:lpstr>
      <vt:lpstr>PowerPoint Sunusu</vt:lpstr>
      <vt:lpstr>PowerPoint Sunusu</vt:lpstr>
      <vt:lpstr>PowerPoint Sunusu</vt:lpstr>
      <vt:lpstr>Organizasyonel Çatışmanın Performans  Üzerine Etkileri</vt:lpstr>
      <vt:lpstr>Çatışmanın Örgütlere  Olumlu Katkıları</vt:lpstr>
      <vt:lpstr>PowerPoint Sunusu</vt:lpstr>
      <vt:lpstr>Çatışmanın  Olumsuz Sonuçları</vt:lpstr>
      <vt:lpstr> ÇATIŞMANIN SEBEPLERİ </vt:lpstr>
      <vt:lpstr>PowerPoint Sunusu</vt:lpstr>
      <vt:lpstr>PowerPoint Sunusu</vt:lpstr>
      <vt:lpstr>ÇATIŞMA YELPAZESİ </vt:lpstr>
      <vt:lpstr>ÇATIŞMA TARAFLARI</vt:lpstr>
      <vt:lpstr>            KİŞİ İÇİ</vt:lpstr>
      <vt:lpstr>KİŞİLER ARASI</vt:lpstr>
      <vt:lpstr>Kişilerarası Çatışma Nedenleri</vt:lpstr>
      <vt:lpstr>Kişisel Faktörler</vt:lpstr>
      <vt:lpstr>Rol Çatışması</vt:lpstr>
      <vt:lpstr>Rol Çatışması</vt:lpstr>
      <vt:lpstr>Rol Çatışması</vt:lpstr>
      <vt:lpstr>Rol Çatışması</vt:lpstr>
      <vt:lpstr>Rol Çatışması        </vt:lpstr>
      <vt:lpstr>Rol Çatışması</vt:lpstr>
      <vt:lpstr>BİREY-GRUP, GRUP İÇİ</vt:lpstr>
      <vt:lpstr>GRUPLAR ARASI</vt:lpstr>
      <vt:lpstr>ÖRGÜTLER ARASI</vt:lpstr>
      <vt:lpstr>ÇATIŞMAYI ANLAYABİLMEK İÇİN CEVABI ARANMASI GEREKLİ SORULAR</vt:lpstr>
      <vt:lpstr>Çatışma Döngüsü</vt:lpstr>
      <vt:lpstr>ÇATIŞMAYI ÖNCEDEN HİSSEDEBİLİRSİNİZ</vt:lpstr>
      <vt:lpstr>Aşağıdaki semptomlara dikkat ediniz; ÇATIŞMA GELİYORUM DER ! </vt:lpstr>
      <vt:lpstr>Eğer astlar bir bilgiyi paylaşıyor, ama karşılığında üstlerden aynı paylaşımı ve yeterli açıklamayı bulamıyorlarsa;</vt:lpstr>
      <vt:lpstr>PowerPoint Sunusu</vt:lpstr>
      <vt:lpstr>PowerPoint Sunusu</vt:lpstr>
      <vt:lpstr>KIZGINLIK DUYGUSU </vt:lpstr>
      <vt:lpstr>PowerPoint Sunusu</vt:lpstr>
      <vt:lpstr>   KIZGINLIK YA DA DÜŞÜNCE BİÇİMİNDEN OLUŞAN DÜŞÜNCE BİÇİMLERİ </vt:lpstr>
      <vt:lpstr>KIZGINLIK : </vt:lpstr>
      <vt:lpstr>KIZGINLIKTA GÖSTERİLEN TEPKİLER </vt:lpstr>
      <vt:lpstr>PowerPoint Sunusu</vt:lpstr>
      <vt:lpstr>KIZGINLIĞIN YÖNETİMİ</vt:lpstr>
      <vt:lpstr>KIZGINLIĞI ÖNLEME STRATEJİLERİ </vt:lpstr>
      <vt:lpstr>PowerPoint Sunusu</vt:lpstr>
      <vt:lpstr>KIZGINLIK SEBEBİ VARSAYIMLAR </vt:lpstr>
      <vt:lpstr>KIZGINLIĞI ÖNLEYİCİ VARSAYIMLAR </vt:lpstr>
      <vt:lpstr>KIZGINLIĞIN SEBEBİNİN  BELİRLENMESİNİN FAYDALARI</vt:lpstr>
      <vt:lpstr>KENDİNİ GÜÇLENDİRME </vt:lpstr>
      <vt:lpstr>KIZGINLIĞIN YAPICI BİÇİMDE İFADESİ </vt:lpstr>
      <vt:lpstr>PowerPoint Sunusu</vt:lpstr>
      <vt:lpstr>KIZGINLIĞIN YÖNETİLMESİ AŞAMALARI </vt:lpstr>
      <vt:lpstr>KIZGINLIKTA KARŞI TARAF TAKTİKLERİ </vt:lpstr>
      <vt:lpstr>KARŞI TARAFA –KARŞI TAKTİKLER </vt:lpstr>
      <vt:lpstr>KIZGINLIĞI BELLİ  ETMEDE KURALLAR </vt:lpstr>
      <vt:lpstr>ÇATIŞMANIN ERKEN  UYARICILARI </vt:lpstr>
      <vt:lpstr>YÖNETİCİNİN ÇATIŞMADAN  HABERDAR OLMASI </vt:lpstr>
      <vt:lpstr>ÇATIŞMANIN YÖNETİMİNDE EYLEM BASAMAKLARI </vt:lpstr>
      <vt:lpstr>ÇATIŞMA YÖNETİMİNDE TEMEL BECERİLER </vt:lpstr>
      <vt:lpstr>ÇATIŞMA YÖNETİMİNDE  FAKTÖRLER </vt:lpstr>
      <vt:lpstr>ÇATIŞMA YÖNETİMİ  STRATEJİLERİ </vt:lpstr>
      <vt:lpstr>Çatışma Yönetimi  Stratejileri</vt:lpstr>
      <vt:lpstr>Uzlaşmanın Geliştirilmesi</vt:lpstr>
      <vt:lpstr>HANGİ STRATEJİ  ? </vt:lpstr>
      <vt:lpstr>Çatışma Yönetimi Aşamaları</vt:lpstr>
      <vt:lpstr>ÇATIŞMA YÖNETİMİNDE  1. AŞAMA</vt:lpstr>
      <vt:lpstr>ÇATIŞMA YÖNETİMİNDE  2. AŞAMA</vt:lpstr>
      <vt:lpstr>ÇATIŞMA YÖNETİMİNDE  3. AŞAMA</vt:lpstr>
      <vt:lpstr>ÇATIŞMA YÖNETİMİNDE  4. AŞAMA</vt:lpstr>
      <vt:lpstr>ÇATIŞMA YÖNETİMİNDE  5. AŞAMA</vt:lpstr>
      <vt:lpstr>ÇATIŞMA YÖNETİMİNDE  6. AŞAMA</vt:lpstr>
      <vt:lpstr>ÇATIŞMA YÖNETİMİNDE  7. AŞAMA</vt:lpstr>
      <vt:lpstr>ÇATIŞMA YÖNETİMİNDE  8. AŞAMA</vt:lpstr>
      <vt:lpstr>Çatışma Yönetimi Yolları </vt:lpstr>
      <vt:lpstr>PowerPoint Sunusu</vt:lpstr>
      <vt:lpstr>PowerPoint Sunusu</vt:lpstr>
      <vt:lpstr>PowerPoint Sunusu</vt:lpstr>
      <vt:lpstr>PowerPoint Sunusu</vt:lpstr>
      <vt:lpstr>PowerPoint Sunusu</vt:lpstr>
      <vt:lpstr>PowerPoint Sunusu</vt:lpstr>
      <vt:lpstr>SONUÇ</vt:lpstr>
      <vt:lpstr>SONUÇ</vt:lpstr>
      <vt:lpstr>SONUÇ</vt:lpstr>
      <vt:lpstr>SONUÇ</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ÇATIŞMA YÖNETİMİ</dc:title>
  <dc:creator>Casper</dc:creator>
  <cp:lastModifiedBy>selin</cp:lastModifiedBy>
  <cp:revision>148</cp:revision>
  <dcterms:created xsi:type="dcterms:W3CDTF">2018-04-17T09:55:16Z</dcterms:created>
  <dcterms:modified xsi:type="dcterms:W3CDTF">2018-05-05T14:49:53Z</dcterms:modified>
</cp:coreProperties>
</file>