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274" r:id="rId3"/>
    <p:sldId id="275" r:id="rId4"/>
    <p:sldId id="258" r:id="rId5"/>
    <p:sldId id="272" r:id="rId6"/>
    <p:sldId id="273" r:id="rId7"/>
    <p:sldId id="276" r:id="rId8"/>
    <p:sldId id="259" r:id="rId9"/>
    <p:sldId id="260" r:id="rId10"/>
    <p:sldId id="277" r:id="rId11"/>
    <p:sldId id="278" r:id="rId12"/>
    <p:sldId id="279" r:id="rId13"/>
    <p:sldId id="280" r:id="rId14"/>
    <p:sldId id="281" r:id="rId15"/>
    <p:sldId id="282" r:id="rId16"/>
    <p:sldId id="283" r:id="rId17"/>
    <p:sldId id="284" r:id="rId18"/>
    <p:sldId id="261" r:id="rId19"/>
    <p:sldId id="262" r:id="rId20"/>
    <p:sldId id="263" r:id="rId21"/>
    <p:sldId id="264" r:id="rId22"/>
    <p:sldId id="265" r:id="rId23"/>
    <p:sldId id="285" r:id="rId24"/>
    <p:sldId id="286" r:id="rId25"/>
    <p:sldId id="287" r:id="rId26"/>
    <p:sldId id="288" r:id="rId27"/>
    <p:sldId id="289" r:id="rId28"/>
    <p:sldId id="266" r:id="rId29"/>
    <p:sldId id="267" r:id="rId30"/>
    <p:sldId id="268" r:id="rId31"/>
    <p:sldId id="269" r:id="rId32"/>
    <p:sldId id="270" r:id="rId33"/>
    <p:sldId id="271"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p:restoredTop sz="93677"/>
  </p:normalViewPr>
  <p:slideViewPr>
    <p:cSldViewPr snapToGrid="0" snapToObjects="1">
      <p:cViewPr>
        <p:scale>
          <a:sx n="76" d="100"/>
          <a:sy n="76" d="100"/>
        </p:scale>
        <p:origin x="-480"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65E7F-6F54-43DE-B822-7F10771078CE}" type="doc">
      <dgm:prSet loTypeId="urn:microsoft.com/office/officeart/2005/8/layout/vList2" loCatId="list" qsTypeId="urn:microsoft.com/office/officeart/2005/8/quickstyle/simple4" qsCatId="simple" csTypeId="urn:microsoft.com/office/officeart/2005/8/colors/colorful1#3" csCatId="colorful" phldr="1"/>
      <dgm:spPr/>
      <dgm:t>
        <a:bodyPr/>
        <a:lstStyle/>
        <a:p>
          <a:endParaRPr lang="tr-TR"/>
        </a:p>
      </dgm:t>
    </dgm:pt>
    <dgm:pt modelId="{E7435D4B-2DE1-4E52-83D8-B5415BF0C368}">
      <dgm:prSet phldrT="[Text]"/>
      <dgm:spPr/>
      <dgm:t>
        <a:bodyPr/>
        <a:lstStyle/>
        <a:p>
          <a:pPr algn="ctr"/>
          <a:r>
            <a:rPr lang="tr-TR" dirty="0" smtClean="0"/>
            <a:t>Duyumun fiziksel bir yönü vardır</a:t>
          </a:r>
          <a:endParaRPr lang="tr-TR" dirty="0"/>
        </a:p>
      </dgm:t>
    </dgm:pt>
    <dgm:pt modelId="{BC657FE9-6ED9-48A8-8002-2866CE92BAC7}" type="parTrans" cxnId="{D891BF3F-D4B2-41AF-A094-597CEF12BF2F}">
      <dgm:prSet/>
      <dgm:spPr/>
      <dgm:t>
        <a:bodyPr/>
        <a:lstStyle/>
        <a:p>
          <a:endParaRPr lang="tr-TR"/>
        </a:p>
      </dgm:t>
    </dgm:pt>
    <dgm:pt modelId="{E80438E8-9F9F-4D73-9BD0-F7031FEBC29C}" type="sibTrans" cxnId="{D891BF3F-D4B2-41AF-A094-597CEF12BF2F}">
      <dgm:prSet/>
      <dgm:spPr/>
      <dgm:t>
        <a:bodyPr/>
        <a:lstStyle/>
        <a:p>
          <a:endParaRPr lang="tr-TR"/>
        </a:p>
      </dgm:t>
    </dgm:pt>
    <dgm:pt modelId="{63B7420B-CFD8-43F5-914E-9BEF3F08BDC8}">
      <dgm:prSet phldrT="[Text]"/>
      <dgm:spPr/>
      <dgm:t>
        <a:bodyPr/>
        <a:lstStyle/>
        <a:p>
          <a:pPr algn="ctr"/>
          <a:r>
            <a:rPr lang="tr-TR" dirty="0" smtClean="0"/>
            <a:t>Algı ise zihinsel ve ruhsal bir süreçtir</a:t>
          </a:r>
          <a:endParaRPr lang="tr-TR" dirty="0"/>
        </a:p>
      </dgm:t>
    </dgm:pt>
    <dgm:pt modelId="{7FD95D75-92C1-4539-B8BD-A2AE3E64F3C0}" type="parTrans" cxnId="{A16BFC5C-C794-469A-9FEC-2ABA22606D42}">
      <dgm:prSet/>
      <dgm:spPr/>
      <dgm:t>
        <a:bodyPr/>
        <a:lstStyle/>
        <a:p>
          <a:endParaRPr lang="tr-TR"/>
        </a:p>
      </dgm:t>
    </dgm:pt>
    <dgm:pt modelId="{2D3D4F67-7BBB-4BF2-BDC6-B4BD286C218A}" type="sibTrans" cxnId="{A16BFC5C-C794-469A-9FEC-2ABA22606D42}">
      <dgm:prSet/>
      <dgm:spPr/>
      <dgm:t>
        <a:bodyPr/>
        <a:lstStyle/>
        <a:p>
          <a:endParaRPr lang="tr-TR"/>
        </a:p>
      </dgm:t>
    </dgm:pt>
    <dgm:pt modelId="{34B1B298-C065-4E6C-8FDA-C5700529A6B9}" type="pres">
      <dgm:prSet presAssocID="{5EE65E7F-6F54-43DE-B822-7F10771078CE}" presName="linear" presStyleCnt="0">
        <dgm:presLayoutVars>
          <dgm:animLvl val="lvl"/>
          <dgm:resizeHandles val="exact"/>
        </dgm:presLayoutVars>
      </dgm:prSet>
      <dgm:spPr/>
      <dgm:t>
        <a:bodyPr/>
        <a:lstStyle/>
        <a:p>
          <a:endParaRPr lang="tr-TR"/>
        </a:p>
      </dgm:t>
    </dgm:pt>
    <dgm:pt modelId="{6A9A0247-BDB2-4E60-92C1-783F49C25829}" type="pres">
      <dgm:prSet presAssocID="{E7435D4B-2DE1-4E52-83D8-B5415BF0C368}" presName="parentText" presStyleLbl="node1" presStyleIdx="0" presStyleCnt="2">
        <dgm:presLayoutVars>
          <dgm:chMax val="0"/>
          <dgm:bulletEnabled val="1"/>
        </dgm:presLayoutVars>
      </dgm:prSet>
      <dgm:spPr/>
      <dgm:t>
        <a:bodyPr/>
        <a:lstStyle/>
        <a:p>
          <a:endParaRPr lang="tr-TR"/>
        </a:p>
      </dgm:t>
    </dgm:pt>
    <dgm:pt modelId="{4AC8F84C-C8F8-4483-8281-ADBD5CA22AC5}" type="pres">
      <dgm:prSet presAssocID="{E80438E8-9F9F-4D73-9BD0-F7031FEBC29C}" presName="spacer" presStyleCnt="0"/>
      <dgm:spPr/>
    </dgm:pt>
    <dgm:pt modelId="{E10D93E2-FAB3-4186-B310-0F5E0171AA8D}" type="pres">
      <dgm:prSet presAssocID="{63B7420B-CFD8-43F5-914E-9BEF3F08BDC8}" presName="parentText" presStyleLbl="node1" presStyleIdx="1" presStyleCnt="2" custLinFactNeighborX="-980" custLinFactNeighborY="27311">
        <dgm:presLayoutVars>
          <dgm:chMax val="0"/>
          <dgm:bulletEnabled val="1"/>
        </dgm:presLayoutVars>
      </dgm:prSet>
      <dgm:spPr/>
      <dgm:t>
        <a:bodyPr/>
        <a:lstStyle/>
        <a:p>
          <a:endParaRPr lang="tr-TR"/>
        </a:p>
      </dgm:t>
    </dgm:pt>
  </dgm:ptLst>
  <dgm:cxnLst>
    <dgm:cxn modelId="{3594B030-988F-0044-963D-1128F3394476}" type="presOf" srcId="{63B7420B-CFD8-43F5-914E-9BEF3F08BDC8}" destId="{E10D93E2-FAB3-4186-B310-0F5E0171AA8D}" srcOrd="0" destOrd="0" presId="urn:microsoft.com/office/officeart/2005/8/layout/vList2"/>
    <dgm:cxn modelId="{D891BF3F-D4B2-41AF-A094-597CEF12BF2F}" srcId="{5EE65E7F-6F54-43DE-B822-7F10771078CE}" destId="{E7435D4B-2DE1-4E52-83D8-B5415BF0C368}" srcOrd="0" destOrd="0" parTransId="{BC657FE9-6ED9-48A8-8002-2866CE92BAC7}" sibTransId="{E80438E8-9F9F-4D73-9BD0-F7031FEBC29C}"/>
    <dgm:cxn modelId="{CCF6437D-5030-384F-8D19-8B32A643C6BF}" type="presOf" srcId="{5EE65E7F-6F54-43DE-B822-7F10771078CE}" destId="{34B1B298-C065-4E6C-8FDA-C5700529A6B9}" srcOrd="0" destOrd="0" presId="urn:microsoft.com/office/officeart/2005/8/layout/vList2"/>
    <dgm:cxn modelId="{A16BFC5C-C794-469A-9FEC-2ABA22606D42}" srcId="{5EE65E7F-6F54-43DE-B822-7F10771078CE}" destId="{63B7420B-CFD8-43F5-914E-9BEF3F08BDC8}" srcOrd="1" destOrd="0" parTransId="{7FD95D75-92C1-4539-B8BD-A2AE3E64F3C0}" sibTransId="{2D3D4F67-7BBB-4BF2-BDC6-B4BD286C218A}"/>
    <dgm:cxn modelId="{4EC42C74-17C1-B748-AE53-CE8C7AD46420}" type="presOf" srcId="{E7435D4B-2DE1-4E52-83D8-B5415BF0C368}" destId="{6A9A0247-BDB2-4E60-92C1-783F49C25829}" srcOrd="0" destOrd="0" presId="urn:microsoft.com/office/officeart/2005/8/layout/vList2"/>
    <dgm:cxn modelId="{7B36AF93-D3D0-A34F-ADA6-66171B550AAC}" type="presParOf" srcId="{34B1B298-C065-4E6C-8FDA-C5700529A6B9}" destId="{6A9A0247-BDB2-4E60-92C1-783F49C25829}" srcOrd="0" destOrd="0" presId="urn:microsoft.com/office/officeart/2005/8/layout/vList2"/>
    <dgm:cxn modelId="{9198E6D7-FD7E-E042-9230-5E7755E8A3D5}" type="presParOf" srcId="{34B1B298-C065-4E6C-8FDA-C5700529A6B9}" destId="{4AC8F84C-C8F8-4483-8281-ADBD5CA22AC5}" srcOrd="1" destOrd="0" presId="urn:microsoft.com/office/officeart/2005/8/layout/vList2"/>
    <dgm:cxn modelId="{8E08E6C9-022E-FE4E-9235-235033D3852B}" type="presParOf" srcId="{34B1B298-C065-4E6C-8FDA-C5700529A6B9}" destId="{E10D93E2-FAB3-4186-B310-0F5E0171AA8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D252CB-4594-4A02-AE9D-B0613B9D93C2}" type="doc">
      <dgm:prSet loTypeId="urn:microsoft.com/office/officeart/2005/8/layout/venn1" loCatId="relationship" qsTypeId="urn:microsoft.com/office/officeart/2005/8/quickstyle/simple1" qsCatId="simple" csTypeId="urn:microsoft.com/office/officeart/2005/8/colors/colorful1#4" csCatId="colorful" phldr="1"/>
      <dgm:spPr/>
    </dgm:pt>
    <dgm:pt modelId="{D354F6F4-0C32-47BF-A9B6-55C603A69B12}">
      <dgm:prSet phldrT="[Text]"/>
      <dgm:spPr/>
      <dgm:t>
        <a:bodyPr/>
        <a:lstStyle/>
        <a:p>
          <a:r>
            <a:rPr lang="tr-TR" dirty="0" smtClean="0"/>
            <a:t>Bilişsel</a:t>
          </a:r>
          <a:endParaRPr lang="tr-TR" dirty="0"/>
        </a:p>
      </dgm:t>
    </dgm:pt>
    <dgm:pt modelId="{D8ED874F-F3AA-4C9F-94A8-E9E6F3C9B72F}" type="parTrans" cxnId="{3961AF4F-8BBF-48DF-9949-B61B05A9A117}">
      <dgm:prSet/>
      <dgm:spPr/>
      <dgm:t>
        <a:bodyPr/>
        <a:lstStyle/>
        <a:p>
          <a:endParaRPr lang="tr-TR"/>
        </a:p>
      </dgm:t>
    </dgm:pt>
    <dgm:pt modelId="{84482E3F-28C5-4C63-8B5E-C1EE9ACDC7F8}" type="sibTrans" cxnId="{3961AF4F-8BBF-48DF-9949-B61B05A9A117}">
      <dgm:prSet/>
      <dgm:spPr/>
      <dgm:t>
        <a:bodyPr/>
        <a:lstStyle/>
        <a:p>
          <a:endParaRPr lang="tr-TR"/>
        </a:p>
      </dgm:t>
    </dgm:pt>
    <dgm:pt modelId="{34F64DB7-F965-462E-9EBC-43EA395AE411}">
      <dgm:prSet phldrT="[Text]"/>
      <dgm:spPr/>
      <dgm:t>
        <a:bodyPr/>
        <a:lstStyle/>
        <a:p>
          <a:r>
            <a:rPr lang="tr-TR" dirty="0" smtClean="0"/>
            <a:t>Davranışsal</a:t>
          </a:r>
          <a:endParaRPr lang="tr-TR" dirty="0"/>
        </a:p>
      </dgm:t>
    </dgm:pt>
    <dgm:pt modelId="{84D22D4A-9CD0-4E81-B6C6-0CE37892C35A}" type="parTrans" cxnId="{7BC1ABED-AA7E-4657-B3E7-E661CDB67233}">
      <dgm:prSet/>
      <dgm:spPr/>
      <dgm:t>
        <a:bodyPr/>
        <a:lstStyle/>
        <a:p>
          <a:endParaRPr lang="tr-TR"/>
        </a:p>
      </dgm:t>
    </dgm:pt>
    <dgm:pt modelId="{0CD27776-4055-4F56-8CC6-96C145BFFAFE}" type="sibTrans" cxnId="{7BC1ABED-AA7E-4657-B3E7-E661CDB67233}">
      <dgm:prSet/>
      <dgm:spPr/>
      <dgm:t>
        <a:bodyPr/>
        <a:lstStyle/>
        <a:p>
          <a:endParaRPr lang="tr-TR"/>
        </a:p>
      </dgm:t>
    </dgm:pt>
    <dgm:pt modelId="{45CA6D70-6917-47A8-AC78-9032BC0FD746}">
      <dgm:prSet phldrT="[Text]"/>
      <dgm:spPr/>
      <dgm:t>
        <a:bodyPr/>
        <a:lstStyle/>
        <a:p>
          <a:r>
            <a:rPr lang="tr-TR" dirty="0" smtClean="0"/>
            <a:t>Duygusal</a:t>
          </a:r>
          <a:endParaRPr lang="tr-TR" dirty="0"/>
        </a:p>
      </dgm:t>
    </dgm:pt>
    <dgm:pt modelId="{BC171A14-0435-4B16-9ECA-4BD3204D2A6A}" type="parTrans" cxnId="{92E58B05-2C71-47C6-B911-3943DB31D1D3}">
      <dgm:prSet/>
      <dgm:spPr/>
      <dgm:t>
        <a:bodyPr/>
        <a:lstStyle/>
        <a:p>
          <a:endParaRPr lang="tr-TR"/>
        </a:p>
      </dgm:t>
    </dgm:pt>
    <dgm:pt modelId="{19A5FA30-DACB-4EF6-A1C4-86D38AF90C15}" type="sibTrans" cxnId="{92E58B05-2C71-47C6-B911-3943DB31D1D3}">
      <dgm:prSet/>
      <dgm:spPr/>
      <dgm:t>
        <a:bodyPr/>
        <a:lstStyle/>
        <a:p>
          <a:endParaRPr lang="tr-TR"/>
        </a:p>
      </dgm:t>
    </dgm:pt>
    <dgm:pt modelId="{A08E6FD4-4A51-4105-9F9A-D054B4D7B3D7}" type="pres">
      <dgm:prSet presAssocID="{92D252CB-4594-4A02-AE9D-B0613B9D93C2}" presName="compositeShape" presStyleCnt="0">
        <dgm:presLayoutVars>
          <dgm:chMax val="7"/>
          <dgm:dir/>
          <dgm:resizeHandles val="exact"/>
        </dgm:presLayoutVars>
      </dgm:prSet>
      <dgm:spPr/>
    </dgm:pt>
    <dgm:pt modelId="{36908B9B-59EA-4CD1-812B-92CC5DD36482}" type="pres">
      <dgm:prSet presAssocID="{D354F6F4-0C32-47BF-A9B6-55C603A69B12}" presName="circ1" presStyleLbl="vennNode1" presStyleIdx="0" presStyleCnt="3"/>
      <dgm:spPr/>
      <dgm:t>
        <a:bodyPr/>
        <a:lstStyle/>
        <a:p>
          <a:endParaRPr lang="tr-TR"/>
        </a:p>
      </dgm:t>
    </dgm:pt>
    <dgm:pt modelId="{CC7F17E2-8CD5-418F-9476-7C45A3A5AFBF}" type="pres">
      <dgm:prSet presAssocID="{D354F6F4-0C32-47BF-A9B6-55C603A69B12}" presName="circ1Tx" presStyleLbl="revTx" presStyleIdx="0" presStyleCnt="0">
        <dgm:presLayoutVars>
          <dgm:chMax val="0"/>
          <dgm:chPref val="0"/>
          <dgm:bulletEnabled val="1"/>
        </dgm:presLayoutVars>
      </dgm:prSet>
      <dgm:spPr/>
      <dgm:t>
        <a:bodyPr/>
        <a:lstStyle/>
        <a:p>
          <a:endParaRPr lang="tr-TR"/>
        </a:p>
      </dgm:t>
    </dgm:pt>
    <dgm:pt modelId="{D2355A5B-004A-41ED-8E8E-36D385A5B2CC}" type="pres">
      <dgm:prSet presAssocID="{34F64DB7-F965-462E-9EBC-43EA395AE411}" presName="circ2" presStyleLbl="vennNode1" presStyleIdx="1" presStyleCnt="3"/>
      <dgm:spPr/>
      <dgm:t>
        <a:bodyPr/>
        <a:lstStyle/>
        <a:p>
          <a:endParaRPr lang="tr-TR"/>
        </a:p>
      </dgm:t>
    </dgm:pt>
    <dgm:pt modelId="{D08BF5D2-F005-4F5C-BD01-2B1348AC6779}" type="pres">
      <dgm:prSet presAssocID="{34F64DB7-F965-462E-9EBC-43EA395AE411}" presName="circ2Tx" presStyleLbl="revTx" presStyleIdx="0" presStyleCnt="0">
        <dgm:presLayoutVars>
          <dgm:chMax val="0"/>
          <dgm:chPref val="0"/>
          <dgm:bulletEnabled val="1"/>
        </dgm:presLayoutVars>
      </dgm:prSet>
      <dgm:spPr/>
      <dgm:t>
        <a:bodyPr/>
        <a:lstStyle/>
        <a:p>
          <a:endParaRPr lang="tr-TR"/>
        </a:p>
      </dgm:t>
    </dgm:pt>
    <dgm:pt modelId="{B4527572-2C94-4EFA-96B1-774094CE64A9}" type="pres">
      <dgm:prSet presAssocID="{45CA6D70-6917-47A8-AC78-9032BC0FD746}" presName="circ3" presStyleLbl="vennNode1" presStyleIdx="2" presStyleCnt="3"/>
      <dgm:spPr/>
      <dgm:t>
        <a:bodyPr/>
        <a:lstStyle/>
        <a:p>
          <a:endParaRPr lang="tr-TR"/>
        </a:p>
      </dgm:t>
    </dgm:pt>
    <dgm:pt modelId="{388617C6-754B-4470-8D2A-83C9F2C6DFB4}" type="pres">
      <dgm:prSet presAssocID="{45CA6D70-6917-47A8-AC78-9032BC0FD746}" presName="circ3Tx" presStyleLbl="revTx" presStyleIdx="0" presStyleCnt="0">
        <dgm:presLayoutVars>
          <dgm:chMax val="0"/>
          <dgm:chPref val="0"/>
          <dgm:bulletEnabled val="1"/>
        </dgm:presLayoutVars>
      </dgm:prSet>
      <dgm:spPr/>
      <dgm:t>
        <a:bodyPr/>
        <a:lstStyle/>
        <a:p>
          <a:endParaRPr lang="tr-TR"/>
        </a:p>
      </dgm:t>
    </dgm:pt>
  </dgm:ptLst>
  <dgm:cxnLst>
    <dgm:cxn modelId="{659525D5-618D-8549-8658-15C6C6334574}" type="presOf" srcId="{45CA6D70-6917-47A8-AC78-9032BC0FD746}" destId="{388617C6-754B-4470-8D2A-83C9F2C6DFB4}" srcOrd="1" destOrd="0" presId="urn:microsoft.com/office/officeart/2005/8/layout/venn1"/>
    <dgm:cxn modelId="{38A6FDE8-28C2-EA4C-91A7-AA3489186884}" type="presOf" srcId="{D354F6F4-0C32-47BF-A9B6-55C603A69B12}" destId="{CC7F17E2-8CD5-418F-9476-7C45A3A5AFBF}" srcOrd="1" destOrd="0" presId="urn:microsoft.com/office/officeart/2005/8/layout/venn1"/>
    <dgm:cxn modelId="{92E58B05-2C71-47C6-B911-3943DB31D1D3}" srcId="{92D252CB-4594-4A02-AE9D-B0613B9D93C2}" destId="{45CA6D70-6917-47A8-AC78-9032BC0FD746}" srcOrd="2" destOrd="0" parTransId="{BC171A14-0435-4B16-9ECA-4BD3204D2A6A}" sibTransId="{19A5FA30-DACB-4EF6-A1C4-86D38AF90C15}"/>
    <dgm:cxn modelId="{3961AF4F-8BBF-48DF-9949-B61B05A9A117}" srcId="{92D252CB-4594-4A02-AE9D-B0613B9D93C2}" destId="{D354F6F4-0C32-47BF-A9B6-55C603A69B12}" srcOrd="0" destOrd="0" parTransId="{D8ED874F-F3AA-4C9F-94A8-E9E6F3C9B72F}" sibTransId="{84482E3F-28C5-4C63-8B5E-C1EE9ACDC7F8}"/>
    <dgm:cxn modelId="{535E668C-F68B-BC46-A418-F3976D2F0246}" type="presOf" srcId="{45CA6D70-6917-47A8-AC78-9032BC0FD746}" destId="{B4527572-2C94-4EFA-96B1-774094CE64A9}" srcOrd="0" destOrd="0" presId="urn:microsoft.com/office/officeart/2005/8/layout/venn1"/>
    <dgm:cxn modelId="{9FFAF73A-E466-7B43-A611-C500400E089D}" type="presOf" srcId="{92D252CB-4594-4A02-AE9D-B0613B9D93C2}" destId="{A08E6FD4-4A51-4105-9F9A-D054B4D7B3D7}" srcOrd="0" destOrd="0" presId="urn:microsoft.com/office/officeart/2005/8/layout/venn1"/>
    <dgm:cxn modelId="{633B938D-89E3-1B4C-B167-7C3ECCA51D5A}" type="presOf" srcId="{34F64DB7-F965-462E-9EBC-43EA395AE411}" destId="{D2355A5B-004A-41ED-8E8E-36D385A5B2CC}" srcOrd="0" destOrd="0" presId="urn:microsoft.com/office/officeart/2005/8/layout/venn1"/>
    <dgm:cxn modelId="{3754258E-0BFE-A246-92FB-3D6B51EAE63C}" type="presOf" srcId="{34F64DB7-F965-462E-9EBC-43EA395AE411}" destId="{D08BF5D2-F005-4F5C-BD01-2B1348AC6779}" srcOrd="1" destOrd="0" presId="urn:microsoft.com/office/officeart/2005/8/layout/venn1"/>
    <dgm:cxn modelId="{7BC1ABED-AA7E-4657-B3E7-E661CDB67233}" srcId="{92D252CB-4594-4A02-AE9D-B0613B9D93C2}" destId="{34F64DB7-F965-462E-9EBC-43EA395AE411}" srcOrd="1" destOrd="0" parTransId="{84D22D4A-9CD0-4E81-B6C6-0CE37892C35A}" sibTransId="{0CD27776-4055-4F56-8CC6-96C145BFFAFE}"/>
    <dgm:cxn modelId="{7F8A1C24-40DA-0747-9FC2-70FA98CFCC2D}" type="presOf" srcId="{D354F6F4-0C32-47BF-A9B6-55C603A69B12}" destId="{36908B9B-59EA-4CD1-812B-92CC5DD36482}" srcOrd="0" destOrd="0" presId="urn:microsoft.com/office/officeart/2005/8/layout/venn1"/>
    <dgm:cxn modelId="{BA153E6D-9C35-FD40-B200-60A5AB767F18}" type="presParOf" srcId="{A08E6FD4-4A51-4105-9F9A-D054B4D7B3D7}" destId="{36908B9B-59EA-4CD1-812B-92CC5DD36482}" srcOrd="0" destOrd="0" presId="urn:microsoft.com/office/officeart/2005/8/layout/venn1"/>
    <dgm:cxn modelId="{4DAA2115-E6D3-464C-87F3-55DBA7E3C2EB}" type="presParOf" srcId="{A08E6FD4-4A51-4105-9F9A-D054B4D7B3D7}" destId="{CC7F17E2-8CD5-418F-9476-7C45A3A5AFBF}" srcOrd="1" destOrd="0" presId="urn:microsoft.com/office/officeart/2005/8/layout/venn1"/>
    <dgm:cxn modelId="{195353B1-B06A-AD43-8487-FD78C15E7628}" type="presParOf" srcId="{A08E6FD4-4A51-4105-9F9A-D054B4D7B3D7}" destId="{D2355A5B-004A-41ED-8E8E-36D385A5B2CC}" srcOrd="2" destOrd="0" presId="urn:microsoft.com/office/officeart/2005/8/layout/venn1"/>
    <dgm:cxn modelId="{4E034E6B-A416-EB41-B9F8-2D89B03ED149}" type="presParOf" srcId="{A08E6FD4-4A51-4105-9F9A-D054B4D7B3D7}" destId="{D08BF5D2-F005-4F5C-BD01-2B1348AC6779}" srcOrd="3" destOrd="0" presId="urn:microsoft.com/office/officeart/2005/8/layout/venn1"/>
    <dgm:cxn modelId="{979E7119-81B7-A343-A860-1683D5106536}" type="presParOf" srcId="{A08E6FD4-4A51-4105-9F9A-D054B4D7B3D7}" destId="{B4527572-2C94-4EFA-96B1-774094CE64A9}" srcOrd="4" destOrd="0" presId="urn:microsoft.com/office/officeart/2005/8/layout/venn1"/>
    <dgm:cxn modelId="{78DA97BC-904E-F443-9D7B-43348DB3514E}" type="presParOf" srcId="{A08E6FD4-4A51-4105-9F9A-D054B4D7B3D7}" destId="{388617C6-754B-4470-8D2A-83C9F2C6DFB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49AC7D-F326-4304-93CC-895F3D146B9A}" type="doc">
      <dgm:prSet loTypeId="urn:microsoft.com/office/officeart/2005/8/layout/arrow1" loCatId="process" qsTypeId="urn:microsoft.com/office/officeart/2005/8/quickstyle/simple1" qsCatId="simple" csTypeId="urn:microsoft.com/office/officeart/2005/8/colors/colorful3" csCatId="colorful" phldr="1"/>
      <dgm:spPr/>
      <dgm:t>
        <a:bodyPr/>
        <a:lstStyle/>
        <a:p>
          <a:endParaRPr lang="tr-TR"/>
        </a:p>
      </dgm:t>
    </dgm:pt>
    <dgm:pt modelId="{0BFB9C94-2548-41D6-843A-8DBBFD0B1D58}">
      <dgm:prSet phldrT="[Text]"/>
      <dgm:spPr/>
      <dgm:t>
        <a:bodyPr/>
        <a:lstStyle/>
        <a:p>
          <a:r>
            <a:rPr lang="tr-TR" dirty="0" smtClean="0"/>
            <a:t>Hissedilen Duygular</a:t>
          </a:r>
          <a:endParaRPr lang="tr-TR" dirty="0"/>
        </a:p>
      </dgm:t>
    </dgm:pt>
    <dgm:pt modelId="{43436FD7-09C8-4109-8BD5-61802D3E2020}" type="parTrans" cxnId="{BE11EE7B-0020-4121-BB91-9889C5A5D956}">
      <dgm:prSet/>
      <dgm:spPr/>
      <dgm:t>
        <a:bodyPr/>
        <a:lstStyle/>
        <a:p>
          <a:endParaRPr lang="tr-TR"/>
        </a:p>
      </dgm:t>
    </dgm:pt>
    <dgm:pt modelId="{A15C23A9-5BF9-45E9-B1D8-C574766E3FBF}" type="sibTrans" cxnId="{BE11EE7B-0020-4121-BB91-9889C5A5D956}">
      <dgm:prSet/>
      <dgm:spPr/>
      <dgm:t>
        <a:bodyPr/>
        <a:lstStyle/>
        <a:p>
          <a:endParaRPr lang="tr-TR"/>
        </a:p>
      </dgm:t>
    </dgm:pt>
    <dgm:pt modelId="{DC9FBBDC-A30D-49B7-922D-29888738CABB}">
      <dgm:prSet phldrT="[Text]"/>
      <dgm:spPr/>
      <dgm:t>
        <a:bodyPr/>
        <a:lstStyle/>
        <a:p>
          <a:r>
            <a:rPr lang="tr-TR" dirty="0" smtClean="0"/>
            <a:t>Gösterilen Duygular</a:t>
          </a:r>
          <a:endParaRPr lang="tr-TR" dirty="0"/>
        </a:p>
      </dgm:t>
    </dgm:pt>
    <dgm:pt modelId="{220CBB88-428A-486A-ADA6-BAA1CBCAB198}" type="parTrans" cxnId="{D5AEB25B-1E28-461B-8FA9-D5A7EAAAB4C6}">
      <dgm:prSet/>
      <dgm:spPr/>
      <dgm:t>
        <a:bodyPr/>
        <a:lstStyle/>
        <a:p>
          <a:endParaRPr lang="tr-TR"/>
        </a:p>
      </dgm:t>
    </dgm:pt>
    <dgm:pt modelId="{0BAE7CDC-5FE0-47CF-9AF9-836AB71A7FA3}" type="sibTrans" cxnId="{D5AEB25B-1E28-461B-8FA9-D5A7EAAAB4C6}">
      <dgm:prSet/>
      <dgm:spPr/>
      <dgm:t>
        <a:bodyPr/>
        <a:lstStyle/>
        <a:p>
          <a:endParaRPr lang="tr-TR"/>
        </a:p>
      </dgm:t>
    </dgm:pt>
    <dgm:pt modelId="{6371351D-D214-4CA3-8FE0-F789096E10F1}" type="pres">
      <dgm:prSet presAssocID="{9549AC7D-F326-4304-93CC-895F3D146B9A}" presName="cycle" presStyleCnt="0">
        <dgm:presLayoutVars>
          <dgm:dir/>
          <dgm:resizeHandles val="exact"/>
        </dgm:presLayoutVars>
      </dgm:prSet>
      <dgm:spPr/>
      <dgm:t>
        <a:bodyPr/>
        <a:lstStyle/>
        <a:p>
          <a:endParaRPr lang="tr-TR"/>
        </a:p>
      </dgm:t>
    </dgm:pt>
    <dgm:pt modelId="{EFAFA765-A42C-484F-8C8E-ADA1A307DF0C}" type="pres">
      <dgm:prSet presAssocID="{0BFB9C94-2548-41D6-843A-8DBBFD0B1D58}" presName="arrow" presStyleLbl="node1" presStyleIdx="0" presStyleCnt="2" custScaleY="100101">
        <dgm:presLayoutVars>
          <dgm:bulletEnabled val="1"/>
        </dgm:presLayoutVars>
      </dgm:prSet>
      <dgm:spPr/>
      <dgm:t>
        <a:bodyPr/>
        <a:lstStyle/>
        <a:p>
          <a:endParaRPr lang="tr-TR"/>
        </a:p>
      </dgm:t>
    </dgm:pt>
    <dgm:pt modelId="{D58C308C-516C-41DC-B3AC-6A89342443E3}" type="pres">
      <dgm:prSet presAssocID="{DC9FBBDC-A30D-49B7-922D-29888738CABB}" presName="arrow" presStyleLbl="node1" presStyleIdx="1" presStyleCnt="2">
        <dgm:presLayoutVars>
          <dgm:bulletEnabled val="1"/>
        </dgm:presLayoutVars>
      </dgm:prSet>
      <dgm:spPr/>
      <dgm:t>
        <a:bodyPr/>
        <a:lstStyle/>
        <a:p>
          <a:endParaRPr lang="tr-TR"/>
        </a:p>
      </dgm:t>
    </dgm:pt>
  </dgm:ptLst>
  <dgm:cxnLst>
    <dgm:cxn modelId="{59944936-90CA-A244-A076-19EA3CEC4C15}" type="presOf" srcId="{0BFB9C94-2548-41D6-843A-8DBBFD0B1D58}" destId="{EFAFA765-A42C-484F-8C8E-ADA1A307DF0C}" srcOrd="0" destOrd="0" presId="urn:microsoft.com/office/officeart/2005/8/layout/arrow1"/>
    <dgm:cxn modelId="{E1CF6EAA-6AC4-5947-8762-EF2ADD9EE1D7}" type="presOf" srcId="{DC9FBBDC-A30D-49B7-922D-29888738CABB}" destId="{D58C308C-516C-41DC-B3AC-6A89342443E3}" srcOrd="0" destOrd="0" presId="urn:microsoft.com/office/officeart/2005/8/layout/arrow1"/>
    <dgm:cxn modelId="{1DE70D53-083D-6E4F-8A13-E6318ABEB2AC}" type="presOf" srcId="{9549AC7D-F326-4304-93CC-895F3D146B9A}" destId="{6371351D-D214-4CA3-8FE0-F789096E10F1}" srcOrd="0" destOrd="0" presId="urn:microsoft.com/office/officeart/2005/8/layout/arrow1"/>
    <dgm:cxn modelId="{BE11EE7B-0020-4121-BB91-9889C5A5D956}" srcId="{9549AC7D-F326-4304-93CC-895F3D146B9A}" destId="{0BFB9C94-2548-41D6-843A-8DBBFD0B1D58}" srcOrd="0" destOrd="0" parTransId="{43436FD7-09C8-4109-8BD5-61802D3E2020}" sibTransId="{A15C23A9-5BF9-45E9-B1D8-C574766E3FBF}"/>
    <dgm:cxn modelId="{D5AEB25B-1E28-461B-8FA9-D5A7EAAAB4C6}" srcId="{9549AC7D-F326-4304-93CC-895F3D146B9A}" destId="{DC9FBBDC-A30D-49B7-922D-29888738CABB}" srcOrd="1" destOrd="0" parTransId="{220CBB88-428A-486A-ADA6-BAA1CBCAB198}" sibTransId="{0BAE7CDC-5FE0-47CF-9AF9-836AB71A7FA3}"/>
    <dgm:cxn modelId="{AAF60F6C-9994-ED43-A782-5C2CDE3DA5C2}" type="presParOf" srcId="{6371351D-D214-4CA3-8FE0-F789096E10F1}" destId="{EFAFA765-A42C-484F-8C8E-ADA1A307DF0C}" srcOrd="0" destOrd="0" presId="urn:microsoft.com/office/officeart/2005/8/layout/arrow1"/>
    <dgm:cxn modelId="{FEFAF464-E778-3A4B-B152-123756858F81}" type="presParOf" srcId="{6371351D-D214-4CA3-8FE0-F789096E10F1}" destId="{D58C308C-516C-41DC-B3AC-6A89342443E3}"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A0247-BDB2-4E60-92C1-783F49C25829}">
      <dsp:nvSpPr>
        <dsp:cNvPr id="0" name=""/>
        <dsp:cNvSpPr/>
      </dsp:nvSpPr>
      <dsp:spPr>
        <a:xfrm>
          <a:off x="0" y="8673"/>
          <a:ext cx="7786742" cy="81549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tr-TR" sz="3400" kern="1200" dirty="0" smtClean="0"/>
            <a:t>Duyumun fiziksel bir yönü vardır</a:t>
          </a:r>
          <a:endParaRPr lang="tr-TR" sz="3400" kern="1200" dirty="0"/>
        </a:p>
      </dsp:txBody>
      <dsp:txXfrm>
        <a:off x="39809" y="48482"/>
        <a:ext cx="7707124" cy="735872"/>
      </dsp:txXfrm>
    </dsp:sp>
    <dsp:sp modelId="{E10D93E2-FAB3-4186-B310-0F5E0171AA8D}">
      <dsp:nvSpPr>
        <dsp:cNvPr id="0" name=""/>
        <dsp:cNvSpPr/>
      </dsp:nvSpPr>
      <dsp:spPr>
        <a:xfrm>
          <a:off x="0" y="930758"/>
          <a:ext cx="7786742" cy="81549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tr-TR" sz="3400" kern="1200" dirty="0" smtClean="0"/>
            <a:t>Algı ise zihinsel ve ruhsal bir süreçtir</a:t>
          </a:r>
          <a:endParaRPr lang="tr-TR" sz="3400" kern="1200" dirty="0"/>
        </a:p>
      </dsp:txBody>
      <dsp:txXfrm>
        <a:off x="39809" y="970567"/>
        <a:ext cx="7707124" cy="735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25DD7-34A5-7240-9CA5-C8635C804829}" type="datetimeFigureOut">
              <a:rPr lang="tr-TR" smtClean="0"/>
              <a:t>28.12.2017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E2AD4-1CD3-5143-93B5-144DD7F5DDE6}" type="slidenum">
              <a:rPr lang="tr-TR" smtClean="0"/>
              <a:t>‹#›</a:t>
            </a:fld>
            <a:endParaRPr lang="tr-TR"/>
          </a:p>
        </p:txBody>
      </p:sp>
    </p:spTree>
    <p:extLst>
      <p:ext uri="{BB962C8B-B14F-4D97-AF65-F5344CB8AC3E}">
        <p14:creationId xmlns:p14="http://schemas.microsoft.com/office/powerpoint/2010/main" val="2136598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tıklayın</a:t>
            </a:r>
            <a:endParaRPr lang="tr-TR"/>
          </a:p>
        </p:txBody>
      </p:sp>
      <p:sp>
        <p:nvSpPr>
          <p:cNvPr id="3" name="Alt Konu Başlığı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A3F9F224-12C0-384E-9C64-D567D14738F8}" type="datetimeFigureOut">
              <a:rPr lang="tr-TR" smtClean="0"/>
              <a:t>28.12.2017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2DBEFC6-D293-F145-B4E3-5D87B147F7E4}" type="slidenum">
              <a:rPr lang="tr-TR" smtClean="0"/>
              <a:t>‹#›</a:t>
            </a:fld>
            <a:endParaRPr lang="tr-TR"/>
          </a:p>
        </p:txBody>
      </p:sp>
    </p:spTree>
    <p:extLst>
      <p:ext uri="{BB962C8B-B14F-4D97-AF65-F5344CB8AC3E}">
        <p14:creationId xmlns:p14="http://schemas.microsoft.com/office/powerpoint/2010/main" val="1651501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Dikey Metin Yer Tutucusu 2"/>
          <p:cNvSpPr>
            <a:spLocks noGrp="1"/>
          </p:cNvSpPr>
          <p:nvPr>
            <p:ph type="body" orient="vert" idx="1"/>
          </p:nvPr>
        </p:nvSpPr>
        <p:spPr/>
        <p:txBody>
          <a:bodyPr vert="eaVe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3F9F224-12C0-384E-9C64-D567D14738F8}" type="datetimeFigureOut">
              <a:rPr lang="tr-TR" smtClean="0"/>
              <a:t>28.12.2017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2DBEFC6-D293-F145-B4E3-5D87B147F7E4}" type="slidenum">
              <a:rPr lang="tr-TR" smtClean="0"/>
              <a:t>‹#›</a:t>
            </a:fld>
            <a:endParaRPr lang="tr-TR"/>
          </a:p>
        </p:txBody>
      </p:sp>
    </p:spTree>
    <p:extLst>
      <p:ext uri="{BB962C8B-B14F-4D97-AF65-F5344CB8AC3E}">
        <p14:creationId xmlns:p14="http://schemas.microsoft.com/office/powerpoint/2010/main" val="26091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tıklayın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3F9F224-12C0-384E-9C64-D567D14738F8}" type="datetimeFigureOut">
              <a:rPr lang="tr-TR" smtClean="0"/>
              <a:t>28.12.2017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2DBEFC6-D293-F145-B4E3-5D87B147F7E4}" type="slidenum">
              <a:rPr lang="tr-TR" smtClean="0"/>
              <a:t>‹#›</a:t>
            </a:fld>
            <a:endParaRPr lang="tr-TR"/>
          </a:p>
        </p:txBody>
      </p:sp>
    </p:spTree>
    <p:extLst>
      <p:ext uri="{BB962C8B-B14F-4D97-AF65-F5344CB8AC3E}">
        <p14:creationId xmlns:p14="http://schemas.microsoft.com/office/powerpoint/2010/main" val="7093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İçerik Yer Tutucusu 2"/>
          <p:cNvSpPr>
            <a:spLocks noGrp="1"/>
          </p:cNvSpPr>
          <p:nvPr>
            <p:ph idx="1"/>
          </p:nvPr>
        </p:nvSpPr>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3F9F224-12C0-384E-9C64-D567D14738F8}" type="datetimeFigureOut">
              <a:rPr lang="tr-TR" smtClean="0"/>
              <a:t>28.12.2017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2DBEFC6-D293-F145-B4E3-5D87B147F7E4}" type="slidenum">
              <a:rPr lang="tr-TR" smtClean="0"/>
              <a:t>‹#›</a:t>
            </a:fld>
            <a:endParaRPr lang="tr-TR"/>
          </a:p>
        </p:txBody>
      </p:sp>
    </p:spTree>
    <p:extLst>
      <p:ext uri="{BB962C8B-B14F-4D97-AF65-F5344CB8AC3E}">
        <p14:creationId xmlns:p14="http://schemas.microsoft.com/office/powerpoint/2010/main" val="55150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tıklayın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Ana metin stillerini düzenlemek için tıklayın</a:t>
            </a:r>
          </a:p>
        </p:txBody>
      </p:sp>
      <p:sp>
        <p:nvSpPr>
          <p:cNvPr id="4" name="Veri Yer Tutucusu 3"/>
          <p:cNvSpPr>
            <a:spLocks noGrp="1"/>
          </p:cNvSpPr>
          <p:nvPr>
            <p:ph type="dt" sz="half" idx="10"/>
          </p:nvPr>
        </p:nvSpPr>
        <p:spPr/>
        <p:txBody>
          <a:bodyPr/>
          <a:lstStyle/>
          <a:p>
            <a:fld id="{A3F9F224-12C0-384E-9C64-D567D14738F8}" type="datetimeFigureOut">
              <a:rPr lang="tr-TR" smtClean="0"/>
              <a:t>28.12.2017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2DBEFC6-D293-F145-B4E3-5D87B147F7E4}" type="slidenum">
              <a:rPr lang="tr-TR" smtClean="0"/>
              <a:t>‹#›</a:t>
            </a:fld>
            <a:endParaRPr lang="tr-TR"/>
          </a:p>
        </p:txBody>
      </p:sp>
    </p:spTree>
    <p:extLst>
      <p:ext uri="{BB962C8B-B14F-4D97-AF65-F5344CB8AC3E}">
        <p14:creationId xmlns:p14="http://schemas.microsoft.com/office/powerpoint/2010/main" val="616291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3F9F224-12C0-384E-9C64-D567D14738F8}" type="datetimeFigureOut">
              <a:rPr lang="tr-TR" smtClean="0"/>
              <a:t>28.12.2017</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2DBEFC6-D293-F145-B4E3-5D87B147F7E4}" type="slidenum">
              <a:rPr lang="tr-TR" smtClean="0"/>
              <a:t>‹#›</a:t>
            </a:fld>
            <a:endParaRPr lang="tr-TR"/>
          </a:p>
        </p:txBody>
      </p:sp>
    </p:spTree>
    <p:extLst>
      <p:ext uri="{BB962C8B-B14F-4D97-AF65-F5344CB8AC3E}">
        <p14:creationId xmlns:p14="http://schemas.microsoft.com/office/powerpoint/2010/main" val="69261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smtClean="0"/>
              <a:t>Asıl başlık stili için tıklayın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3F9F224-12C0-384E-9C64-D567D14738F8}" type="datetimeFigureOut">
              <a:rPr lang="tr-TR" smtClean="0"/>
              <a:t>28.12.2017</a:t>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2DBEFC6-D293-F145-B4E3-5D87B147F7E4}" type="slidenum">
              <a:rPr lang="tr-TR" smtClean="0"/>
              <a:t>‹#›</a:t>
            </a:fld>
            <a:endParaRPr lang="tr-TR"/>
          </a:p>
        </p:txBody>
      </p:sp>
    </p:spTree>
    <p:extLst>
      <p:ext uri="{BB962C8B-B14F-4D97-AF65-F5344CB8AC3E}">
        <p14:creationId xmlns:p14="http://schemas.microsoft.com/office/powerpoint/2010/main" val="1491880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Veri Yer Tutucusu 2"/>
          <p:cNvSpPr>
            <a:spLocks noGrp="1"/>
          </p:cNvSpPr>
          <p:nvPr>
            <p:ph type="dt" sz="half" idx="10"/>
          </p:nvPr>
        </p:nvSpPr>
        <p:spPr/>
        <p:txBody>
          <a:bodyPr/>
          <a:lstStyle/>
          <a:p>
            <a:fld id="{A3F9F224-12C0-384E-9C64-D567D14738F8}" type="datetimeFigureOut">
              <a:rPr lang="tr-TR" smtClean="0"/>
              <a:t>28.12.2017</a:t>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2DBEFC6-D293-F145-B4E3-5D87B147F7E4}" type="slidenum">
              <a:rPr lang="tr-TR" smtClean="0"/>
              <a:t>‹#›</a:t>
            </a:fld>
            <a:endParaRPr lang="tr-TR"/>
          </a:p>
        </p:txBody>
      </p:sp>
    </p:spTree>
    <p:extLst>
      <p:ext uri="{BB962C8B-B14F-4D97-AF65-F5344CB8AC3E}">
        <p14:creationId xmlns:p14="http://schemas.microsoft.com/office/powerpoint/2010/main" val="1885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3F9F224-12C0-384E-9C64-D567D14738F8}" type="datetimeFigureOut">
              <a:rPr lang="tr-TR" smtClean="0"/>
              <a:t>28.12.2017</a:t>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2DBEFC6-D293-F145-B4E3-5D87B147F7E4}" type="slidenum">
              <a:rPr lang="tr-TR" smtClean="0"/>
              <a:t>‹#›</a:t>
            </a:fld>
            <a:endParaRPr lang="tr-TR"/>
          </a:p>
        </p:txBody>
      </p:sp>
    </p:spTree>
    <p:extLst>
      <p:ext uri="{BB962C8B-B14F-4D97-AF65-F5344CB8AC3E}">
        <p14:creationId xmlns:p14="http://schemas.microsoft.com/office/powerpoint/2010/main" val="120089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tıklayın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Ana metin stillerini düzenlemek için tıklayın</a:t>
            </a:r>
          </a:p>
        </p:txBody>
      </p:sp>
      <p:sp>
        <p:nvSpPr>
          <p:cNvPr id="5" name="Veri Yer Tutucusu 4"/>
          <p:cNvSpPr>
            <a:spLocks noGrp="1"/>
          </p:cNvSpPr>
          <p:nvPr>
            <p:ph type="dt" sz="half" idx="10"/>
          </p:nvPr>
        </p:nvSpPr>
        <p:spPr/>
        <p:txBody>
          <a:bodyPr/>
          <a:lstStyle/>
          <a:p>
            <a:fld id="{A3F9F224-12C0-384E-9C64-D567D14738F8}" type="datetimeFigureOut">
              <a:rPr lang="tr-TR" smtClean="0"/>
              <a:t>28.12.2017</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2DBEFC6-D293-F145-B4E3-5D87B147F7E4}" type="slidenum">
              <a:rPr lang="tr-TR" smtClean="0"/>
              <a:t>‹#›</a:t>
            </a:fld>
            <a:endParaRPr lang="tr-TR"/>
          </a:p>
        </p:txBody>
      </p:sp>
    </p:spTree>
    <p:extLst>
      <p:ext uri="{BB962C8B-B14F-4D97-AF65-F5344CB8AC3E}">
        <p14:creationId xmlns:p14="http://schemas.microsoft.com/office/powerpoint/2010/main" val="1425354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tıklayın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Ana metin stillerini düzenlemek için tıklayın</a:t>
            </a:r>
          </a:p>
        </p:txBody>
      </p:sp>
      <p:sp>
        <p:nvSpPr>
          <p:cNvPr id="5" name="Veri Yer Tutucusu 4"/>
          <p:cNvSpPr>
            <a:spLocks noGrp="1"/>
          </p:cNvSpPr>
          <p:nvPr>
            <p:ph type="dt" sz="half" idx="10"/>
          </p:nvPr>
        </p:nvSpPr>
        <p:spPr/>
        <p:txBody>
          <a:bodyPr/>
          <a:lstStyle/>
          <a:p>
            <a:fld id="{A3F9F224-12C0-384E-9C64-D567D14738F8}" type="datetimeFigureOut">
              <a:rPr lang="tr-TR" smtClean="0"/>
              <a:t>28.12.2017</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2DBEFC6-D293-F145-B4E3-5D87B147F7E4}" type="slidenum">
              <a:rPr lang="tr-TR" smtClean="0"/>
              <a:t>‹#›</a:t>
            </a:fld>
            <a:endParaRPr lang="tr-TR"/>
          </a:p>
        </p:txBody>
      </p:sp>
    </p:spTree>
    <p:extLst>
      <p:ext uri="{BB962C8B-B14F-4D97-AF65-F5344CB8AC3E}">
        <p14:creationId xmlns:p14="http://schemas.microsoft.com/office/powerpoint/2010/main" val="75170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tıklayın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9F224-12C0-384E-9C64-D567D14738F8}" type="datetimeFigureOut">
              <a:rPr lang="tr-TR" smtClean="0"/>
              <a:t>28.12.2017</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BEFC6-D293-F145-B4E3-5D87B147F7E4}" type="slidenum">
              <a:rPr lang="tr-TR" smtClean="0"/>
              <a:t>‹#›</a:t>
            </a:fld>
            <a:endParaRPr lang="tr-TR"/>
          </a:p>
        </p:txBody>
      </p:sp>
    </p:spTree>
    <p:extLst>
      <p:ext uri="{BB962C8B-B14F-4D97-AF65-F5344CB8AC3E}">
        <p14:creationId xmlns:p14="http://schemas.microsoft.com/office/powerpoint/2010/main" val="1355004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2207568" y="2492897"/>
            <a:ext cx="7772400" cy="1470025"/>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tr-TR" b="1" dirty="0" smtClean="0"/>
              <a:t>ALGI, TUTUM VE DUYGULAR</a:t>
            </a:r>
            <a:endParaRPr lang="tr-TR" b="1" dirty="0"/>
          </a:p>
        </p:txBody>
      </p:sp>
    </p:spTree>
    <p:extLst>
      <p:ext uri="{BB962C8B-B14F-4D97-AF65-F5344CB8AC3E}">
        <p14:creationId xmlns:p14="http://schemas.microsoft.com/office/powerpoint/2010/main" val="1520959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Basmakalıpçılık</a:t>
            </a:r>
            <a:endParaRPr lang="tr-TR" dirty="0">
              <a:solidFill>
                <a:srgbClr val="FF0000"/>
              </a:solidFill>
            </a:endParaRPr>
          </a:p>
        </p:txBody>
      </p:sp>
      <p:sp>
        <p:nvSpPr>
          <p:cNvPr id="3" name="İçerik Yer Tutucusu 2"/>
          <p:cNvSpPr>
            <a:spLocks noGrp="1"/>
          </p:cNvSpPr>
          <p:nvPr>
            <p:ph idx="1"/>
          </p:nvPr>
        </p:nvSpPr>
        <p:spPr/>
        <p:txBody>
          <a:bodyPr/>
          <a:lstStyle/>
          <a:p>
            <a:r>
              <a:rPr lang="tr-TR" altLang="x-none" dirty="0"/>
              <a:t>Basmakalıpçılık, insanları ve nesneleri gruplandırırken zihnimizde oluşturduğumuz kişisel çatılardan biridir. Yani insanlar, ırklarına, milliyetlerine, mesleklerine göre sınıflandırılırken bunlara atfedilen bazı nitelikler çok önemli yanılgılara sebebiyet verir. Örneğin, mühendisler içe dönüktür ve sadece teknik çözümler düşünürler ifadesi </a:t>
            </a:r>
            <a:r>
              <a:rPr lang="tr-TR" altLang="x-none" dirty="0" err="1"/>
              <a:t>basmakalıpçılık</a:t>
            </a:r>
            <a:r>
              <a:rPr lang="tr-TR" altLang="x-none" dirty="0"/>
              <a:t> olarak değerlendirilebilir.</a:t>
            </a:r>
          </a:p>
        </p:txBody>
      </p:sp>
    </p:spTree>
    <p:extLst>
      <p:ext uri="{BB962C8B-B14F-4D97-AF65-F5344CB8AC3E}">
        <p14:creationId xmlns:p14="http://schemas.microsoft.com/office/powerpoint/2010/main" val="1980498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Model oluşturma</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Zihinde yaratılan ideal modelle kıyaslama, algıda yanılgı doğurabilmektedir. Yöneticinin zihninde yarattığı ideal model dışında kalan bireylerin farklılıklarından ve yeteneklerinden yararlanamama söz konusu olabilir.</a:t>
            </a:r>
            <a:endParaRPr lang="tr-TR" dirty="0"/>
          </a:p>
        </p:txBody>
      </p:sp>
    </p:spTree>
    <p:extLst>
      <p:ext uri="{BB962C8B-B14F-4D97-AF65-F5344CB8AC3E}">
        <p14:creationId xmlns:p14="http://schemas.microsoft.com/office/powerpoint/2010/main" val="1617625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Hale (</a:t>
            </a:r>
            <a:r>
              <a:rPr lang="tr-TR" dirty="0" err="1" smtClean="0">
                <a:solidFill>
                  <a:srgbClr val="FF0000"/>
                </a:solidFill>
              </a:rPr>
              <a:t>halo</a:t>
            </a:r>
            <a:r>
              <a:rPr lang="tr-TR" dirty="0" smtClean="0">
                <a:solidFill>
                  <a:srgbClr val="FF0000"/>
                </a:solidFill>
              </a:rPr>
              <a:t>) etkisi</a:t>
            </a:r>
            <a:endParaRPr lang="tr-TR" dirty="0">
              <a:solidFill>
                <a:srgbClr val="FF0000"/>
              </a:solidFill>
            </a:endParaRPr>
          </a:p>
        </p:txBody>
      </p:sp>
      <p:sp>
        <p:nvSpPr>
          <p:cNvPr id="3" name="İçerik Yer Tutucusu 2"/>
          <p:cNvSpPr>
            <a:spLocks noGrp="1"/>
          </p:cNvSpPr>
          <p:nvPr>
            <p:ph idx="1"/>
          </p:nvPr>
        </p:nvSpPr>
        <p:spPr/>
        <p:txBody>
          <a:bodyPr/>
          <a:lstStyle/>
          <a:p>
            <a:r>
              <a:rPr lang="tr-TR" altLang="x-none" dirty="0"/>
              <a:t>Bir insanın sahip olduğu bir olumlu ya da olumsuz özelliğinin, onunla ilgili genel bir yargının oluşmasına ve diğer özelliklerinin bu çerçevede değerlendirilmesine </a:t>
            </a:r>
            <a:r>
              <a:rPr lang="tr-TR" altLang="x-none" dirty="0" err="1"/>
              <a:t>halo</a:t>
            </a:r>
            <a:r>
              <a:rPr lang="tr-TR" altLang="x-none" dirty="0"/>
              <a:t> etkisi adı verilmektedir. Örneğin, dürüstlüğü bilinen birisinin bu özelliğinden yola çıkılarak aynı zamanda zeki veya çalışkan olduğu yargısına varılması gibi. </a:t>
            </a:r>
            <a:endParaRPr lang="tr-TR" altLang="x-none" dirty="0" smtClean="0"/>
          </a:p>
          <a:p>
            <a:r>
              <a:rPr lang="tr-TR" altLang="x-none" dirty="0" smtClean="0"/>
              <a:t>Algılayanın bir olay veya bireyin etkisinde kalarak diğer insanları buna göre değerlendirmesi de </a:t>
            </a:r>
            <a:r>
              <a:rPr lang="tr-TR" altLang="x-none" dirty="0" err="1" smtClean="0"/>
              <a:t>halo</a:t>
            </a:r>
            <a:r>
              <a:rPr lang="tr-TR" altLang="x-none" dirty="0" smtClean="0"/>
              <a:t> etkisine örnektir. Örneğin ekipteki çalışanlardan birinin olumlu veya olumsuz davranışı o ekiptekilerin tümü hakkında algılamayı etkileyecektir. </a:t>
            </a:r>
            <a:endParaRPr lang="tr-TR" altLang="x-none" dirty="0"/>
          </a:p>
        </p:txBody>
      </p:sp>
    </p:spTree>
    <p:extLst>
      <p:ext uri="{BB962C8B-B14F-4D97-AF65-F5344CB8AC3E}">
        <p14:creationId xmlns:p14="http://schemas.microsoft.com/office/powerpoint/2010/main" val="955216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Seçici algılama</a:t>
            </a:r>
            <a:endParaRPr lang="tr-TR" dirty="0">
              <a:solidFill>
                <a:srgbClr val="FF0000"/>
              </a:solidFill>
            </a:endParaRPr>
          </a:p>
        </p:txBody>
      </p:sp>
      <p:sp>
        <p:nvSpPr>
          <p:cNvPr id="3" name="İçerik Yer Tutucusu 2"/>
          <p:cNvSpPr>
            <a:spLocks noGrp="1"/>
          </p:cNvSpPr>
          <p:nvPr>
            <p:ph idx="1"/>
          </p:nvPr>
        </p:nvSpPr>
        <p:spPr/>
        <p:txBody>
          <a:bodyPr/>
          <a:lstStyle/>
          <a:p>
            <a:r>
              <a:rPr lang="tr-TR" altLang="x-none" dirty="0"/>
              <a:t>Algılamayı yapan kimsenin algılama konusu olan olay, nesne veya kişiyi kendi ihtiyaçlarını, değerlerini ve beklentilerini ilgilendiren yönlerini dikkate almasına denir. Pazarlama eğitimi almış üst düzey bir yöneticinin şirket sorunlarını belirlerken pazarlama bölümüyle ilgili unsurlara daha çok dikkat etmesi buna örnek gösterilebilir. Yine bizimkine benzer arabaları fark etmemizin daha muhtemel olması bu duruma örnek gösterilebilir.</a:t>
            </a:r>
          </a:p>
        </p:txBody>
      </p:sp>
    </p:spTree>
    <p:extLst>
      <p:ext uri="{BB962C8B-B14F-4D97-AF65-F5344CB8AC3E}">
        <p14:creationId xmlns:p14="http://schemas.microsoft.com/office/powerpoint/2010/main" val="77804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İzlenim yönetimi</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Birey, karşısındaki kişi üzerinde iyi bir izlenim bırakabilmek için önceden ne konuşacağına, nasıl konuşacağına, nasıl görünmesi gerektiğine karar vererek yapacağı hazırlıkla, kendisi hakkındaki algıyı istediği gibi yönetebilir.</a:t>
            </a:r>
            <a:endParaRPr lang="tr-TR" dirty="0"/>
          </a:p>
        </p:txBody>
      </p:sp>
    </p:spTree>
    <p:extLst>
      <p:ext uri="{BB962C8B-B14F-4D97-AF65-F5344CB8AC3E}">
        <p14:creationId xmlns:p14="http://schemas.microsoft.com/office/powerpoint/2010/main" val="1716835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Yansıtma</a:t>
            </a:r>
            <a:endParaRPr lang="tr-TR" dirty="0">
              <a:solidFill>
                <a:srgbClr val="FF0000"/>
              </a:solidFill>
            </a:endParaRPr>
          </a:p>
        </p:txBody>
      </p:sp>
      <p:sp>
        <p:nvSpPr>
          <p:cNvPr id="3" name="İçerik Yer Tutucusu 2"/>
          <p:cNvSpPr>
            <a:spLocks noGrp="1"/>
          </p:cNvSpPr>
          <p:nvPr>
            <p:ph idx="1"/>
          </p:nvPr>
        </p:nvSpPr>
        <p:spPr/>
        <p:txBody>
          <a:bodyPr/>
          <a:lstStyle/>
          <a:p>
            <a:r>
              <a:rPr lang="tr-TR" altLang="x-none" dirty="0"/>
              <a:t>Kişi, diğer insanları, kendi özelliğine göre değerlendirir. Herkesi aynı nitelikte görmeye başlar. Hoca gayet dürüst bir insansa ve buna çok önem veriyorsa, </a:t>
            </a:r>
            <a:r>
              <a:rPr lang="tr-TR" altLang="x-none" dirty="0" smtClean="0"/>
              <a:t>öğrencilerin de </a:t>
            </a:r>
            <a:r>
              <a:rPr lang="tr-TR" altLang="x-none" dirty="0"/>
              <a:t>öyle olduğunu düşünür</a:t>
            </a:r>
            <a:r>
              <a:rPr lang="tr-TR" altLang="x-none" dirty="0" smtClean="0"/>
              <a:t>.</a:t>
            </a:r>
          </a:p>
          <a:p>
            <a:r>
              <a:rPr lang="tr-TR" altLang="x-none" dirty="0" smtClean="0"/>
              <a:t>Bireyin kendisinde bulunan hoş karşılanmayan kişisel özellikleri başkalarına yansıtması şeklinde de görülebilir. </a:t>
            </a:r>
            <a:endParaRPr lang="tr-TR" altLang="x-none" dirty="0"/>
          </a:p>
        </p:txBody>
      </p:sp>
    </p:spTree>
    <p:extLst>
      <p:ext uri="{BB962C8B-B14F-4D97-AF65-F5344CB8AC3E}">
        <p14:creationId xmlns:p14="http://schemas.microsoft.com/office/powerpoint/2010/main" val="2093352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Zıtlık etkisi</a:t>
            </a:r>
            <a:endParaRPr lang="tr-TR" dirty="0">
              <a:solidFill>
                <a:srgbClr val="FF0000"/>
              </a:solidFill>
            </a:endParaRPr>
          </a:p>
        </p:txBody>
      </p:sp>
      <p:sp>
        <p:nvSpPr>
          <p:cNvPr id="3" name="İçerik Yer Tutucusu 2"/>
          <p:cNvSpPr>
            <a:spLocks noGrp="1"/>
          </p:cNvSpPr>
          <p:nvPr>
            <p:ph idx="1"/>
          </p:nvPr>
        </p:nvSpPr>
        <p:spPr/>
        <p:txBody>
          <a:bodyPr/>
          <a:lstStyle/>
          <a:p>
            <a:r>
              <a:rPr lang="tr-TR" altLang="x-none" dirty="0" smtClean="0"/>
              <a:t>Bir </a:t>
            </a:r>
            <a:r>
              <a:rPr lang="tr-TR" altLang="x-none" dirty="0"/>
              <a:t>kişiyi toplumdan soyutlanmış olarak değerlendiremeyiz. İçinde bulunduğu topluluk veya grubun davranışlarına göre de insanlar değerlendirilebilir. Örneğin, orta derecede bir öğrenci, tembel bir sınıfta çok çalışkan gözükebildiği gibi çok çalışkan bir sınıfta da tembel gözükebilir</a:t>
            </a:r>
            <a:r>
              <a:rPr lang="tr-TR" altLang="x-none" dirty="0" smtClean="0"/>
              <a:t>.</a:t>
            </a:r>
          </a:p>
          <a:p>
            <a:r>
              <a:rPr lang="tr-TR" altLang="x-none" dirty="0" smtClean="0"/>
              <a:t>Bir iş görüşmesinde oldukça yüksek nitelikli bir adaydan sonra değerlendirilen vasat bir aday, çok yetersiz olarak değerlendirilebilir. </a:t>
            </a:r>
            <a:endParaRPr lang="tr-TR" altLang="x-none" dirty="0"/>
          </a:p>
        </p:txBody>
      </p:sp>
    </p:spTree>
    <p:extLst>
      <p:ext uri="{BB962C8B-B14F-4D97-AF65-F5344CB8AC3E}">
        <p14:creationId xmlns:p14="http://schemas.microsoft.com/office/powerpoint/2010/main" val="829098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Benzerlik etkisi</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Değerlendirilen nesne ya da kişi ile ilgili olarak, değerlendiricinin kendi hayatındaki örnekler, nesneler, kendi davranış kalıpları ile benzerlikler kurup gerçekçi değerlendirmeler yapamaması durumudur. Örneğin kendi kızı ile aynı okulu bitirmiş bir çalışanına karşı yönetici olumlu değerlendirme eğiliminde bulunabilir. </a:t>
            </a:r>
            <a:endParaRPr lang="tr-TR" dirty="0"/>
          </a:p>
        </p:txBody>
      </p:sp>
    </p:spTree>
    <p:extLst>
      <p:ext uri="{BB962C8B-B14F-4D97-AF65-F5344CB8AC3E}">
        <p14:creationId xmlns:p14="http://schemas.microsoft.com/office/powerpoint/2010/main" val="1632022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Atfetme</a:t>
            </a:r>
            <a:endParaRPr lang="tr-TR"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tr-TR" dirty="0" smtClean="0"/>
              <a:t>Bireyin kendine veya başkasına ait davranışların nedenlerini belli hususlara dayandırarak açıklamasına </a:t>
            </a:r>
            <a:r>
              <a:rPr lang="tr-TR" dirty="0" smtClean="0">
                <a:solidFill>
                  <a:srgbClr val="FF0000"/>
                </a:solidFill>
              </a:rPr>
              <a:t>atfetme </a:t>
            </a:r>
            <a:r>
              <a:rPr lang="tr-TR" dirty="0" smtClean="0"/>
              <a:t>denir. </a:t>
            </a:r>
          </a:p>
          <a:p>
            <a:pPr>
              <a:buNone/>
            </a:pPr>
            <a:endParaRPr lang="tr-TR" dirty="0" smtClean="0"/>
          </a:p>
          <a:p>
            <a:r>
              <a:rPr lang="tr-TR" dirty="0" smtClean="0"/>
              <a:t>Olaylara bir neden bularak iç ve dış çevreyi tutarlı ve istikrarlı bir biçimde algılamayı sağlayan bir açıklama çabasıdır.</a:t>
            </a:r>
          </a:p>
          <a:p>
            <a:endParaRPr lang="tr-TR" dirty="0" smtClean="0"/>
          </a:p>
          <a:p>
            <a:pPr lvl="1"/>
            <a:r>
              <a:rPr lang="tr-TR" b="1" dirty="0">
                <a:solidFill>
                  <a:srgbClr val="FF0000"/>
                </a:solidFill>
              </a:rPr>
              <a:t>İçsel atıf</a:t>
            </a:r>
            <a:r>
              <a:rPr lang="tr-TR" dirty="0"/>
              <a:t>, bir kişinin davranışının nedenlerinin o kişinin içsel özelliklerinden kaynaklandığını varsayan açıklamadır. Kişinin içsel özelliklerinden kastedilen, o kişinin kişilik özellikleri, tutumları yetenekleri, çabaları, ruh hali, yani tamamen kişinin kendisiyle ilgili niteliklerdir.</a:t>
            </a:r>
          </a:p>
          <a:p>
            <a:pPr lvl="1"/>
            <a:r>
              <a:rPr lang="tr-TR" b="1" dirty="0">
                <a:solidFill>
                  <a:srgbClr val="FF0000"/>
                </a:solidFill>
              </a:rPr>
              <a:t>Dışsal atıfta </a:t>
            </a:r>
            <a:r>
              <a:rPr lang="tr-TR" dirty="0"/>
              <a:t>ise davranışın nedeni, söz konusu olan kişinin dışında gerçekleşen herhangi bir durum ya da davranışla açıklanır; örneğin başka insanların davranışı, şans, o kişinin içinde bulunduğu koşullar vs.</a:t>
            </a:r>
          </a:p>
          <a:p>
            <a:pPr lvl="1"/>
            <a:endParaRPr lang="tr-TR" dirty="0"/>
          </a:p>
        </p:txBody>
      </p:sp>
    </p:spTree>
    <p:extLst>
      <p:ext uri="{BB962C8B-B14F-4D97-AF65-F5344CB8AC3E}">
        <p14:creationId xmlns:p14="http://schemas.microsoft.com/office/powerpoint/2010/main" val="1712998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dirty="0" smtClean="0">
                <a:solidFill>
                  <a:srgbClr val="FF0000"/>
                </a:solidFill>
              </a:rPr>
              <a:t>Atfetme Sürecinde Yanlılık ve Hatalar</a:t>
            </a:r>
            <a:endParaRPr lang="tr-TR"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tr-TR" u="sng" dirty="0" smtClean="0">
                <a:solidFill>
                  <a:srgbClr val="FF0000"/>
                </a:solidFill>
              </a:rPr>
              <a:t>Temel atfetme hatası</a:t>
            </a:r>
            <a:r>
              <a:rPr lang="tr-TR" dirty="0" smtClean="0">
                <a:solidFill>
                  <a:srgbClr val="FF0000"/>
                </a:solidFill>
              </a:rPr>
              <a:t> : </a:t>
            </a:r>
            <a:r>
              <a:rPr lang="tr-TR" dirty="0" smtClean="0"/>
              <a:t>Genellikle insanların davranışlarının nedenlerini davranışın gerçekleştiği çevresel etkilere ve içinde bulunulan duruma değil, insanların özelliklerine yükleme eğilimidir. Örneğin insanların işsiz kalma sebeplerini, iş imkanlarının kısıtlı olmasından daha ziyade iş beğenmemelerine bağlamak gibi.</a:t>
            </a:r>
            <a:endParaRPr lang="tr-TR" u="sng" dirty="0" smtClean="0">
              <a:solidFill>
                <a:srgbClr val="FF0000"/>
              </a:solidFill>
            </a:endParaRPr>
          </a:p>
          <a:p>
            <a:endParaRPr lang="tr-TR" u="sng" dirty="0" smtClean="0">
              <a:solidFill>
                <a:srgbClr val="FF0000"/>
              </a:solidFill>
            </a:endParaRPr>
          </a:p>
          <a:p>
            <a:r>
              <a:rPr lang="tr-TR" u="sng" dirty="0" smtClean="0">
                <a:solidFill>
                  <a:srgbClr val="FF0000"/>
                </a:solidFill>
              </a:rPr>
              <a:t>Kendine hizmet eden atfetme yanlılığı</a:t>
            </a:r>
            <a:r>
              <a:rPr lang="tr-TR" dirty="0" smtClean="0">
                <a:solidFill>
                  <a:srgbClr val="FF0000"/>
                </a:solidFill>
              </a:rPr>
              <a:t> : </a:t>
            </a:r>
            <a:r>
              <a:rPr lang="tr-TR" dirty="0" smtClean="0"/>
              <a:t>Bireyin başarısızlıklarda dışsal nedenler araması, başarının söz konusu olduğu durumlarda ise içsel etkenlere atfetme eğilimidir. Bir öğrencinin, sınavdan düşük aldığında bunun nedenini öğretmenin kıt not vermesine; aldığı iyi notları ise kendi çalışkanlığına bağlaması gibi.</a:t>
            </a:r>
            <a:endParaRPr lang="tr-TR" u="sng" dirty="0" smtClean="0">
              <a:solidFill>
                <a:srgbClr val="FF0000"/>
              </a:solidFill>
            </a:endParaRPr>
          </a:p>
          <a:p>
            <a:endParaRPr lang="tr-TR" u="sng" dirty="0" smtClean="0">
              <a:solidFill>
                <a:srgbClr val="FF0000"/>
              </a:solidFill>
            </a:endParaRPr>
          </a:p>
          <a:p>
            <a:r>
              <a:rPr lang="tr-TR" u="sng" dirty="0" smtClean="0">
                <a:solidFill>
                  <a:srgbClr val="FF0000"/>
                </a:solidFill>
              </a:rPr>
              <a:t>Aktör-gözlemci etkisi</a:t>
            </a:r>
            <a:r>
              <a:rPr lang="tr-TR" dirty="0" smtClean="0">
                <a:solidFill>
                  <a:srgbClr val="FF0000"/>
                </a:solidFill>
              </a:rPr>
              <a:t> : </a:t>
            </a:r>
            <a:r>
              <a:rPr lang="tr-TR" dirty="0" smtClean="0"/>
              <a:t>Davranışı izleyen gözlemci davranışı sergileyen aktörün kişilik özelliklerine bağlayarak, içsel atıfta bulunur. Davranışı gerçekleştiren aktör ise yaptığı davranışın sebebini içinde bulunulan ortamın özelliklerine bağlayarak dışsal atıfta bulunma eğilimine girer. Bir iş kazası sonucunda olayı gözlemleyen usta başı ana nedeni çalışanın dikkatsizliğine; kazaya maruz kalan çalışan ise makinenin güvenli olmamasına bağlayabilir.</a:t>
            </a:r>
          </a:p>
        </p:txBody>
      </p:sp>
    </p:spTree>
    <p:extLst>
      <p:ext uri="{BB962C8B-B14F-4D97-AF65-F5344CB8AC3E}">
        <p14:creationId xmlns:p14="http://schemas.microsoft.com/office/powerpoint/2010/main" val="1207446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çerik Yer Tutucusu 5"/>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a:xfrm>
            <a:off x="3215218" y="-4233"/>
            <a:ext cx="6242049" cy="6479117"/>
          </a:xfrm>
        </p:spPr>
      </p:pic>
      <p:sp>
        <p:nvSpPr>
          <p:cNvPr id="20482" name="Metin kutusu 7"/>
          <p:cNvSpPr txBox="1">
            <a:spLocks noChangeArrowheads="1"/>
          </p:cNvSpPr>
          <p:nvPr/>
        </p:nvSpPr>
        <p:spPr bwMode="auto">
          <a:xfrm>
            <a:off x="4176185" y="6489701"/>
            <a:ext cx="5041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tr-TR" altLang="x-none" sz="1600"/>
              <a:t>Diego Velazquez </a:t>
            </a:r>
            <a:r>
              <a:rPr lang="mr-IN" altLang="x-none" sz="1600"/>
              <a:t>–</a:t>
            </a:r>
            <a:r>
              <a:rPr lang="tr-TR" altLang="x-none" sz="1600"/>
              <a:t> Las Meninas (Nedimeler) - 1656</a:t>
            </a:r>
          </a:p>
        </p:txBody>
      </p:sp>
    </p:spTree>
    <p:extLst>
      <p:ext uri="{BB962C8B-B14F-4D97-AF65-F5344CB8AC3E}">
        <p14:creationId xmlns:p14="http://schemas.microsoft.com/office/powerpoint/2010/main" val="1361146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Tutum</a:t>
            </a:r>
            <a:endParaRPr lang="tr-TR" dirty="0">
              <a:solidFill>
                <a:srgbClr val="FF0000"/>
              </a:solidFill>
            </a:endParaRPr>
          </a:p>
        </p:txBody>
      </p:sp>
      <p:sp>
        <p:nvSpPr>
          <p:cNvPr id="3" name="Content Placeholder 2"/>
          <p:cNvSpPr>
            <a:spLocks noGrp="1"/>
          </p:cNvSpPr>
          <p:nvPr>
            <p:ph idx="1"/>
          </p:nvPr>
        </p:nvSpPr>
        <p:spPr/>
        <p:txBody>
          <a:bodyPr>
            <a:normAutofit/>
          </a:bodyPr>
          <a:lstStyle/>
          <a:p>
            <a:r>
              <a:rPr lang="tr-TR" dirty="0" smtClean="0"/>
              <a:t>Öğrenme yoluyla kazanılmış, bireyin çevresindeki herhangi bir olgu veya nesneye ilişkin sahip olduğu tepki eğilimidir.</a:t>
            </a:r>
          </a:p>
          <a:p>
            <a:pPr>
              <a:buNone/>
            </a:pPr>
            <a:endParaRPr lang="tr-TR" dirty="0" smtClean="0"/>
          </a:p>
          <a:p>
            <a:r>
              <a:rPr lang="tr-TR" dirty="0" smtClean="0"/>
              <a:t>Bireyin bir durum, olay ya da olgu karşısında ortaya koyması beklenen olası davranışın ön eğilimidir. </a:t>
            </a:r>
          </a:p>
          <a:p>
            <a:pPr>
              <a:buNone/>
            </a:pPr>
            <a:endParaRPr lang="tr-TR" dirty="0" smtClean="0"/>
          </a:p>
          <a:p>
            <a:r>
              <a:rPr lang="tr-TR" dirty="0" smtClean="0"/>
              <a:t>Tutumun anlaşılabilmesi için bireyin davranışlarını izlemek gerekmektedir. </a:t>
            </a:r>
            <a:endParaRPr lang="tr-TR" dirty="0"/>
          </a:p>
        </p:txBody>
      </p:sp>
    </p:spTree>
    <p:extLst>
      <p:ext uri="{BB962C8B-B14F-4D97-AF65-F5344CB8AC3E}">
        <p14:creationId xmlns:p14="http://schemas.microsoft.com/office/powerpoint/2010/main" val="1980546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Tutumların Özellikleri</a:t>
            </a:r>
            <a:endParaRPr lang="tr-TR"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endParaRPr lang="tr-TR" dirty="0" smtClean="0"/>
          </a:p>
          <a:p>
            <a:r>
              <a:rPr lang="tr-TR" b="1" dirty="0" smtClean="0"/>
              <a:t>Tutumlar öğrenilebilir: </a:t>
            </a:r>
            <a:r>
              <a:rPr lang="tr-TR" dirty="0" smtClean="0"/>
              <a:t>Deneyimleyerek, bilgi edinerek, yaşamış olanların deneyimlerini paylaşarak tutumları öğrenmek mümkündür.</a:t>
            </a:r>
          </a:p>
          <a:p>
            <a:r>
              <a:rPr lang="tr-TR" b="1" dirty="0" smtClean="0"/>
              <a:t>Tutumlar karmaşıktır: </a:t>
            </a:r>
            <a:r>
              <a:rPr lang="tr-TR" dirty="0" smtClean="0"/>
              <a:t>Tutumları oluşturan bileşenlerin fazlalığı ya da azlığı onun karmaşıklık derecesini belirler.</a:t>
            </a:r>
          </a:p>
          <a:p>
            <a:r>
              <a:rPr lang="tr-TR" b="1" dirty="0" smtClean="0"/>
              <a:t>Her tutumun bir gücü vardır: </a:t>
            </a:r>
            <a:r>
              <a:rPr lang="tr-TR" dirty="0" smtClean="0"/>
              <a:t>Bireyin tutum nesnesine karşı hissettiği duygusal yoğunluk, o tutumun gücüne olumlu ya da olumsuz etki eder. </a:t>
            </a:r>
          </a:p>
          <a:p>
            <a:r>
              <a:rPr lang="tr-TR" b="1" dirty="0" smtClean="0"/>
              <a:t>Tutumlar tutarlıdır: </a:t>
            </a:r>
            <a:r>
              <a:rPr lang="tr-TR" dirty="0" smtClean="0"/>
              <a:t>Tutumların özünde tutarlılık beklentisi vardır. Birey, benzer durumlarda benzer tutumları sergiler.</a:t>
            </a:r>
          </a:p>
          <a:p>
            <a:r>
              <a:rPr lang="tr-TR" b="1" dirty="0" smtClean="0"/>
              <a:t>Tutumlar değiştirilebilir: </a:t>
            </a:r>
            <a:r>
              <a:rPr lang="tr-TR" dirty="0" smtClean="0"/>
              <a:t>Duygu, düşünce, edinilen bilgilerdeki değişim tutumların da değişmesini sağlayacaktır. </a:t>
            </a:r>
            <a:endParaRPr lang="tr-TR" dirty="0"/>
          </a:p>
        </p:txBody>
      </p:sp>
    </p:spTree>
    <p:extLst>
      <p:ext uri="{BB962C8B-B14F-4D97-AF65-F5344CB8AC3E}">
        <p14:creationId xmlns:p14="http://schemas.microsoft.com/office/powerpoint/2010/main" val="1051539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Tutumun Bileşenleri</a:t>
            </a:r>
            <a:endParaRPr lang="tr-TR" dirty="0">
              <a:solidFill>
                <a:srgbClr val="FF0000"/>
              </a:solidFill>
            </a:endParaRPr>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4167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İşe ilişkin başlıca tutumlar</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İş tatmini</a:t>
            </a:r>
          </a:p>
          <a:p>
            <a:r>
              <a:rPr lang="tr-TR" dirty="0" smtClean="0"/>
              <a:t>Örgütsel bağlılık</a:t>
            </a:r>
          </a:p>
          <a:p>
            <a:r>
              <a:rPr lang="tr-TR" dirty="0" smtClean="0"/>
              <a:t>İşle özdeşleşme</a:t>
            </a:r>
          </a:p>
          <a:p>
            <a:r>
              <a:rPr lang="tr-TR" dirty="0" smtClean="0"/>
              <a:t>İşten ayrılma niyeti</a:t>
            </a:r>
          </a:p>
        </p:txBody>
      </p:sp>
    </p:spTree>
    <p:extLst>
      <p:ext uri="{BB962C8B-B14F-4D97-AF65-F5344CB8AC3E}">
        <p14:creationId xmlns:p14="http://schemas.microsoft.com/office/powerpoint/2010/main" val="1022279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İş tatmini</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Çalışanın işinden duyduğu hazzı, istekliliği ve motivasyon derecesini ortaya koyar.  İş doyumu, çalışanların işlerinden hoşlanma, iş doyumsuzluğu ise işten hoşlanmama derecesi olarak nitelendirilebilir.</a:t>
            </a:r>
          </a:p>
          <a:p>
            <a:r>
              <a:rPr lang="tr-TR" dirty="0" smtClean="0"/>
              <a:t>Çalışanların iş tatmininde işten kaynaklanan, bireyden kaynaklanan ve çevreden kaynaklanan unsurlar etkili olabilmektedir.  </a:t>
            </a:r>
            <a:endParaRPr lang="tr-TR" dirty="0"/>
          </a:p>
        </p:txBody>
      </p:sp>
    </p:spTree>
    <p:extLst>
      <p:ext uri="{BB962C8B-B14F-4D97-AF65-F5344CB8AC3E}">
        <p14:creationId xmlns:p14="http://schemas.microsoft.com/office/powerpoint/2010/main" val="42042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Örgütsel bağlılık</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Bireylerin çalıştıkları örgüte karşı kendilerini duygusal olarak bağlı hissetmeleridir. Üç bileşeni vardır: Duygusal bağlılık devam bağlılığı, normatif bağlılık. </a:t>
            </a:r>
            <a:endParaRPr lang="tr-TR" dirty="0"/>
          </a:p>
        </p:txBody>
      </p:sp>
    </p:spTree>
    <p:extLst>
      <p:ext uri="{BB962C8B-B14F-4D97-AF65-F5344CB8AC3E}">
        <p14:creationId xmlns:p14="http://schemas.microsoft.com/office/powerpoint/2010/main" val="93069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Özdeşleşme</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Bireyin kendisini işiyle, sosyal çevresiyle bütünleşmiş hissetmesidir. Bireyin örgüt amaçlarına ve değerlerine kuvvetle inanması ve kabul etmesi, örgütsel rolünü oluşturan eylemleri isteyerek ve inançla yapması, bağlı olduğu kuruma üyeliğini devam ettirme konusunda tam istekli olmasıdır. </a:t>
            </a:r>
            <a:endParaRPr lang="tr-TR" dirty="0"/>
          </a:p>
        </p:txBody>
      </p:sp>
    </p:spTree>
    <p:extLst>
      <p:ext uri="{BB962C8B-B14F-4D97-AF65-F5344CB8AC3E}">
        <p14:creationId xmlns:p14="http://schemas.microsoft.com/office/powerpoint/2010/main" val="2051148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İşten ayrılma niyeti</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Bireylerin çalıştıkları kuruma kendilerini yeterince bağlı hissetmemeleri, özdeşleştirememeleri ve yaptıkları işten yeterince tatmin olmamaları sonucunda, yaptıkları işi terk etme düşüncesine verilen isimdir. İşten ayrılma niyeti oluşan bir bireyin verimliliği </a:t>
            </a:r>
            <a:r>
              <a:rPr lang="tr-TR" dirty="0" err="1" smtClean="0"/>
              <a:t>bundn</a:t>
            </a:r>
            <a:r>
              <a:rPr lang="tr-TR" dirty="0" smtClean="0"/>
              <a:t> olumsuz etkilenebilir. Ayrıca çevresine yaydığı olumsuz duygular da diğer çalışanlar üzerinde olumsuz etki yaratabilir. </a:t>
            </a:r>
            <a:endParaRPr lang="tr-TR" dirty="0"/>
          </a:p>
        </p:txBody>
      </p:sp>
    </p:spTree>
    <p:extLst>
      <p:ext uri="{BB962C8B-B14F-4D97-AF65-F5344CB8AC3E}">
        <p14:creationId xmlns:p14="http://schemas.microsoft.com/office/powerpoint/2010/main" val="1062782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4000" dirty="0">
                <a:solidFill>
                  <a:srgbClr val="FF0000"/>
                </a:solidFill>
              </a:rPr>
              <a:t>Duygu Yönetimi</a:t>
            </a:r>
          </a:p>
        </p:txBody>
      </p:sp>
      <p:sp>
        <p:nvSpPr>
          <p:cNvPr id="3" name="Content Placeholder 2"/>
          <p:cNvSpPr>
            <a:spLocks noGrp="1"/>
          </p:cNvSpPr>
          <p:nvPr>
            <p:ph idx="1"/>
          </p:nvPr>
        </p:nvSpPr>
        <p:spPr/>
        <p:txBody>
          <a:bodyPr/>
          <a:lstStyle/>
          <a:p>
            <a:r>
              <a:rPr lang="tr-TR" dirty="0" smtClean="0">
                <a:solidFill>
                  <a:srgbClr val="FF0000"/>
                </a:solidFill>
              </a:rPr>
              <a:t>Duygu yönetimi, </a:t>
            </a:r>
            <a:r>
              <a:rPr lang="tr-TR" dirty="0" smtClean="0"/>
              <a:t>bireylerin hangi duygulara ne zaman sahip olduklarını ve bu duyguları nasıl deneyimleyip ifade ettiklerini anlama ve etkileme sürecidir. </a:t>
            </a:r>
          </a:p>
          <a:p>
            <a:endParaRPr lang="tr-TR" dirty="0" smtClean="0">
              <a:solidFill>
                <a:srgbClr val="FF0000"/>
              </a:solidFill>
            </a:endParaRPr>
          </a:p>
          <a:p>
            <a:r>
              <a:rPr lang="tr-TR" dirty="0" smtClean="0">
                <a:solidFill>
                  <a:srgbClr val="FF0000"/>
                </a:solidFill>
              </a:rPr>
              <a:t>Duygu, </a:t>
            </a:r>
            <a:r>
              <a:rPr lang="tr-TR" dirty="0" smtClean="0"/>
              <a:t>genel olarak bireyin bir olaya tepki vermesi durumudur. </a:t>
            </a:r>
            <a:endParaRPr lang="tr-TR" dirty="0">
              <a:solidFill>
                <a:srgbClr val="FF0000"/>
              </a:solidFill>
            </a:endParaRPr>
          </a:p>
        </p:txBody>
      </p:sp>
    </p:spTree>
    <p:extLst>
      <p:ext uri="{BB962C8B-B14F-4D97-AF65-F5344CB8AC3E}">
        <p14:creationId xmlns:p14="http://schemas.microsoft.com/office/powerpoint/2010/main" val="41465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Duyguların Kaynakları</a:t>
            </a:r>
            <a:endParaRPr lang="tr-TR" dirty="0">
              <a:solidFill>
                <a:srgbClr val="FF0000"/>
              </a:solidFill>
            </a:endParaRPr>
          </a:p>
        </p:txBody>
      </p:sp>
      <p:sp>
        <p:nvSpPr>
          <p:cNvPr id="3" name="Content Placeholder 2"/>
          <p:cNvSpPr>
            <a:spLocks noGrp="1"/>
          </p:cNvSpPr>
          <p:nvPr>
            <p:ph sz="half" idx="1"/>
          </p:nvPr>
        </p:nvSpPr>
        <p:spPr/>
        <p:txBody>
          <a:bodyPr>
            <a:normAutofit/>
          </a:bodyPr>
          <a:lstStyle/>
          <a:p>
            <a:endParaRPr lang="tr-TR" dirty="0" smtClean="0"/>
          </a:p>
          <a:p>
            <a:r>
              <a:rPr lang="tr-TR" dirty="0" smtClean="0"/>
              <a:t>Kişilik</a:t>
            </a:r>
          </a:p>
          <a:p>
            <a:r>
              <a:rPr lang="tr-TR" dirty="0" smtClean="0"/>
              <a:t>Haftanın günleri ve günün saatleri</a:t>
            </a:r>
          </a:p>
          <a:p>
            <a:r>
              <a:rPr lang="tr-TR" dirty="0" smtClean="0"/>
              <a:t>Hava durumu</a:t>
            </a:r>
          </a:p>
          <a:p>
            <a:r>
              <a:rPr lang="tr-TR" dirty="0" smtClean="0"/>
              <a:t>Stres</a:t>
            </a:r>
          </a:p>
        </p:txBody>
      </p:sp>
      <p:sp>
        <p:nvSpPr>
          <p:cNvPr id="4" name="Content Placeholder 3"/>
          <p:cNvSpPr>
            <a:spLocks noGrp="1"/>
          </p:cNvSpPr>
          <p:nvPr>
            <p:ph sz="half" idx="2"/>
          </p:nvPr>
        </p:nvSpPr>
        <p:spPr/>
        <p:txBody>
          <a:bodyPr>
            <a:normAutofit/>
          </a:bodyPr>
          <a:lstStyle/>
          <a:p>
            <a:endParaRPr lang="tr-TR" dirty="0" smtClean="0"/>
          </a:p>
          <a:p>
            <a:r>
              <a:rPr lang="tr-TR" dirty="0" smtClean="0"/>
              <a:t>Sosyal aktiviteler</a:t>
            </a:r>
          </a:p>
          <a:p>
            <a:r>
              <a:rPr lang="tr-TR" dirty="0" smtClean="0"/>
              <a:t>Uyku</a:t>
            </a:r>
          </a:p>
          <a:p>
            <a:r>
              <a:rPr lang="tr-TR" dirty="0" smtClean="0"/>
              <a:t>Egzersiz</a:t>
            </a:r>
          </a:p>
          <a:p>
            <a:r>
              <a:rPr lang="tr-TR" dirty="0" smtClean="0"/>
              <a:t>Yaş</a:t>
            </a:r>
          </a:p>
          <a:p>
            <a:r>
              <a:rPr lang="tr-TR" dirty="0" smtClean="0"/>
              <a:t>Cinsiyet</a:t>
            </a:r>
          </a:p>
          <a:p>
            <a:endParaRPr lang="tr-TR" dirty="0"/>
          </a:p>
        </p:txBody>
      </p:sp>
    </p:spTree>
    <p:extLst>
      <p:ext uri="{BB962C8B-B14F-4D97-AF65-F5344CB8AC3E}">
        <p14:creationId xmlns:p14="http://schemas.microsoft.com/office/powerpoint/2010/main" val="111926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6268" y="0"/>
            <a:ext cx="9057217" cy="630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Metin kutusu 4"/>
          <p:cNvSpPr txBox="1">
            <a:spLocks noChangeArrowheads="1"/>
          </p:cNvSpPr>
          <p:nvPr/>
        </p:nvSpPr>
        <p:spPr bwMode="auto">
          <a:xfrm>
            <a:off x="3462867" y="6487585"/>
            <a:ext cx="5041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tr-TR" altLang="x-none" sz="1600"/>
              <a:t>Pablo Picasso</a:t>
            </a:r>
            <a:r>
              <a:rPr lang="mr-IN" altLang="x-none" sz="1600"/>
              <a:t>–</a:t>
            </a:r>
            <a:r>
              <a:rPr lang="tr-TR" altLang="x-none" sz="1600"/>
              <a:t> Las Meninas (Nedimeler) - 1957</a:t>
            </a:r>
          </a:p>
        </p:txBody>
      </p:sp>
    </p:spTree>
    <p:extLst>
      <p:ext uri="{BB962C8B-B14F-4D97-AF65-F5344CB8AC3E}">
        <p14:creationId xmlns:p14="http://schemas.microsoft.com/office/powerpoint/2010/main" val="1788846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Duygusal Zeka</a:t>
            </a:r>
            <a:endParaRPr lang="tr-TR" dirty="0">
              <a:solidFill>
                <a:srgbClr val="FF0000"/>
              </a:solidFill>
            </a:endParaRPr>
          </a:p>
        </p:txBody>
      </p:sp>
      <p:sp>
        <p:nvSpPr>
          <p:cNvPr id="3" name="Content Placeholder 2"/>
          <p:cNvSpPr>
            <a:spLocks noGrp="1"/>
          </p:cNvSpPr>
          <p:nvPr>
            <p:ph idx="1"/>
          </p:nvPr>
        </p:nvSpPr>
        <p:spPr/>
        <p:txBody>
          <a:bodyPr/>
          <a:lstStyle/>
          <a:p>
            <a:r>
              <a:rPr lang="tr-TR" dirty="0" smtClean="0"/>
              <a:t>“Kendisinin ve baskalarinin duygularını gözleyip düzenleyebilmek; duyguları, düsünce ve eyleme kilavuzluk edecek sekilde kullanabilmek“ anlamına gelmektedir. </a:t>
            </a:r>
          </a:p>
          <a:p>
            <a:pPr>
              <a:buNone/>
            </a:pPr>
            <a:endParaRPr lang="tr-TR" dirty="0" smtClean="0"/>
          </a:p>
          <a:p>
            <a:r>
              <a:rPr lang="tr-TR" dirty="0" smtClean="0"/>
              <a:t>Bireyin iş performansını en çok etkileyen faktör olduğu söylenmektedir. </a:t>
            </a:r>
            <a:endParaRPr lang="tr-TR" dirty="0"/>
          </a:p>
        </p:txBody>
      </p:sp>
    </p:spTree>
    <p:extLst>
      <p:ext uri="{BB962C8B-B14F-4D97-AF65-F5344CB8AC3E}">
        <p14:creationId xmlns:p14="http://schemas.microsoft.com/office/powerpoint/2010/main" val="1722734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Duygusal Zekanın Boyutları</a:t>
            </a:r>
            <a:endParaRPr lang="tr-TR" dirty="0">
              <a:solidFill>
                <a:srgbClr val="FF0000"/>
              </a:solidFill>
            </a:endParaRPr>
          </a:p>
        </p:txBody>
      </p:sp>
      <p:sp>
        <p:nvSpPr>
          <p:cNvPr id="3" name="Content Placeholder 2"/>
          <p:cNvSpPr>
            <a:spLocks noGrp="1"/>
          </p:cNvSpPr>
          <p:nvPr>
            <p:ph idx="1"/>
          </p:nvPr>
        </p:nvSpPr>
        <p:spPr/>
        <p:txBody>
          <a:bodyPr>
            <a:noAutofit/>
          </a:bodyPr>
          <a:lstStyle/>
          <a:p>
            <a:pPr>
              <a:buNone/>
            </a:pPr>
            <a:r>
              <a:rPr lang="tr-TR" sz="2000" u="sng" dirty="0">
                <a:solidFill>
                  <a:srgbClr val="FF0000"/>
                </a:solidFill>
              </a:rPr>
              <a:t>1. Özbilinç: </a:t>
            </a:r>
            <a:r>
              <a:rPr lang="tr-TR" sz="2000" dirty="0"/>
              <a:t>"Benlik bilinci" olarak da ifade edilebilir. Kendini </a:t>
            </a:r>
            <a:r>
              <a:rPr lang="tr-TR" sz="2000" dirty="0" smtClean="0"/>
              <a:t>tanıma</a:t>
            </a:r>
            <a:r>
              <a:rPr lang="tr-TR" sz="2000" dirty="0"/>
              <a:t>, kendi </a:t>
            </a:r>
            <a:r>
              <a:rPr lang="tr-TR" sz="2000" dirty="0" smtClean="0"/>
              <a:t>duygularının farkında </a:t>
            </a:r>
            <a:r>
              <a:rPr lang="tr-TR" sz="2000" dirty="0"/>
              <a:t>olma ve </a:t>
            </a:r>
            <a:r>
              <a:rPr lang="tr-TR" sz="2000" dirty="0" smtClean="0"/>
              <a:t>doğru değerlendirme yeteneği</a:t>
            </a:r>
            <a:r>
              <a:rPr lang="tr-TR" sz="2000" dirty="0"/>
              <a:t>. </a:t>
            </a:r>
          </a:p>
          <a:p>
            <a:pPr>
              <a:buNone/>
            </a:pPr>
            <a:r>
              <a:rPr lang="tr-TR" sz="2000" u="sng" dirty="0">
                <a:solidFill>
                  <a:srgbClr val="FF0000"/>
                </a:solidFill>
              </a:rPr>
              <a:t>2. Duygulari yönetebilme:</a:t>
            </a:r>
            <a:r>
              <a:rPr lang="tr-TR" sz="2000" dirty="0"/>
              <a:t> </a:t>
            </a:r>
            <a:r>
              <a:rPr lang="tr-TR" sz="2000" dirty="0" smtClean="0"/>
              <a:t>Duyguları </a:t>
            </a:r>
            <a:r>
              <a:rPr lang="tr-TR" sz="2000" dirty="0"/>
              <a:t>uygun biçimde yönetebilme, denetleyebilme </a:t>
            </a:r>
            <a:r>
              <a:rPr lang="tr-TR" sz="2000" dirty="0" smtClean="0"/>
              <a:t>yeteneği</a:t>
            </a:r>
            <a:r>
              <a:rPr lang="tr-TR" sz="2000" dirty="0"/>
              <a:t>. Bununla kastedilen ne </a:t>
            </a:r>
            <a:r>
              <a:rPr lang="tr-TR" sz="2000" dirty="0" smtClean="0"/>
              <a:t>tutkuların </a:t>
            </a:r>
            <a:r>
              <a:rPr lang="tr-TR" sz="2000" dirty="0"/>
              <a:t>kölesi olmak ne de </a:t>
            </a:r>
            <a:r>
              <a:rPr lang="tr-TR" sz="2000" dirty="0" smtClean="0"/>
              <a:t>duyguları bastırmaktır. </a:t>
            </a:r>
            <a:r>
              <a:rPr lang="tr-TR" sz="2000" dirty="0"/>
              <a:t>Kastedilen </a:t>
            </a:r>
            <a:r>
              <a:rPr lang="tr-TR" sz="2000" dirty="0" smtClean="0"/>
              <a:t>duyguları </a:t>
            </a:r>
            <a:r>
              <a:rPr lang="tr-TR" sz="2000" dirty="0"/>
              <a:t>dengeli, uyumlu biçimde ortaya koyabilmektir.</a:t>
            </a:r>
          </a:p>
          <a:p>
            <a:pPr>
              <a:buNone/>
            </a:pPr>
            <a:r>
              <a:rPr lang="tr-TR" sz="2000" u="sng" dirty="0">
                <a:solidFill>
                  <a:srgbClr val="FF0000"/>
                </a:solidFill>
              </a:rPr>
              <a:t>3. Kendini harekete geçirebilme (Motivasyon):</a:t>
            </a:r>
            <a:r>
              <a:rPr lang="tr-TR" sz="2000" dirty="0"/>
              <a:t> </a:t>
            </a:r>
            <a:r>
              <a:rPr lang="tr-TR" sz="2000" dirty="0" smtClean="0"/>
              <a:t>Duyguları </a:t>
            </a:r>
            <a:r>
              <a:rPr lang="tr-TR" sz="2000" dirty="0"/>
              <a:t>bir amaç </a:t>
            </a:r>
            <a:r>
              <a:rPr lang="tr-TR" sz="2000" dirty="0" smtClean="0"/>
              <a:t>doğrultusunda </a:t>
            </a:r>
            <a:r>
              <a:rPr lang="tr-TR" sz="2000" dirty="0"/>
              <a:t>harekete geçirebilme, içsel güdülenme. Teknik olarak, enerjiyi belli bir amaç </a:t>
            </a:r>
            <a:r>
              <a:rPr lang="tr-TR" sz="2000" dirty="0" smtClean="0"/>
              <a:t>uğruna</a:t>
            </a:r>
            <a:r>
              <a:rPr lang="tr-TR" sz="2000" dirty="0"/>
              <a:t>, belli bir yönde </a:t>
            </a:r>
            <a:r>
              <a:rPr lang="tr-TR" sz="2000" dirty="0" smtClean="0"/>
              <a:t>harcamaktır</a:t>
            </a:r>
            <a:r>
              <a:rPr lang="tr-TR" sz="2000" dirty="0"/>
              <a:t>. Duygusal zeka </a:t>
            </a:r>
            <a:r>
              <a:rPr lang="tr-TR" sz="2000" dirty="0" smtClean="0"/>
              <a:t>bağlamında </a:t>
            </a:r>
            <a:r>
              <a:rPr lang="tr-TR" sz="2000" dirty="0"/>
              <a:t>ise, duygusal sistemimizi araci olarak kullanarak bir </a:t>
            </a:r>
            <a:r>
              <a:rPr lang="tr-TR" sz="2000" dirty="0" smtClean="0"/>
              <a:t>işi başlatmak </a:t>
            </a:r>
            <a:r>
              <a:rPr lang="tr-TR" sz="2000" dirty="0"/>
              <a:t>ve bitirmektir. </a:t>
            </a:r>
          </a:p>
          <a:p>
            <a:pPr>
              <a:buNone/>
            </a:pPr>
            <a:r>
              <a:rPr lang="tr-TR" sz="2000" u="sng" dirty="0">
                <a:solidFill>
                  <a:srgbClr val="FF0000"/>
                </a:solidFill>
              </a:rPr>
              <a:t>4. Başkalarinin duygularini anlayabilme (Empati):</a:t>
            </a:r>
            <a:r>
              <a:rPr lang="tr-TR" sz="2000" dirty="0"/>
              <a:t> Kendini </a:t>
            </a:r>
            <a:r>
              <a:rPr lang="tr-TR" sz="2000" dirty="0" smtClean="0"/>
              <a:t>başkalarının </a:t>
            </a:r>
            <a:r>
              <a:rPr lang="tr-TR" sz="2000" dirty="0"/>
              <a:t>yerine koyabilme </a:t>
            </a:r>
            <a:r>
              <a:rPr lang="tr-TR" sz="2000" dirty="0" smtClean="0"/>
              <a:t>yeteneği</a:t>
            </a:r>
            <a:r>
              <a:rPr lang="tr-TR" sz="2000" dirty="0"/>
              <a:t>.  Kökeni, "özbilinç"tir. Kendi duygularimiza ne kadar açiksak, baskalarinin duygularini okumayi da o kadar iyi beceririz. </a:t>
            </a:r>
          </a:p>
          <a:p>
            <a:pPr>
              <a:buNone/>
            </a:pPr>
            <a:r>
              <a:rPr lang="tr-TR" sz="2000" u="sng" dirty="0">
                <a:solidFill>
                  <a:srgbClr val="FF0000"/>
                </a:solidFill>
              </a:rPr>
              <a:t>5. Sosyal beceriler:</a:t>
            </a:r>
            <a:r>
              <a:rPr lang="tr-TR" sz="2000" dirty="0">
                <a:solidFill>
                  <a:srgbClr val="FF0000"/>
                </a:solidFill>
              </a:rPr>
              <a:t> </a:t>
            </a:r>
            <a:r>
              <a:rPr lang="tr-TR" sz="2000" dirty="0"/>
              <a:t>Etkili </a:t>
            </a:r>
            <a:r>
              <a:rPr lang="tr-TR" sz="2000" dirty="0" smtClean="0"/>
              <a:t>kişilerarası ilişkiler </a:t>
            </a:r>
            <a:r>
              <a:rPr lang="tr-TR" sz="2000" dirty="0"/>
              <a:t>kurabilme ve sürdürebilme </a:t>
            </a:r>
            <a:r>
              <a:rPr lang="tr-TR" sz="2000" dirty="0" smtClean="0"/>
              <a:t>yeteneği. </a:t>
            </a:r>
            <a:endParaRPr lang="tr-TR" sz="2000" dirty="0"/>
          </a:p>
        </p:txBody>
      </p:sp>
    </p:spTree>
    <p:extLst>
      <p:ext uri="{BB962C8B-B14F-4D97-AF65-F5344CB8AC3E}">
        <p14:creationId xmlns:p14="http://schemas.microsoft.com/office/powerpoint/2010/main" val="1624700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Duygusal Emek</a:t>
            </a:r>
            <a:endParaRPr lang="tr-TR" dirty="0">
              <a:solidFill>
                <a:srgbClr val="FF0000"/>
              </a:solidFill>
            </a:endParaRPr>
          </a:p>
        </p:txBody>
      </p:sp>
      <p:sp>
        <p:nvSpPr>
          <p:cNvPr id="3" name="Content Placeholder 2"/>
          <p:cNvSpPr>
            <a:spLocks noGrp="1"/>
          </p:cNvSpPr>
          <p:nvPr>
            <p:ph idx="1"/>
          </p:nvPr>
        </p:nvSpPr>
        <p:spPr/>
        <p:txBody>
          <a:bodyPr/>
          <a:lstStyle/>
          <a:p>
            <a:r>
              <a:rPr lang="tr-TR" dirty="0" smtClean="0">
                <a:solidFill>
                  <a:srgbClr val="FF0000"/>
                </a:solidFill>
              </a:rPr>
              <a:t>Duygusal emek</a:t>
            </a:r>
            <a:r>
              <a:rPr lang="tr-TR" dirty="0" smtClean="0"/>
              <a:t>, işi gereği müşterilerle birebir iletişim halinde olan işgörenlerin duygusal tepkilerini örgüt için kabul edilebilir şekle sokmak veya örgüt amaçlarıyla uyumlu duygu gösterimleri yaratmak amacıyla harcadıkları çaba şeklinde tanımlanabilir.</a:t>
            </a:r>
            <a:endParaRPr lang="tr-TR" dirty="0"/>
          </a:p>
        </p:txBody>
      </p:sp>
      <p:graphicFrame>
        <p:nvGraphicFramePr>
          <p:cNvPr id="4" name="Diagram 3"/>
          <p:cNvGraphicFramePr/>
          <p:nvPr/>
        </p:nvGraphicFramePr>
        <p:xfrm>
          <a:off x="2809852" y="4929198"/>
          <a:ext cx="6096000" cy="1746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4667240" y="5357826"/>
            <a:ext cx="2357454" cy="785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DUYGUSAL UYUMSUZLUK</a:t>
            </a:r>
          </a:p>
        </p:txBody>
      </p:sp>
    </p:spTree>
    <p:extLst>
      <p:ext uri="{BB962C8B-B14F-4D97-AF65-F5344CB8AC3E}">
        <p14:creationId xmlns:p14="http://schemas.microsoft.com/office/powerpoint/2010/main" val="1079151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Duygusal Emek Türleri</a:t>
            </a:r>
            <a:endParaRPr lang="tr-TR" dirty="0">
              <a:solidFill>
                <a:srgbClr val="FF0000"/>
              </a:solidFill>
            </a:endParaRPr>
          </a:p>
        </p:txBody>
      </p:sp>
      <p:sp>
        <p:nvSpPr>
          <p:cNvPr id="3" name="Content Placeholder 2"/>
          <p:cNvSpPr>
            <a:spLocks noGrp="1"/>
          </p:cNvSpPr>
          <p:nvPr>
            <p:ph idx="1"/>
          </p:nvPr>
        </p:nvSpPr>
        <p:spPr/>
        <p:txBody>
          <a:bodyPr>
            <a:normAutofit/>
          </a:bodyPr>
          <a:lstStyle/>
          <a:p>
            <a:r>
              <a:rPr lang="tr-TR" dirty="0" smtClean="0">
                <a:solidFill>
                  <a:srgbClr val="FF0000"/>
                </a:solidFill>
              </a:rPr>
              <a:t>Yüzeysel davranış:</a:t>
            </a:r>
            <a:r>
              <a:rPr lang="tr-TR" dirty="0" smtClean="0"/>
              <a:t> Bireylerin, gerçek hislerini değiştirmedikleri halde, duygu gösterimlerini kontrol ederek beklentilere uyumlu hale getirdikleri davranış biçimidir. </a:t>
            </a:r>
          </a:p>
          <a:p>
            <a:pPr>
              <a:buNone/>
            </a:pPr>
            <a:endParaRPr lang="tr-TR" dirty="0" smtClean="0"/>
          </a:p>
          <a:p>
            <a:r>
              <a:rPr lang="tr-TR" dirty="0" smtClean="0">
                <a:solidFill>
                  <a:srgbClr val="FF0000"/>
                </a:solidFill>
              </a:rPr>
              <a:t>Derinlemesine davranış:</a:t>
            </a:r>
            <a:r>
              <a:rPr lang="tr-TR" dirty="0" smtClean="0"/>
              <a:t> Derinlemesine davranışta kişi gerçek hislerini kendisinden beklenen davranışlarla uyumlu hale getirmeye çalışır. </a:t>
            </a:r>
            <a:endParaRPr lang="tr-TR" dirty="0"/>
          </a:p>
        </p:txBody>
      </p:sp>
    </p:spTree>
    <p:extLst>
      <p:ext uri="{BB962C8B-B14F-4D97-AF65-F5344CB8AC3E}">
        <p14:creationId xmlns:p14="http://schemas.microsoft.com/office/powerpoint/2010/main" val="1807223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solidFill>
                  <a:srgbClr val="FF0000"/>
                </a:solidFill>
              </a:rPr>
              <a:t>Duyum ve Algı</a:t>
            </a:r>
            <a:endParaRPr lang="tr-TR" dirty="0">
              <a:solidFill>
                <a:srgbClr val="FF0000"/>
              </a:solidFill>
            </a:endParaRPr>
          </a:p>
        </p:txBody>
      </p:sp>
      <p:sp>
        <p:nvSpPr>
          <p:cNvPr id="3" name="İçerik Yer Tutucusu 2"/>
          <p:cNvSpPr>
            <a:spLocks noGrp="1"/>
          </p:cNvSpPr>
          <p:nvPr>
            <p:ph idx="1"/>
          </p:nvPr>
        </p:nvSpPr>
        <p:spPr>
          <a:xfrm>
            <a:off x="1881158" y="1571613"/>
            <a:ext cx="8229600" cy="4525963"/>
          </a:xfrm>
        </p:spPr>
        <p:txBody>
          <a:bodyPr/>
          <a:lstStyle/>
          <a:p>
            <a:r>
              <a:rPr lang="tr-TR" dirty="0" smtClean="0">
                <a:solidFill>
                  <a:srgbClr val="FF0000"/>
                </a:solidFill>
              </a:rPr>
              <a:t>Duyum: </a:t>
            </a:r>
            <a:r>
              <a:rPr lang="tr-TR" dirty="0" smtClean="0"/>
              <a:t>Çevremizdeki uyarıcıların sinir akımı haline dönüştürülerek beyne ulaştırılmasıdır. </a:t>
            </a:r>
          </a:p>
          <a:p>
            <a:r>
              <a:rPr lang="tr-TR" dirty="0" smtClean="0">
                <a:solidFill>
                  <a:srgbClr val="FF0000"/>
                </a:solidFill>
              </a:rPr>
              <a:t>Algılama: </a:t>
            </a:r>
            <a:r>
              <a:rPr lang="tr-TR" dirty="0" smtClean="0"/>
              <a:t>Duyu organlarına gelen uyarıcılara anlam verilip yorumlanmasıdır.</a:t>
            </a:r>
          </a:p>
          <a:p>
            <a:endParaRPr lang="tr-TR" dirty="0" smtClean="0"/>
          </a:p>
          <a:p>
            <a:pPr>
              <a:buNone/>
            </a:pPr>
            <a:r>
              <a:rPr lang="tr-TR" dirty="0" smtClean="0"/>
              <a:t> </a:t>
            </a:r>
            <a:endParaRPr lang="tr-TR" dirty="0">
              <a:solidFill>
                <a:srgbClr val="FF0000"/>
              </a:solidFill>
            </a:endParaRPr>
          </a:p>
        </p:txBody>
      </p:sp>
      <p:graphicFrame>
        <p:nvGraphicFramePr>
          <p:cNvPr id="6" name="Diagram 5"/>
          <p:cNvGraphicFramePr/>
          <p:nvPr/>
        </p:nvGraphicFramePr>
        <p:xfrm>
          <a:off x="2095472" y="4143380"/>
          <a:ext cx="7786742" cy="1746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2583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609600" y="457200"/>
            <a:ext cx="10972800" cy="1143000"/>
          </a:xfrm>
        </p:spPr>
        <p:txBody>
          <a:bodyPr>
            <a:normAutofit/>
          </a:bodyPr>
          <a:lstStyle/>
          <a:p>
            <a:pPr algn="l" eaLnBrk="1" hangingPunct="1"/>
            <a:r>
              <a:rPr lang="tr-TR" altLang="x-none" b="1" dirty="0">
                <a:solidFill>
                  <a:srgbClr val="FF0000"/>
                </a:solidFill>
                <a:ea typeface="Times New Roman" charset="0"/>
                <a:cs typeface="Times New Roman" charset="0"/>
              </a:rPr>
              <a:t>Algılama Süreci</a:t>
            </a:r>
            <a:endParaRPr lang="fr-CA" altLang="x-none" b="1" dirty="0">
              <a:solidFill>
                <a:srgbClr val="FF0000"/>
              </a:solidFill>
              <a:ea typeface="Times New Roman" charset="0"/>
              <a:cs typeface="Times New Roman" charset="0"/>
            </a:endParaRPr>
          </a:p>
        </p:txBody>
      </p:sp>
      <p:sp>
        <p:nvSpPr>
          <p:cNvPr id="18435" name="Content Placeholder 2"/>
          <p:cNvSpPr>
            <a:spLocks noGrp="1"/>
          </p:cNvSpPr>
          <p:nvPr>
            <p:ph idx="4294967295"/>
          </p:nvPr>
        </p:nvSpPr>
        <p:spPr>
          <a:xfrm>
            <a:off x="609600" y="1784352"/>
            <a:ext cx="10972800" cy="4525433"/>
          </a:xfrm>
        </p:spPr>
        <p:txBody>
          <a:bodyPr/>
          <a:lstStyle/>
          <a:p>
            <a:pPr eaLnBrk="1" hangingPunct="1"/>
            <a:endParaRPr lang="tr-TR" altLang="x-none" sz="2667" dirty="0"/>
          </a:p>
          <a:p>
            <a:pPr eaLnBrk="1" hangingPunct="1"/>
            <a:endParaRPr lang="tr-TR" altLang="x-none" sz="3733" dirty="0"/>
          </a:p>
          <a:p>
            <a:pPr eaLnBrk="1" hangingPunct="1"/>
            <a:endParaRPr lang="fr-CA" altLang="x-none" sz="3733" dirty="0"/>
          </a:p>
        </p:txBody>
      </p:sp>
      <p:sp>
        <p:nvSpPr>
          <p:cNvPr id="18436" name="Rectangle 5"/>
          <p:cNvSpPr>
            <a:spLocks noChangeArrowheads="1"/>
          </p:cNvSpPr>
          <p:nvPr/>
        </p:nvSpPr>
        <p:spPr bwMode="auto">
          <a:xfrm>
            <a:off x="527051" y="3045884"/>
            <a:ext cx="1729316" cy="8636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tr-TR" altLang="x-none" sz="2133">
                <a:latin typeface="Arial" charset="0"/>
              </a:rPr>
              <a:t>Uyarıcı Alma</a:t>
            </a:r>
          </a:p>
        </p:txBody>
      </p:sp>
      <p:sp>
        <p:nvSpPr>
          <p:cNvPr id="18437" name="Rectangle 6"/>
          <p:cNvSpPr>
            <a:spLocks noChangeArrowheads="1"/>
          </p:cNvSpPr>
          <p:nvPr/>
        </p:nvSpPr>
        <p:spPr bwMode="auto">
          <a:xfrm>
            <a:off x="2734734" y="3045884"/>
            <a:ext cx="1824567" cy="8636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tr-TR" altLang="x-none" sz="2133">
                <a:latin typeface="Arial" charset="0"/>
              </a:rPr>
              <a:t>Seçicilik</a:t>
            </a:r>
          </a:p>
        </p:txBody>
      </p:sp>
      <p:sp>
        <p:nvSpPr>
          <p:cNvPr id="18438" name="Rectangle 7"/>
          <p:cNvSpPr>
            <a:spLocks noChangeArrowheads="1"/>
          </p:cNvSpPr>
          <p:nvPr/>
        </p:nvSpPr>
        <p:spPr bwMode="auto">
          <a:xfrm>
            <a:off x="5135034" y="3045884"/>
            <a:ext cx="1729317" cy="8636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tr-TR" altLang="x-none" sz="2133">
                <a:latin typeface="Arial" charset="0"/>
              </a:rPr>
              <a:t>Bilginin </a:t>
            </a:r>
          </a:p>
          <a:p>
            <a:pPr algn="ctr" eaLnBrk="1" hangingPunct="1">
              <a:spcBef>
                <a:spcPct val="0"/>
              </a:spcBef>
              <a:buFontTx/>
              <a:buNone/>
            </a:pPr>
            <a:r>
              <a:rPr lang="tr-TR" altLang="x-none" sz="2133">
                <a:latin typeface="Arial" charset="0"/>
              </a:rPr>
              <a:t>İşlenmesi</a:t>
            </a:r>
          </a:p>
        </p:txBody>
      </p:sp>
      <p:sp>
        <p:nvSpPr>
          <p:cNvPr id="18439" name="Rectangle 8"/>
          <p:cNvSpPr>
            <a:spLocks noChangeArrowheads="1"/>
          </p:cNvSpPr>
          <p:nvPr/>
        </p:nvSpPr>
        <p:spPr bwMode="auto">
          <a:xfrm>
            <a:off x="7535333" y="3045884"/>
            <a:ext cx="1727200" cy="8636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tr-TR" altLang="x-none" sz="2133">
                <a:latin typeface="Arial" charset="0"/>
              </a:rPr>
              <a:t>Yorum ve</a:t>
            </a:r>
          </a:p>
          <a:p>
            <a:pPr algn="ctr" eaLnBrk="1" hangingPunct="1">
              <a:spcBef>
                <a:spcPct val="0"/>
              </a:spcBef>
              <a:buFontTx/>
              <a:buNone/>
            </a:pPr>
            <a:r>
              <a:rPr lang="tr-TR" altLang="x-none" sz="2133">
                <a:latin typeface="Arial" charset="0"/>
              </a:rPr>
              <a:t>Değerlendirme</a:t>
            </a:r>
          </a:p>
        </p:txBody>
      </p:sp>
      <p:sp>
        <p:nvSpPr>
          <p:cNvPr id="18440" name="Rectangle 9"/>
          <p:cNvSpPr>
            <a:spLocks noChangeArrowheads="1"/>
          </p:cNvSpPr>
          <p:nvPr/>
        </p:nvSpPr>
        <p:spPr bwMode="auto">
          <a:xfrm>
            <a:off x="9840384" y="3045884"/>
            <a:ext cx="1727200" cy="8636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tr-TR" altLang="x-none" sz="2133">
                <a:latin typeface="Arial" charset="0"/>
              </a:rPr>
              <a:t>Davranış</a:t>
            </a:r>
          </a:p>
        </p:txBody>
      </p:sp>
      <p:sp>
        <p:nvSpPr>
          <p:cNvPr id="18441" name="Line 10"/>
          <p:cNvSpPr>
            <a:spLocks noChangeShapeType="1"/>
          </p:cNvSpPr>
          <p:nvPr/>
        </p:nvSpPr>
        <p:spPr bwMode="auto">
          <a:xfrm>
            <a:off x="2256367" y="3429000"/>
            <a:ext cx="47836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sz="2400"/>
          </a:p>
        </p:txBody>
      </p:sp>
      <p:sp>
        <p:nvSpPr>
          <p:cNvPr id="18442" name="Line 11"/>
          <p:cNvSpPr>
            <a:spLocks noChangeShapeType="1"/>
          </p:cNvSpPr>
          <p:nvPr/>
        </p:nvSpPr>
        <p:spPr bwMode="auto">
          <a:xfrm>
            <a:off x="4559300" y="3429000"/>
            <a:ext cx="5757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sz="2400"/>
          </a:p>
        </p:txBody>
      </p:sp>
      <p:sp>
        <p:nvSpPr>
          <p:cNvPr id="18443" name="Line 12"/>
          <p:cNvSpPr>
            <a:spLocks noChangeShapeType="1"/>
          </p:cNvSpPr>
          <p:nvPr/>
        </p:nvSpPr>
        <p:spPr bwMode="auto">
          <a:xfrm>
            <a:off x="6864351" y="3429000"/>
            <a:ext cx="67098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sz="2400"/>
          </a:p>
        </p:txBody>
      </p:sp>
      <p:sp>
        <p:nvSpPr>
          <p:cNvPr id="18444" name="Line 13"/>
          <p:cNvSpPr>
            <a:spLocks noChangeShapeType="1"/>
          </p:cNvSpPr>
          <p:nvPr/>
        </p:nvSpPr>
        <p:spPr bwMode="auto">
          <a:xfrm>
            <a:off x="9264651" y="3429000"/>
            <a:ext cx="5757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sz="2400"/>
          </a:p>
        </p:txBody>
      </p:sp>
    </p:spTree>
    <p:extLst>
      <p:ext uri="{BB962C8B-B14F-4D97-AF65-F5344CB8AC3E}">
        <p14:creationId xmlns:p14="http://schemas.microsoft.com/office/powerpoint/2010/main" val="111435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altLang="x-none" dirty="0"/>
              <a:t>Algılama, durumun beynimize gerçek olarak kaydedilmesi değil, yorumlanarak kaydedilmesidir. O halde algılama, çevrenin bir resmini yapmaktır. Fakat bu resim, bir fotoğraf gibi değil, bir ressam tarafından yorumlanarak tuvale yansıtılmış bir resim gibi olduğundan, gerçekle tıpa tıp aynı olmayabilir. </a:t>
            </a:r>
            <a:endParaRPr lang="fr-CA" altLang="x-none" dirty="0"/>
          </a:p>
          <a:p>
            <a:endParaRPr lang="tr-TR" dirty="0"/>
          </a:p>
        </p:txBody>
      </p:sp>
    </p:spTree>
    <p:extLst>
      <p:ext uri="{BB962C8B-B14F-4D97-AF65-F5344CB8AC3E}">
        <p14:creationId xmlns:p14="http://schemas.microsoft.com/office/powerpoint/2010/main" val="294220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457200"/>
            <a:ext cx="10972800" cy="1143000"/>
          </a:xfrm>
        </p:spPr>
        <p:txBody>
          <a:bodyPr>
            <a:normAutofit/>
          </a:bodyPr>
          <a:lstStyle/>
          <a:p>
            <a:pPr algn="l" eaLnBrk="1" hangingPunct="1"/>
            <a:r>
              <a:rPr lang="tr-TR" altLang="x-none" b="1" dirty="0">
                <a:solidFill>
                  <a:srgbClr val="FF0000"/>
                </a:solidFill>
                <a:ea typeface="Times New Roman" charset="0"/>
                <a:cs typeface="Times New Roman" charset="0"/>
              </a:rPr>
              <a:t>Algılamanın Özellikleri</a:t>
            </a:r>
            <a:endParaRPr lang="fr-CA" altLang="x-none" b="1" dirty="0">
              <a:solidFill>
                <a:srgbClr val="FF0000"/>
              </a:solidFill>
              <a:ea typeface="Times New Roman" charset="0"/>
              <a:cs typeface="Times New Roman" charset="0"/>
            </a:endParaRPr>
          </a:p>
        </p:txBody>
      </p:sp>
      <p:sp>
        <p:nvSpPr>
          <p:cNvPr id="22531" name="Content Placeholder 2"/>
          <p:cNvSpPr>
            <a:spLocks noGrp="1"/>
          </p:cNvSpPr>
          <p:nvPr>
            <p:ph idx="1"/>
          </p:nvPr>
        </p:nvSpPr>
        <p:spPr>
          <a:xfrm>
            <a:off x="609600" y="1784352"/>
            <a:ext cx="10972800" cy="4525433"/>
          </a:xfrm>
        </p:spPr>
        <p:txBody>
          <a:bodyPr/>
          <a:lstStyle/>
          <a:p>
            <a:pPr eaLnBrk="1" hangingPunct="1"/>
            <a:r>
              <a:rPr lang="tr-TR" altLang="x-none" sz="2667" dirty="0"/>
              <a:t>Algılamada daha önceki yaşantı ve deneyimlerin etkisi büyüktür. Bu nedenle algılama </a:t>
            </a:r>
            <a:r>
              <a:rPr lang="tr-TR" altLang="x-none" sz="2667" b="1" u="sng" dirty="0"/>
              <a:t>öznel</a:t>
            </a:r>
            <a:r>
              <a:rPr lang="tr-TR" altLang="x-none" sz="2667" dirty="0"/>
              <a:t> bir süreçtir.</a:t>
            </a:r>
          </a:p>
          <a:p>
            <a:pPr eaLnBrk="1" hangingPunct="1"/>
            <a:endParaRPr lang="tr-TR" altLang="x-none" sz="2667" dirty="0"/>
          </a:p>
          <a:p>
            <a:pPr eaLnBrk="1" hangingPunct="1"/>
            <a:r>
              <a:rPr lang="tr-TR" altLang="x-none" sz="2667" dirty="0"/>
              <a:t>Algılama </a:t>
            </a:r>
            <a:r>
              <a:rPr lang="tr-TR" altLang="x-none" sz="2667" b="1" u="sng" dirty="0"/>
              <a:t>karmaşık</a:t>
            </a:r>
            <a:r>
              <a:rPr lang="tr-TR" altLang="x-none" sz="2667" dirty="0"/>
              <a:t> bir süreçtir.</a:t>
            </a:r>
          </a:p>
          <a:p>
            <a:pPr eaLnBrk="1" hangingPunct="1"/>
            <a:endParaRPr lang="tr-TR" altLang="x-none" sz="2667" dirty="0"/>
          </a:p>
          <a:p>
            <a:pPr eaLnBrk="1" hangingPunct="1"/>
            <a:r>
              <a:rPr lang="tr-TR" altLang="x-none" sz="2667" b="1" u="sng" dirty="0"/>
              <a:t>Yanılmaya açık</a:t>
            </a:r>
            <a:r>
              <a:rPr lang="tr-TR" altLang="x-none" sz="2667" dirty="0"/>
              <a:t>tır. </a:t>
            </a:r>
          </a:p>
          <a:p>
            <a:pPr eaLnBrk="1" hangingPunct="1"/>
            <a:endParaRPr lang="tr-TR" altLang="x-none" sz="3733" dirty="0"/>
          </a:p>
          <a:p>
            <a:pPr eaLnBrk="1" hangingPunct="1"/>
            <a:endParaRPr lang="fr-CA" altLang="x-none" sz="3733" dirty="0"/>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518" y="2948518"/>
            <a:ext cx="6242049" cy="317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53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Algıyı etkileyen faktörler</a:t>
            </a:r>
            <a:endParaRPr lang="tr-TR" dirty="0">
              <a:solidFill>
                <a:srgbClr val="FF0000"/>
              </a:solidFill>
            </a:endParaRPr>
          </a:p>
        </p:txBody>
      </p:sp>
      <p:sp>
        <p:nvSpPr>
          <p:cNvPr id="6" name="Rectangle 5"/>
          <p:cNvSpPr/>
          <p:nvPr/>
        </p:nvSpPr>
        <p:spPr>
          <a:xfrm>
            <a:off x="3167042" y="2571744"/>
            <a:ext cx="2143140" cy="2428892"/>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tr-TR" b="1" dirty="0"/>
              <a:t>Bireye (Algılayana) İlişkin Faktörler</a:t>
            </a:r>
          </a:p>
          <a:p>
            <a:pPr>
              <a:buFont typeface="Arial" pitchFamily="34" charset="0"/>
              <a:buChar char="•"/>
            </a:pPr>
            <a:r>
              <a:rPr lang="tr-TR" dirty="0"/>
              <a:t> Tutumlar</a:t>
            </a:r>
          </a:p>
          <a:p>
            <a:pPr>
              <a:buFont typeface="Arial" pitchFamily="34" charset="0"/>
              <a:buChar char="•"/>
            </a:pPr>
            <a:r>
              <a:rPr lang="tr-TR" dirty="0"/>
              <a:t> Duyular</a:t>
            </a:r>
          </a:p>
          <a:p>
            <a:pPr>
              <a:buFont typeface="Arial" pitchFamily="34" charset="0"/>
              <a:buChar char="•"/>
            </a:pPr>
            <a:r>
              <a:rPr lang="tr-TR" dirty="0"/>
              <a:t> İlgi alanları</a:t>
            </a:r>
          </a:p>
          <a:p>
            <a:pPr>
              <a:buFont typeface="Arial" pitchFamily="34" charset="0"/>
              <a:buChar char="•"/>
            </a:pPr>
            <a:r>
              <a:rPr lang="tr-TR" dirty="0"/>
              <a:t> Deneyimler</a:t>
            </a:r>
          </a:p>
          <a:p>
            <a:pPr>
              <a:buFont typeface="Arial" pitchFamily="34" charset="0"/>
              <a:buChar char="•"/>
            </a:pPr>
            <a:r>
              <a:rPr lang="tr-TR" dirty="0"/>
              <a:t> </a:t>
            </a:r>
            <a:r>
              <a:rPr lang="tr-TR" dirty="0" err="1" smtClean="0"/>
              <a:t>Beklentler</a:t>
            </a:r>
            <a:endParaRPr lang="tr-TR" dirty="0" smtClean="0"/>
          </a:p>
          <a:p>
            <a:pPr>
              <a:buFont typeface="Arial" pitchFamily="34" charset="0"/>
              <a:buChar char="•"/>
            </a:pPr>
            <a:r>
              <a:rPr lang="tr-TR" dirty="0" smtClean="0"/>
              <a:t>Kişilik</a:t>
            </a:r>
            <a:endParaRPr lang="tr-TR" dirty="0"/>
          </a:p>
        </p:txBody>
      </p:sp>
      <p:sp>
        <p:nvSpPr>
          <p:cNvPr id="8" name="Rectangle 7"/>
          <p:cNvSpPr/>
          <p:nvPr/>
        </p:nvSpPr>
        <p:spPr>
          <a:xfrm>
            <a:off x="6310314" y="1357298"/>
            <a:ext cx="2714644" cy="1428760"/>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tr-TR" b="1" dirty="0"/>
              <a:t>Duruma İlişkin Faktörler</a:t>
            </a:r>
          </a:p>
          <a:p>
            <a:pPr>
              <a:buFont typeface="Arial" pitchFamily="34" charset="0"/>
              <a:buChar char="•"/>
            </a:pPr>
            <a:r>
              <a:rPr lang="tr-TR" dirty="0"/>
              <a:t> Zaman</a:t>
            </a:r>
          </a:p>
          <a:p>
            <a:pPr>
              <a:buFont typeface="Arial" pitchFamily="34" charset="0"/>
              <a:buChar char="•"/>
            </a:pPr>
            <a:r>
              <a:rPr lang="tr-TR" dirty="0"/>
              <a:t>İş çevresi</a:t>
            </a:r>
          </a:p>
          <a:p>
            <a:pPr>
              <a:buFont typeface="Arial" pitchFamily="34" charset="0"/>
              <a:buChar char="•"/>
            </a:pPr>
            <a:r>
              <a:rPr lang="tr-TR" dirty="0"/>
              <a:t>Sosyal çevre</a:t>
            </a:r>
          </a:p>
          <a:p>
            <a:endParaRPr lang="tr-TR" b="1" dirty="0"/>
          </a:p>
        </p:txBody>
      </p:sp>
      <p:sp>
        <p:nvSpPr>
          <p:cNvPr id="9" name="Rectangle 8"/>
          <p:cNvSpPr/>
          <p:nvPr/>
        </p:nvSpPr>
        <p:spPr>
          <a:xfrm>
            <a:off x="6596066" y="4286256"/>
            <a:ext cx="2143140" cy="2428892"/>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tr-TR" b="1" dirty="0"/>
              <a:t>Algılanana (Hedefe) İlişkin Faktörler</a:t>
            </a:r>
          </a:p>
          <a:p>
            <a:pPr>
              <a:buFont typeface="Arial" pitchFamily="34" charset="0"/>
              <a:buChar char="•"/>
            </a:pPr>
            <a:r>
              <a:rPr lang="tr-TR" dirty="0"/>
              <a:t> Yenilik</a:t>
            </a:r>
          </a:p>
          <a:p>
            <a:pPr>
              <a:buFont typeface="Arial" pitchFamily="34" charset="0"/>
              <a:buChar char="•"/>
            </a:pPr>
            <a:r>
              <a:rPr lang="tr-TR" dirty="0"/>
              <a:t> Ses-gürültü</a:t>
            </a:r>
          </a:p>
          <a:p>
            <a:pPr>
              <a:buFont typeface="Arial" pitchFamily="34" charset="0"/>
              <a:buChar char="•"/>
            </a:pPr>
            <a:r>
              <a:rPr lang="tr-TR" dirty="0"/>
              <a:t> Boyut</a:t>
            </a:r>
          </a:p>
          <a:p>
            <a:pPr>
              <a:buFont typeface="Arial" pitchFamily="34" charset="0"/>
              <a:buChar char="•"/>
            </a:pPr>
            <a:r>
              <a:rPr lang="tr-TR" dirty="0"/>
              <a:t> Benzerlik</a:t>
            </a:r>
          </a:p>
          <a:p>
            <a:pPr>
              <a:buFont typeface="Arial" pitchFamily="34" charset="0"/>
              <a:buChar char="•"/>
            </a:pPr>
            <a:r>
              <a:rPr lang="tr-TR" dirty="0"/>
              <a:t> Zemin</a:t>
            </a:r>
          </a:p>
          <a:p>
            <a:pPr>
              <a:buFont typeface="Arial" pitchFamily="34" charset="0"/>
              <a:buChar char="•"/>
            </a:pPr>
            <a:r>
              <a:rPr lang="tr-TR" dirty="0"/>
              <a:t> Yakınlık</a:t>
            </a:r>
          </a:p>
          <a:p>
            <a:pPr>
              <a:buFont typeface="Arial" pitchFamily="34" charset="0"/>
              <a:buChar char="•"/>
            </a:pPr>
            <a:r>
              <a:rPr lang="tr-TR" dirty="0"/>
              <a:t> Hareket</a:t>
            </a:r>
          </a:p>
        </p:txBody>
      </p:sp>
      <p:sp>
        <p:nvSpPr>
          <p:cNvPr id="10" name="Rounded Rectangle 9"/>
          <p:cNvSpPr/>
          <p:nvPr/>
        </p:nvSpPr>
        <p:spPr>
          <a:xfrm>
            <a:off x="6953256" y="3214686"/>
            <a:ext cx="1285884" cy="642942"/>
          </a:xfrm>
          <a:prstGeom prst="roundRect">
            <a:avLst/>
          </a:prstGeom>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ALGI</a:t>
            </a:r>
          </a:p>
        </p:txBody>
      </p:sp>
      <p:sp>
        <p:nvSpPr>
          <p:cNvPr id="11" name="Up Arrow 10"/>
          <p:cNvSpPr/>
          <p:nvPr/>
        </p:nvSpPr>
        <p:spPr>
          <a:xfrm>
            <a:off x="7524760" y="3929066"/>
            <a:ext cx="142876" cy="2857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own Arrow 12"/>
          <p:cNvSpPr/>
          <p:nvPr/>
        </p:nvSpPr>
        <p:spPr>
          <a:xfrm>
            <a:off x="7524760" y="2857496"/>
            <a:ext cx="14287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Right Arrow 13"/>
          <p:cNvSpPr/>
          <p:nvPr/>
        </p:nvSpPr>
        <p:spPr>
          <a:xfrm>
            <a:off x="5381620" y="3500438"/>
            <a:ext cx="150019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60161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Algı Yanılmaları</a:t>
            </a:r>
            <a:endParaRPr lang="tr-TR"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tr-TR" dirty="0" smtClean="0">
                <a:solidFill>
                  <a:srgbClr val="FF0000"/>
                </a:solidFill>
              </a:rPr>
              <a:t>Yanılsama </a:t>
            </a:r>
            <a:r>
              <a:rPr lang="tr-TR" dirty="0" smtClean="0"/>
              <a:t>veya</a:t>
            </a:r>
            <a:r>
              <a:rPr lang="tr-TR" dirty="0" smtClean="0">
                <a:solidFill>
                  <a:srgbClr val="FF0000"/>
                </a:solidFill>
              </a:rPr>
              <a:t> yanılma</a:t>
            </a:r>
            <a:r>
              <a:rPr lang="tr-TR" dirty="0" smtClean="0"/>
              <a:t>, uyaranı (nesne-şey) olduğundan farklı şekilde algılamaktır. </a:t>
            </a:r>
          </a:p>
          <a:p>
            <a:pPr>
              <a:buNone/>
            </a:pPr>
            <a:endParaRPr lang="tr-TR" dirty="0" smtClean="0"/>
          </a:p>
          <a:p>
            <a:r>
              <a:rPr lang="tr-TR" u="sng" dirty="0" smtClean="0">
                <a:solidFill>
                  <a:srgbClr val="FF0000"/>
                </a:solidFill>
              </a:rPr>
              <a:t>Sosyal-psikolojik algı yanılmaları</a:t>
            </a:r>
          </a:p>
          <a:p>
            <a:pPr lvl="1"/>
            <a:r>
              <a:rPr lang="tr-TR" dirty="0" smtClean="0"/>
              <a:t>Basmakalıpçılık (stereotip)</a:t>
            </a:r>
          </a:p>
          <a:p>
            <a:pPr lvl="1"/>
            <a:r>
              <a:rPr lang="tr-TR" dirty="0" smtClean="0"/>
              <a:t>Model oluşturma (prototip)</a:t>
            </a:r>
          </a:p>
          <a:p>
            <a:pPr lvl="1"/>
            <a:r>
              <a:rPr lang="tr-TR" dirty="0" smtClean="0"/>
              <a:t>Hale (</a:t>
            </a:r>
            <a:r>
              <a:rPr lang="tr-TR" dirty="0" err="1" smtClean="0"/>
              <a:t>halo</a:t>
            </a:r>
            <a:r>
              <a:rPr lang="tr-TR" dirty="0" smtClean="0"/>
              <a:t>) etkisi </a:t>
            </a:r>
          </a:p>
          <a:p>
            <a:pPr lvl="1"/>
            <a:r>
              <a:rPr lang="tr-TR" dirty="0" smtClean="0"/>
              <a:t>Seçici algılama</a:t>
            </a:r>
          </a:p>
          <a:p>
            <a:pPr lvl="1"/>
            <a:r>
              <a:rPr lang="tr-TR" dirty="0" smtClean="0"/>
              <a:t>İzlenim yönetimi</a:t>
            </a:r>
          </a:p>
          <a:p>
            <a:pPr lvl="1"/>
            <a:r>
              <a:rPr lang="tr-TR" dirty="0" smtClean="0"/>
              <a:t>Yansıtma</a:t>
            </a:r>
          </a:p>
          <a:p>
            <a:pPr lvl="1"/>
            <a:r>
              <a:rPr lang="tr-TR" dirty="0" smtClean="0"/>
              <a:t>Zıtlık etkileri</a:t>
            </a:r>
          </a:p>
          <a:p>
            <a:pPr lvl="1"/>
            <a:r>
              <a:rPr lang="tr-TR" dirty="0" smtClean="0"/>
              <a:t>Benzerlik etkisi</a:t>
            </a:r>
            <a:endParaRPr lang="tr-TR" dirty="0"/>
          </a:p>
        </p:txBody>
      </p:sp>
      <p:pic>
        <p:nvPicPr>
          <p:cNvPr id="4098" name="Picture 2" descr="Görsel sonucu"/>
          <p:cNvPicPr>
            <a:picLocks noChangeAspect="1" noChangeArrowheads="1"/>
          </p:cNvPicPr>
          <p:nvPr/>
        </p:nvPicPr>
        <p:blipFill>
          <a:blip r:embed="rId2"/>
          <a:srcRect/>
          <a:stretch>
            <a:fillRect/>
          </a:stretch>
        </p:blipFill>
        <p:spPr bwMode="auto">
          <a:xfrm rot="5400000">
            <a:off x="6711947" y="3170243"/>
            <a:ext cx="3643336" cy="2874966"/>
          </a:xfrm>
          <a:prstGeom prst="rect">
            <a:avLst/>
          </a:prstGeom>
          <a:noFill/>
        </p:spPr>
      </p:pic>
    </p:spTree>
    <p:extLst>
      <p:ext uri="{BB962C8B-B14F-4D97-AF65-F5344CB8AC3E}">
        <p14:creationId xmlns:p14="http://schemas.microsoft.com/office/powerpoint/2010/main" val="1248190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1535</Words>
  <Application>Microsoft Office PowerPoint</Application>
  <PresentationFormat>Özel</PresentationFormat>
  <Paragraphs>157</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Office Teması</vt:lpstr>
      <vt:lpstr>ALGI, TUTUM VE DUYGULAR</vt:lpstr>
      <vt:lpstr>PowerPoint Sunusu</vt:lpstr>
      <vt:lpstr>PowerPoint Sunusu</vt:lpstr>
      <vt:lpstr>Duyum ve Algı</vt:lpstr>
      <vt:lpstr>Algılama Süreci</vt:lpstr>
      <vt:lpstr>PowerPoint Sunusu</vt:lpstr>
      <vt:lpstr>Algılamanın Özellikleri</vt:lpstr>
      <vt:lpstr>Algıyı etkileyen faktörler</vt:lpstr>
      <vt:lpstr>Algı Yanılmaları</vt:lpstr>
      <vt:lpstr>Basmakalıpçılık</vt:lpstr>
      <vt:lpstr>Model oluşturma</vt:lpstr>
      <vt:lpstr>Hale (halo) etkisi</vt:lpstr>
      <vt:lpstr>Seçici algılama</vt:lpstr>
      <vt:lpstr>İzlenim yönetimi</vt:lpstr>
      <vt:lpstr>Yansıtma</vt:lpstr>
      <vt:lpstr>Zıtlık etkisi</vt:lpstr>
      <vt:lpstr>Benzerlik etkisi</vt:lpstr>
      <vt:lpstr>Atfetme</vt:lpstr>
      <vt:lpstr>Atfetme Sürecinde Yanlılık ve Hatalar</vt:lpstr>
      <vt:lpstr>Tutum</vt:lpstr>
      <vt:lpstr>Tutumların Özellikleri</vt:lpstr>
      <vt:lpstr>Tutumun Bileşenleri</vt:lpstr>
      <vt:lpstr>İşe ilişkin başlıca tutumlar</vt:lpstr>
      <vt:lpstr>İş tatmini</vt:lpstr>
      <vt:lpstr>Örgütsel bağlılık</vt:lpstr>
      <vt:lpstr>Özdeşleşme</vt:lpstr>
      <vt:lpstr>İşten ayrılma niyeti</vt:lpstr>
      <vt:lpstr>Duygu Yönetimi</vt:lpstr>
      <vt:lpstr>Duyguların Kaynakları</vt:lpstr>
      <vt:lpstr>Duygusal Zeka</vt:lpstr>
      <vt:lpstr>Duygusal Zekanın Boyutları</vt:lpstr>
      <vt:lpstr>Duygusal Emek</vt:lpstr>
      <vt:lpstr>Duygusal Emek Türleri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ALGI, TUTUM VE DUYGULAR</dc:title>
  <dc:creator>Lale ORAL</dc:creator>
  <cp:lastModifiedBy>selin</cp:lastModifiedBy>
  <cp:revision>39</cp:revision>
  <dcterms:created xsi:type="dcterms:W3CDTF">2017-10-05T12:12:25Z</dcterms:created>
  <dcterms:modified xsi:type="dcterms:W3CDTF">2017-12-28T20:47:33Z</dcterms:modified>
</cp:coreProperties>
</file>