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9" r:id="rId3"/>
    <p:sldId id="276" r:id="rId4"/>
    <p:sldId id="277" r:id="rId5"/>
    <p:sldId id="272" r:id="rId6"/>
    <p:sldId id="257" r:id="rId7"/>
    <p:sldId id="278" r:id="rId8"/>
    <p:sldId id="258" r:id="rId9"/>
    <p:sldId id="259" r:id="rId10"/>
    <p:sldId id="264" r:id="rId11"/>
    <p:sldId id="263" r:id="rId12"/>
    <p:sldId id="265" r:id="rId13"/>
    <p:sldId id="266" r:id="rId14"/>
    <p:sldId id="267" r:id="rId15"/>
    <p:sldId id="273" r:id="rId16"/>
    <p:sldId id="260" r:id="rId17"/>
    <p:sldId id="262" r:id="rId18"/>
    <p:sldId id="261" r:id="rId19"/>
    <p:sldId id="268" r:id="rId20"/>
    <p:sldId id="274" r:id="rId21"/>
    <p:sldId id="275" r:id="rId22"/>
    <p:sldId id="270" r:id="rId23"/>
    <p:sldId id="271" r:id="rId2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0" autoAdjust="0"/>
    <p:restoredTop sz="0" autoAdjust="0"/>
  </p:normalViewPr>
  <p:slideViewPr>
    <p:cSldViewPr>
      <p:cViewPr>
        <p:scale>
          <a:sx n="100" d="100"/>
          <a:sy n="100" d="100"/>
        </p:scale>
        <p:origin x="1536" y="182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32BF2B-573D-4902-A51B-B8895D6A62A6}" type="datetimeFigureOut">
              <a:rPr lang="tr-TR" smtClean="0"/>
              <a:pPr/>
              <a:t>26.03.2018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0CF25F-74F4-4A7C-A97F-D4A2E37B7EF0}" type="slidenum">
              <a:rPr lang="tr-TR" smtClean="0"/>
              <a:pPr/>
              <a:t>‹#›</a:t>
            </a:fld>
            <a:endParaRPr lang="tr-TR"/>
          </a:p>
        </p:txBody>
      </p:sp>
    </p:spTree>
    <p:extLst>
      <p:ext uri="{BB962C8B-B14F-4D97-AF65-F5344CB8AC3E}">
        <p14:creationId xmlns:p14="http://schemas.microsoft.com/office/powerpoint/2010/main" val="2321356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60CF25F-74F4-4A7C-A97F-D4A2E37B7EF0}" type="slidenum">
              <a:rPr lang="tr-TR" smtClean="0"/>
              <a:pPr/>
              <a:t>2</a:t>
            </a:fld>
            <a:endParaRPr lang="tr-TR"/>
          </a:p>
        </p:txBody>
      </p:sp>
    </p:spTree>
    <p:extLst>
      <p:ext uri="{BB962C8B-B14F-4D97-AF65-F5344CB8AC3E}">
        <p14:creationId xmlns:p14="http://schemas.microsoft.com/office/powerpoint/2010/main" val="1211260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D60CF25F-74F4-4A7C-A97F-D4A2E37B7EF0}" type="slidenum">
              <a:rPr lang="tr-TR" smtClean="0"/>
              <a:pPr/>
              <a:t>5</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D60CF25F-74F4-4A7C-A97F-D4A2E37B7EF0}" type="slidenum">
              <a:rPr lang="tr-TR" smtClean="0"/>
              <a:pPr/>
              <a:t>15</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60CF25F-74F4-4A7C-A97F-D4A2E37B7EF0}" type="slidenum">
              <a:rPr lang="tr-TR" smtClean="0"/>
              <a:pPr/>
              <a:t>17</a:t>
            </a:fld>
            <a:endParaRPr lang="tr-TR"/>
          </a:p>
        </p:txBody>
      </p:sp>
    </p:spTree>
    <p:extLst>
      <p:ext uri="{BB962C8B-B14F-4D97-AF65-F5344CB8AC3E}">
        <p14:creationId xmlns:p14="http://schemas.microsoft.com/office/powerpoint/2010/main" val="1215662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D60CF25F-74F4-4A7C-A97F-D4A2E37B7EF0}" type="slidenum">
              <a:rPr lang="tr-TR" smtClean="0"/>
              <a:pPr/>
              <a:t>21</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26.03.2018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26.03.2018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09600" y="2438400"/>
            <a:ext cx="7772400" cy="1470025"/>
          </a:xfrm>
        </p:spPr>
        <p:style>
          <a:lnRef idx="0">
            <a:schemeClr val="accent2"/>
          </a:lnRef>
          <a:fillRef idx="3">
            <a:schemeClr val="accent2"/>
          </a:fillRef>
          <a:effectRef idx="3">
            <a:schemeClr val="accent2"/>
          </a:effectRef>
          <a:fontRef idx="minor">
            <a:schemeClr val="lt1"/>
          </a:fontRef>
        </p:style>
        <p:txBody>
          <a:bodyPr/>
          <a:lstStyle/>
          <a:p>
            <a:r>
              <a:rPr lang="tr-TR" b="1" dirty="0" smtClean="0"/>
              <a:t>ÖRGÜTSEL STRES ve YÖNETİMİ</a:t>
            </a:r>
            <a:endParaRPr lang="tr-TR" b="1" dirty="0"/>
          </a:p>
        </p:txBody>
      </p:sp>
      <p:sp>
        <p:nvSpPr>
          <p:cNvPr id="3" name="Rectangle 2"/>
          <p:cNvSpPr/>
          <p:nvPr/>
        </p:nvSpPr>
        <p:spPr>
          <a:xfrm>
            <a:off x="3707904" y="4429132"/>
            <a:ext cx="4643470" cy="64294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sz="2400" dirty="0"/>
          </a:p>
        </p:txBody>
      </p:sp>
    </p:spTree>
    <p:extLst>
      <p:ext uri="{BB962C8B-B14F-4D97-AF65-F5344CB8AC3E}">
        <p14:creationId xmlns:p14="http://schemas.microsoft.com/office/powerpoint/2010/main" val="113306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a:solidFill>
                  <a:srgbClr val="FF0000"/>
                </a:solidFill>
              </a:rPr>
              <a:t>Stresin Aşamaları</a:t>
            </a:r>
            <a:endParaRPr lang="tr-TR" dirty="0"/>
          </a:p>
        </p:txBody>
      </p:sp>
      <p:sp>
        <p:nvSpPr>
          <p:cNvPr id="3" name="İçerik Yer Tutucusu 2"/>
          <p:cNvSpPr>
            <a:spLocks noGrp="1"/>
          </p:cNvSpPr>
          <p:nvPr>
            <p:ph idx="1"/>
          </p:nvPr>
        </p:nvSpPr>
        <p:spPr/>
        <p:txBody>
          <a:bodyPr>
            <a:normAutofit fontScale="70000" lnSpcReduction="20000"/>
          </a:bodyPr>
          <a:lstStyle/>
          <a:p>
            <a:r>
              <a:rPr lang="tr-TR" dirty="0" smtClean="0">
                <a:solidFill>
                  <a:srgbClr val="FF0000"/>
                </a:solidFill>
              </a:rPr>
              <a:t>Alarm Evresi: </a:t>
            </a:r>
            <a:r>
              <a:rPr lang="tr-TR" dirty="0" smtClean="0"/>
              <a:t>İnsanın dış uyaranı stres olarak algıladığı dönemdir. </a:t>
            </a:r>
            <a:r>
              <a:rPr lang="tr-TR" dirty="0"/>
              <a:t>Bu evrede vücut stresle ilk kez karşı karşıya kalmanın kendine özgü yanıtlarını verir</a:t>
            </a:r>
            <a:r>
              <a:rPr lang="tr-TR" dirty="0" smtClean="0"/>
              <a:t>. Göz bebeklerinde büyüme, nabız, solunum sayısı ve mide asidinde artış, terleme, titreme, vb..</a:t>
            </a:r>
          </a:p>
          <a:p>
            <a:pPr marL="0" indent="0">
              <a:buNone/>
            </a:pPr>
            <a:endParaRPr lang="tr-TR" dirty="0" smtClean="0"/>
          </a:p>
          <a:p>
            <a:r>
              <a:rPr lang="tr-TR" dirty="0" smtClean="0">
                <a:solidFill>
                  <a:srgbClr val="FF0000"/>
                </a:solidFill>
              </a:rPr>
              <a:t>Direnç Evresi:  </a:t>
            </a:r>
            <a:r>
              <a:rPr lang="tr-TR" dirty="0" smtClean="0"/>
              <a:t>Kişi </a:t>
            </a:r>
            <a:r>
              <a:rPr lang="tr-TR" dirty="0"/>
              <a:t>var olan stres durumu ile baş etmeye çalışır. Baş etme becerileri yeterli </a:t>
            </a:r>
            <a:r>
              <a:rPr lang="tr-TR" dirty="0" smtClean="0"/>
              <a:t>ise stresle </a:t>
            </a:r>
            <a:r>
              <a:rPr lang="tr-TR" dirty="0"/>
              <a:t>etkin bir biçimde baş eder ve stres tepkisi azalır</a:t>
            </a:r>
            <a:r>
              <a:rPr lang="tr-TR" dirty="0" smtClean="0"/>
              <a:t>.</a:t>
            </a:r>
          </a:p>
          <a:p>
            <a:pPr marL="0" indent="0">
              <a:buNone/>
            </a:pPr>
            <a:endParaRPr lang="tr-TR" dirty="0" smtClean="0"/>
          </a:p>
          <a:p>
            <a:r>
              <a:rPr lang="tr-TR" dirty="0" smtClean="0">
                <a:solidFill>
                  <a:srgbClr val="FF0000"/>
                </a:solidFill>
              </a:rPr>
              <a:t>Tükenme Evresi: </a:t>
            </a:r>
            <a:r>
              <a:rPr lang="tr-TR" dirty="0"/>
              <a:t>Stresin çok uzun sürmesi vücudun bütün enerji kaynaklarını tüketir</a:t>
            </a:r>
            <a:r>
              <a:rPr lang="tr-TR" dirty="0" smtClean="0"/>
              <a:t>. </a:t>
            </a:r>
            <a:r>
              <a:rPr lang="tr-TR" dirty="0"/>
              <a:t>Vücudun bütün enerji kaynaklarının tükenmesi sonucunda girilen safhaya tükenme safhası denilmektedir</a:t>
            </a:r>
            <a:r>
              <a:rPr lang="tr-TR" dirty="0" smtClean="0"/>
              <a:t>.</a:t>
            </a:r>
            <a:r>
              <a:rPr lang="tr-TR" dirty="0"/>
              <a:t> Adaptasyon enerjisinin tükendiği bu evrede, kontrol kaybolmuş ve yıkım başlamıştır.</a:t>
            </a:r>
          </a:p>
        </p:txBody>
      </p:sp>
    </p:spTree>
    <p:extLst>
      <p:ext uri="{BB962C8B-B14F-4D97-AF65-F5344CB8AC3E}">
        <p14:creationId xmlns:p14="http://schemas.microsoft.com/office/powerpoint/2010/main" val="2213923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     Stresin Aşamaları</a:t>
            </a:r>
            <a:endParaRPr lang="tr-TR" dirty="0">
              <a:solidFill>
                <a:srgbClr val="FF0000"/>
              </a:solidFill>
            </a:endParaRPr>
          </a:p>
        </p:txBody>
      </p:sp>
      <p:pic>
        <p:nvPicPr>
          <p:cNvPr id="4102"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6765878" cy="45259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655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Tükenmişlik Sendromu  </a:t>
            </a:r>
            <a:endParaRPr lang="tr-TR" dirty="0">
              <a:solidFill>
                <a:srgbClr val="FF0000"/>
              </a:solidFill>
            </a:endParaRPr>
          </a:p>
        </p:txBody>
      </p:sp>
      <p:sp>
        <p:nvSpPr>
          <p:cNvPr id="3" name="İçerik Yer Tutucusu 2"/>
          <p:cNvSpPr>
            <a:spLocks noGrp="1"/>
          </p:cNvSpPr>
          <p:nvPr>
            <p:ph idx="1"/>
          </p:nvPr>
        </p:nvSpPr>
        <p:spPr/>
        <p:txBody>
          <a:bodyPr>
            <a:normAutofit fontScale="85000" lnSpcReduction="10000"/>
          </a:bodyPr>
          <a:lstStyle/>
          <a:p>
            <a:r>
              <a:rPr lang="tr-TR" dirty="0" err="1"/>
              <a:t>Maslach’a</a:t>
            </a:r>
            <a:r>
              <a:rPr lang="tr-TR" dirty="0"/>
              <a:t> göre tükenmişlik, “</a:t>
            </a:r>
            <a:r>
              <a:rPr lang="tr-TR" b="1" dirty="0"/>
              <a:t>işi gereği yoğun duygusal taleplere maruz kalan ve sürekli diğer insanlarla yüz yüze çalışmak durumunda olan kişilerde görülen fiziksel bitkinlik, uzun süreli yorgunluk, çaresizlik ve umutsuzluk duygularının yapılan işe, hayata ve diğer insanlara karşı olumsuz tutumlarla yansıtılması ile oluşan bir sendrom</a:t>
            </a:r>
            <a:r>
              <a:rPr lang="tr-TR" dirty="0"/>
              <a:t>” </a:t>
            </a:r>
            <a:r>
              <a:rPr lang="tr-TR" dirty="0" smtClean="0"/>
              <a:t>dur.</a:t>
            </a:r>
          </a:p>
          <a:p>
            <a:r>
              <a:rPr lang="tr-TR" dirty="0" smtClean="0"/>
              <a:t>Bireyin </a:t>
            </a:r>
            <a:r>
              <a:rPr lang="tr-TR" dirty="0"/>
              <a:t>çalışma ortamıyla arasındaki etkileşim sonucu ortaya çıkan tükenmişlik olgusu, kişinin ruhsal ve fiziksel enerjisinin tükenişi olarak da ifade edilebilmektedir. </a:t>
            </a:r>
          </a:p>
        </p:txBody>
      </p:sp>
    </p:spTree>
    <p:extLst>
      <p:ext uri="{BB962C8B-B14F-4D97-AF65-F5344CB8AC3E}">
        <p14:creationId xmlns:p14="http://schemas.microsoft.com/office/powerpoint/2010/main" val="1982152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Tükenmişlik Sendromu </a:t>
            </a:r>
            <a:endParaRPr lang="tr-TR" dirty="0"/>
          </a:p>
        </p:txBody>
      </p:sp>
      <p:sp>
        <p:nvSpPr>
          <p:cNvPr id="3" name="İçerik Yer Tutucusu 2"/>
          <p:cNvSpPr>
            <a:spLocks noGrp="1"/>
          </p:cNvSpPr>
          <p:nvPr>
            <p:ph idx="1"/>
          </p:nvPr>
        </p:nvSpPr>
        <p:spPr/>
        <p:txBody>
          <a:bodyPr>
            <a:normAutofit fontScale="92500" lnSpcReduction="20000"/>
          </a:bodyPr>
          <a:lstStyle/>
          <a:p>
            <a:r>
              <a:rPr lang="tr-TR" dirty="0"/>
              <a:t>Tükenmişlikle ilgili çalışmalara bakıldığında yapılan tanımlamaların genellikle aşağıdaki başlıklar etrafında toplandığı </a:t>
            </a:r>
            <a:r>
              <a:rPr lang="tr-TR" dirty="0" smtClean="0"/>
              <a:t>söylenilebilir: </a:t>
            </a:r>
            <a:endParaRPr lang="tr-TR" dirty="0"/>
          </a:p>
          <a:p>
            <a:pPr lvl="1"/>
            <a:r>
              <a:rPr lang="tr-TR" dirty="0"/>
              <a:t>Duygusal çöküntü, yıpranma ve bitkinlik </a:t>
            </a:r>
          </a:p>
          <a:p>
            <a:pPr lvl="1"/>
            <a:r>
              <a:rPr lang="tr-TR" dirty="0"/>
              <a:t>Yaratıcı olamama </a:t>
            </a:r>
          </a:p>
          <a:p>
            <a:pPr lvl="1"/>
            <a:r>
              <a:rPr lang="tr-TR" dirty="0"/>
              <a:t>İşe bağlılıkta azalma </a:t>
            </a:r>
          </a:p>
          <a:p>
            <a:pPr lvl="1"/>
            <a:r>
              <a:rPr lang="tr-TR" dirty="0"/>
              <a:t>İşyerine, müşterilere ve iş arkadaşlarına yabancılaşma </a:t>
            </a:r>
          </a:p>
          <a:p>
            <a:pPr lvl="1"/>
            <a:r>
              <a:rPr lang="tr-TR" dirty="0"/>
              <a:t>Kronik stresi daha da artırmaya yol açan bir tepki </a:t>
            </a:r>
          </a:p>
          <a:p>
            <a:pPr lvl="1"/>
            <a:r>
              <a:rPr lang="tr-TR" dirty="0"/>
              <a:t>Yaşanan fiziksel ve duygusal belirtilere bağlı olarak kişinin hem kendisine hem de müşterilere karşı uygun olmayan davranışlar sergilemesine yol açan bir sendrom. </a:t>
            </a:r>
          </a:p>
          <a:p>
            <a:endParaRPr lang="tr-TR" dirty="0"/>
          </a:p>
        </p:txBody>
      </p:sp>
    </p:spTree>
    <p:extLst>
      <p:ext uri="{BB962C8B-B14F-4D97-AF65-F5344CB8AC3E}">
        <p14:creationId xmlns:p14="http://schemas.microsoft.com/office/powerpoint/2010/main" val="2107549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l"/>
            <a:r>
              <a:rPr lang="tr-TR" sz="4000" dirty="0" smtClean="0">
                <a:solidFill>
                  <a:srgbClr val="FF0000"/>
                </a:solidFill>
              </a:rPr>
              <a:t>Tükenmişliğin</a:t>
            </a:r>
            <a:r>
              <a:rPr lang="tr-TR" dirty="0" smtClean="0">
                <a:solidFill>
                  <a:srgbClr val="FF0000"/>
                </a:solidFill>
              </a:rPr>
              <a:t> </a:t>
            </a:r>
            <a:r>
              <a:rPr lang="tr-TR" sz="5400" b="1" dirty="0" smtClean="0">
                <a:solidFill>
                  <a:srgbClr val="FF0000"/>
                </a:solidFill>
              </a:rPr>
              <a:t>3</a:t>
            </a:r>
            <a:r>
              <a:rPr lang="tr-TR" dirty="0" smtClean="0">
                <a:solidFill>
                  <a:srgbClr val="FF0000"/>
                </a:solidFill>
              </a:rPr>
              <a:t> </a:t>
            </a:r>
            <a:r>
              <a:rPr lang="tr-TR" sz="4000" dirty="0" smtClean="0">
                <a:solidFill>
                  <a:srgbClr val="FF0000"/>
                </a:solidFill>
              </a:rPr>
              <a:t>Boyutu</a:t>
            </a:r>
            <a:endParaRPr lang="tr-TR" sz="4000" dirty="0"/>
          </a:p>
        </p:txBody>
      </p:sp>
      <p:sp>
        <p:nvSpPr>
          <p:cNvPr id="3" name="İçerik Yer Tutucusu 2"/>
          <p:cNvSpPr>
            <a:spLocks noGrp="1"/>
          </p:cNvSpPr>
          <p:nvPr>
            <p:ph idx="1"/>
          </p:nvPr>
        </p:nvSpPr>
        <p:spPr>
          <a:xfrm>
            <a:off x="467544" y="1500808"/>
            <a:ext cx="8229600" cy="5357192"/>
          </a:xfrm>
        </p:spPr>
        <p:txBody>
          <a:bodyPr>
            <a:normAutofit fontScale="32500" lnSpcReduction="20000"/>
          </a:bodyPr>
          <a:lstStyle/>
          <a:p>
            <a:endParaRPr lang="tr-TR" dirty="0"/>
          </a:p>
          <a:p>
            <a:r>
              <a:rPr lang="tr-TR" sz="5500" b="1" u="sng" dirty="0" smtClean="0">
                <a:solidFill>
                  <a:srgbClr val="FF0000"/>
                </a:solidFill>
              </a:rPr>
              <a:t>Duygusal Tükenme:</a:t>
            </a:r>
            <a:r>
              <a:rPr lang="tr-TR" sz="5500" b="1" dirty="0" smtClean="0">
                <a:solidFill>
                  <a:srgbClr val="FF0000"/>
                </a:solidFill>
              </a:rPr>
              <a:t> </a:t>
            </a:r>
            <a:r>
              <a:rPr lang="tr-TR" sz="5500" dirty="0" smtClean="0"/>
              <a:t>Kişilerde </a:t>
            </a:r>
            <a:r>
              <a:rPr lang="tr-TR" sz="5500" dirty="0"/>
              <a:t>enerji kaybı ve duygusal olarak tükenme hissi şeklinde tanımlanmaktadır. T</a:t>
            </a:r>
            <a:r>
              <a:rPr lang="tr-TR" sz="5500" dirty="0" smtClean="0"/>
              <a:t>emelde </a:t>
            </a:r>
            <a:r>
              <a:rPr lang="tr-TR" sz="5500" dirty="0"/>
              <a:t>iş stresiyle bağlantılıdır. Özellikle hizmet sektöründe, işin </a:t>
            </a:r>
            <a:r>
              <a:rPr lang="tr-TR" sz="5500" dirty="0" smtClean="0"/>
              <a:t>çalışana </a:t>
            </a:r>
            <a:r>
              <a:rPr lang="tr-TR" sz="5500" dirty="0"/>
              <a:t>yüklediği duygusal yük kişinin duygusal kaynaklarını tüketebilmektedir. Bu durumda, </a:t>
            </a:r>
            <a:r>
              <a:rPr lang="tr-TR" sz="5500" dirty="0" smtClean="0"/>
              <a:t>çalışanlar </a:t>
            </a:r>
            <a:r>
              <a:rPr lang="tr-TR" sz="5500" dirty="0"/>
              <a:t>kendilerini işlerine eskisi kadar veremedikleri ve müşterilere karşı eskisi kadar sorumluluk duymadıkları hissine kapılmaktadırlar. Duygusal tükenmenin en önemli belirtileri kişilerin duygusal ve bilişsel olarak işlerinden uzaklaşarak işe gelme isteklerini kaybetmeleridir. </a:t>
            </a:r>
            <a:endParaRPr lang="tr-TR" sz="5500" dirty="0" smtClean="0"/>
          </a:p>
          <a:p>
            <a:pPr marL="0" indent="0">
              <a:buNone/>
            </a:pPr>
            <a:endParaRPr lang="tr-TR" sz="5500" dirty="0"/>
          </a:p>
          <a:p>
            <a:r>
              <a:rPr lang="tr-TR" sz="5500" b="1" u="sng" dirty="0">
                <a:solidFill>
                  <a:srgbClr val="FF0000"/>
                </a:solidFill>
              </a:rPr>
              <a:t>Duyarsızlaşma:</a:t>
            </a:r>
            <a:r>
              <a:rPr lang="tr-TR" sz="5500" b="1" dirty="0">
                <a:solidFill>
                  <a:srgbClr val="FF0000"/>
                </a:solidFill>
              </a:rPr>
              <a:t> </a:t>
            </a:r>
            <a:r>
              <a:rPr lang="tr-TR" sz="5500" dirty="0"/>
              <a:t>Tükenmişliğin diğer bir boyutu olan duyarsızlaşma, </a:t>
            </a:r>
            <a:r>
              <a:rPr lang="tr-TR" sz="5500" dirty="0" smtClean="0"/>
              <a:t>çalışanların </a:t>
            </a:r>
            <a:r>
              <a:rPr lang="tr-TR" sz="5500" dirty="0"/>
              <a:t>hizmet sundukları müşterilere karşı hissizleşmeleri ile ilgilidir. Duyarsızlaşmada, </a:t>
            </a:r>
            <a:r>
              <a:rPr lang="tr-TR" sz="5500" dirty="0" smtClean="0"/>
              <a:t>çalışanların, </a:t>
            </a:r>
            <a:r>
              <a:rPr lang="tr-TR" sz="5500" dirty="0"/>
              <a:t>müşterilere birer insandan çok objeymişler gibi davranması söz konusudur. Ayrıca bu durum müşterilere, iş arkadaşlarına ve örgüte karşı olumsuz bir tavrı da beraberinde getirir. Kişi katı, duygusuz ve alaycı tavırlar sergiler. </a:t>
            </a:r>
            <a:endParaRPr lang="tr-TR" sz="5500" dirty="0" smtClean="0"/>
          </a:p>
          <a:p>
            <a:pPr marL="0" indent="0">
              <a:buNone/>
            </a:pPr>
            <a:endParaRPr lang="tr-TR" sz="5500" u="sng" dirty="0"/>
          </a:p>
          <a:p>
            <a:r>
              <a:rPr lang="tr-TR" sz="5500" b="1" u="sng" dirty="0">
                <a:solidFill>
                  <a:srgbClr val="FF0000"/>
                </a:solidFill>
              </a:rPr>
              <a:t>Düşük Kişisel Başarı Duygusu:</a:t>
            </a:r>
            <a:r>
              <a:rPr lang="tr-TR" sz="5500" b="1" dirty="0">
                <a:solidFill>
                  <a:srgbClr val="FF0000"/>
                </a:solidFill>
              </a:rPr>
              <a:t> </a:t>
            </a:r>
            <a:r>
              <a:rPr lang="tr-TR" sz="5500" dirty="0"/>
              <a:t>Bu durum, kişinin kendisi hakkında olumsuz değerlendirmelerde bulunmasıyla ilgili bir eğilimi ifade etmektedir. B</a:t>
            </a:r>
            <a:r>
              <a:rPr lang="tr-TR" sz="5500" dirty="0" smtClean="0"/>
              <a:t>ireyin </a:t>
            </a:r>
            <a:r>
              <a:rPr lang="tr-TR" sz="5500" dirty="0"/>
              <a:t>iş yerindeki performansında ve başarı düzeyinde düşüş olduğu, ayrıca insan ilişkilerinde başarısız olduğu hissine kapılması anlamına gelir. Bu ise kişinin kendisini yetersiz hissetmesine, problemlerle başa çıkamayacağını düşünmesine ve dolayısıyla performansının zayıflamasına sebep olur. </a:t>
            </a:r>
          </a:p>
          <a:p>
            <a:endParaRPr lang="tr-TR" dirty="0"/>
          </a:p>
        </p:txBody>
      </p:sp>
    </p:spTree>
    <p:extLst>
      <p:ext uri="{BB962C8B-B14F-4D97-AF65-F5344CB8AC3E}">
        <p14:creationId xmlns:p14="http://schemas.microsoft.com/office/powerpoint/2010/main" val="266991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tr-TR" dirty="0" smtClean="0">
                <a:solidFill>
                  <a:srgbClr val="FF0000"/>
                </a:solidFill>
              </a:rPr>
              <a:t>Stresin Çeşitleri </a:t>
            </a:r>
            <a:endParaRPr lang="tr-TR" dirty="0">
              <a:solidFill>
                <a:srgbClr val="FF0000"/>
              </a:solidFill>
            </a:endParaRPr>
          </a:p>
        </p:txBody>
      </p:sp>
      <p:sp>
        <p:nvSpPr>
          <p:cNvPr id="3" name="Content Placeholder 2"/>
          <p:cNvSpPr>
            <a:spLocks noGrp="1"/>
          </p:cNvSpPr>
          <p:nvPr>
            <p:ph sz="half" idx="1"/>
          </p:nvPr>
        </p:nvSpPr>
        <p:spPr>
          <a:xfrm>
            <a:off x="214282" y="1600200"/>
            <a:ext cx="4500594" cy="4525963"/>
          </a:xfrm>
        </p:spPr>
        <p:txBody>
          <a:bodyPr/>
          <a:lstStyle/>
          <a:p>
            <a:pPr lvl="1"/>
            <a:r>
              <a:rPr lang="tr-TR" dirty="0" smtClean="0"/>
              <a:t>Fiziki çevreden kaynaklananlar </a:t>
            </a:r>
          </a:p>
          <a:p>
            <a:pPr lvl="1"/>
            <a:r>
              <a:rPr lang="tr-TR" dirty="0" smtClean="0"/>
              <a:t>İş veya meşguliyet konusundan kaynaklananlar</a:t>
            </a:r>
          </a:p>
          <a:p>
            <a:pPr lvl="1"/>
            <a:r>
              <a:rPr lang="tr-TR" dirty="0" smtClean="0"/>
              <a:t>Psikososyal ögelerden kaynaklananlar </a:t>
            </a:r>
          </a:p>
          <a:p>
            <a:pPr lvl="2"/>
            <a:r>
              <a:rPr lang="tr-TR" dirty="0" smtClean="0"/>
              <a:t>Günlük stresler </a:t>
            </a:r>
          </a:p>
          <a:p>
            <a:pPr lvl="2"/>
            <a:r>
              <a:rPr lang="tr-TR" dirty="0" smtClean="0"/>
              <a:t>Gelişimsel stresler </a:t>
            </a:r>
          </a:p>
          <a:p>
            <a:pPr lvl="2"/>
            <a:r>
              <a:rPr lang="tr-TR" dirty="0" smtClean="0"/>
              <a:t>Hayat krizi niteliğindeki stresler</a:t>
            </a:r>
            <a:endParaRPr lang="tr-TR" dirty="0"/>
          </a:p>
        </p:txBody>
      </p:sp>
      <p:pic>
        <p:nvPicPr>
          <p:cNvPr id="5" name="Picture 2" descr="stres yönetimi ile ilgili görsel sonucu"/>
          <p:cNvPicPr>
            <a:picLocks noGrp="1" noChangeAspect="1" noChangeArrowheads="1"/>
          </p:cNvPicPr>
          <p:nvPr>
            <p:ph sz="half" idx="2"/>
          </p:nvPr>
        </p:nvPicPr>
        <p:blipFill>
          <a:blip r:embed="rId3"/>
          <a:srcRect/>
          <a:stretch>
            <a:fillRect/>
          </a:stretch>
        </p:blipFill>
        <p:spPr bwMode="auto">
          <a:xfrm>
            <a:off x="4929190" y="1928802"/>
            <a:ext cx="3681410" cy="327264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Potansiyel Stres Kaynakları</a:t>
            </a:r>
            <a:endParaRPr lang="tr-TR" dirty="0">
              <a:solidFill>
                <a:srgbClr val="FF0000"/>
              </a:solidFill>
            </a:endParaRPr>
          </a:p>
        </p:txBody>
      </p:sp>
      <p:sp>
        <p:nvSpPr>
          <p:cNvPr id="3" name="İçerik Yer Tutucusu 2"/>
          <p:cNvSpPr>
            <a:spLocks noGrp="1"/>
          </p:cNvSpPr>
          <p:nvPr>
            <p:ph idx="1"/>
          </p:nvPr>
        </p:nvSpPr>
        <p:spPr/>
        <p:txBody>
          <a:bodyPr>
            <a:normAutofit lnSpcReduction="10000"/>
          </a:bodyPr>
          <a:lstStyle/>
          <a:p>
            <a:r>
              <a:rPr lang="tr-TR" dirty="0" smtClean="0"/>
              <a:t>Çevresel Faktörler</a:t>
            </a:r>
          </a:p>
          <a:p>
            <a:pPr lvl="2"/>
            <a:r>
              <a:rPr lang="tr-TR" dirty="0" smtClean="0"/>
              <a:t>Ekonomik, politik ve teknolojik belirsizlikler</a:t>
            </a:r>
          </a:p>
          <a:p>
            <a:r>
              <a:rPr lang="tr-TR" dirty="0" smtClean="0"/>
              <a:t>Örgütsel Faktörler</a:t>
            </a:r>
          </a:p>
          <a:p>
            <a:pPr lvl="2"/>
            <a:r>
              <a:rPr lang="tr-TR" dirty="0" smtClean="0"/>
              <a:t>Görev talepleri</a:t>
            </a:r>
          </a:p>
          <a:p>
            <a:pPr lvl="2"/>
            <a:r>
              <a:rPr lang="tr-TR" dirty="0" smtClean="0"/>
              <a:t>Rol talepleri</a:t>
            </a:r>
          </a:p>
          <a:p>
            <a:pPr lvl="2"/>
            <a:r>
              <a:rPr lang="tr-TR" dirty="0" smtClean="0"/>
              <a:t>Kişiler arası talepler</a:t>
            </a:r>
          </a:p>
          <a:p>
            <a:r>
              <a:rPr lang="tr-TR" dirty="0" smtClean="0"/>
              <a:t>Kişisel Faktörler</a:t>
            </a:r>
          </a:p>
          <a:p>
            <a:pPr lvl="2"/>
            <a:r>
              <a:rPr lang="tr-TR" dirty="0" smtClean="0"/>
              <a:t>Ailevi problemler</a:t>
            </a:r>
          </a:p>
          <a:p>
            <a:pPr lvl="2"/>
            <a:r>
              <a:rPr lang="tr-TR" dirty="0" smtClean="0"/>
              <a:t>Ekonomik problemler</a:t>
            </a:r>
          </a:p>
          <a:p>
            <a:pPr lvl="2"/>
            <a:r>
              <a:rPr lang="tr-TR" dirty="0" smtClean="0"/>
              <a:t>Kişilik</a:t>
            </a:r>
            <a:endParaRPr lang="tr-TR" dirty="0"/>
          </a:p>
        </p:txBody>
      </p:sp>
    </p:spTree>
    <p:extLst>
      <p:ext uri="{BB962C8B-B14F-4D97-AF65-F5344CB8AC3E}">
        <p14:creationId xmlns:p14="http://schemas.microsoft.com/office/powerpoint/2010/main" val="2823304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l"/>
            <a:r>
              <a:rPr lang="tr-TR" sz="2800" dirty="0" smtClean="0">
                <a:solidFill>
                  <a:srgbClr val="FF0000"/>
                </a:solidFill>
              </a:rPr>
              <a:t>Bir çok insan için stresin en büyük kaynağı iştir…</a:t>
            </a:r>
            <a:endParaRPr lang="tr-TR" sz="2800" dirty="0">
              <a:solidFill>
                <a:srgbClr val="FF0000"/>
              </a:solidFill>
            </a:endParaRPr>
          </a:p>
        </p:txBody>
      </p:sp>
      <p:pic>
        <p:nvPicPr>
          <p:cNvPr id="3074" name="Picture 2"/>
          <p:cNvPicPr>
            <a:picLocks noGrp="1" noChangeAspect="1" noChangeArrowheads="1"/>
          </p:cNvPicPr>
          <p:nvPr>
            <p:ph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95536" y="1700808"/>
            <a:ext cx="8229600" cy="3759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019671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220072" y="2204864"/>
            <a:ext cx="3754760" cy="2232248"/>
          </a:xfrm>
        </p:spPr>
        <p:style>
          <a:lnRef idx="0">
            <a:schemeClr val="accent5"/>
          </a:lnRef>
          <a:fillRef idx="3">
            <a:schemeClr val="accent5"/>
          </a:fillRef>
          <a:effectRef idx="3">
            <a:schemeClr val="accent5"/>
          </a:effectRef>
          <a:fontRef idx="minor">
            <a:schemeClr val="lt1"/>
          </a:fontRef>
        </p:style>
        <p:txBody>
          <a:bodyPr/>
          <a:lstStyle/>
          <a:p>
            <a:r>
              <a:rPr lang="tr-TR"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Örgütsel Stres Kaynakları</a:t>
            </a:r>
            <a:endParaRPr lang="tr-TR"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0"/>
            <a:ext cx="468052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442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Stresin Olumsuz Sonuçları</a:t>
            </a:r>
            <a:endParaRPr lang="tr-TR" dirty="0">
              <a:solidFill>
                <a:srgbClr val="FF0000"/>
              </a:solidFill>
            </a:endParaRPr>
          </a:p>
        </p:txBody>
      </p:sp>
      <p:sp>
        <p:nvSpPr>
          <p:cNvPr id="3" name="İçerik Yer Tutucusu 2"/>
          <p:cNvSpPr>
            <a:spLocks noGrp="1"/>
          </p:cNvSpPr>
          <p:nvPr>
            <p:ph idx="1"/>
          </p:nvPr>
        </p:nvSpPr>
        <p:spPr/>
        <p:txBody>
          <a:bodyPr>
            <a:normAutofit fontScale="85000" lnSpcReduction="20000"/>
          </a:bodyPr>
          <a:lstStyle/>
          <a:p>
            <a:r>
              <a:rPr lang="tr-TR" u="sng" dirty="0" smtClean="0">
                <a:solidFill>
                  <a:srgbClr val="FF0000"/>
                </a:solidFill>
              </a:rPr>
              <a:t>Fizyolojik Sonuçlar:</a:t>
            </a:r>
            <a:r>
              <a:rPr lang="tr-TR" dirty="0" smtClean="0">
                <a:solidFill>
                  <a:srgbClr val="FF0000"/>
                </a:solidFill>
              </a:rPr>
              <a:t> </a:t>
            </a:r>
            <a:r>
              <a:rPr lang="tr-TR" dirty="0" smtClean="0"/>
              <a:t>Kalp damar hastalıkları, migren ve baş ağrıları, sindirim ve mide problemleri.</a:t>
            </a:r>
          </a:p>
          <a:p>
            <a:pPr marL="0" indent="0">
              <a:buNone/>
            </a:pPr>
            <a:endParaRPr lang="tr-TR" dirty="0" smtClean="0"/>
          </a:p>
          <a:p>
            <a:r>
              <a:rPr lang="tr-TR" u="sng" dirty="0" smtClean="0">
                <a:solidFill>
                  <a:srgbClr val="FF0000"/>
                </a:solidFill>
              </a:rPr>
              <a:t>Psikolojik Sonuçlar:</a:t>
            </a:r>
            <a:r>
              <a:rPr lang="tr-TR" dirty="0" smtClean="0">
                <a:solidFill>
                  <a:srgbClr val="FF0000"/>
                </a:solidFill>
              </a:rPr>
              <a:t> </a:t>
            </a:r>
            <a:r>
              <a:rPr lang="tr-TR" dirty="0" smtClean="0"/>
              <a:t>Psikolojik yorgunluk, tükenme, yabancılaşma, depresyon. </a:t>
            </a:r>
          </a:p>
          <a:p>
            <a:pPr marL="0" indent="0">
              <a:buNone/>
            </a:pPr>
            <a:endParaRPr lang="tr-TR" dirty="0" smtClean="0"/>
          </a:p>
          <a:p>
            <a:r>
              <a:rPr lang="tr-TR" u="sng" dirty="0" smtClean="0">
                <a:solidFill>
                  <a:srgbClr val="FF0000"/>
                </a:solidFill>
              </a:rPr>
              <a:t>Davranışsal Sonuçlar:</a:t>
            </a:r>
            <a:r>
              <a:rPr lang="tr-TR" dirty="0" smtClean="0">
                <a:solidFill>
                  <a:srgbClr val="FF0000"/>
                </a:solidFill>
              </a:rPr>
              <a:t> </a:t>
            </a:r>
            <a:r>
              <a:rPr lang="tr-TR" dirty="0" smtClean="0"/>
              <a:t>Alkol, sigara ve uyuşturucu kullanımı, saldırganlık.</a:t>
            </a:r>
          </a:p>
          <a:p>
            <a:pPr>
              <a:buNone/>
            </a:pPr>
            <a:endParaRPr lang="tr-TR" dirty="0" smtClean="0"/>
          </a:p>
          <a:p>
            <a:r>
              <a:rPr lang="tr-TR" u="sng" dirty="0" smtClean="0">
                <a:solidFill>
                  <a:srgbClr val="FF0000"/>
                </a:solidFill>
              </a:rPr>
              <a:t>Örgütsel Sonuçlar:</a:t>
            </a:r>
            <a:r>
              <a:rPr lang="tr-TR" dirty="0" smtClean="0">
                <a:solidFill>
                  <a:srgbClr val="FF0000"/>
                </a:solidFill>
              </a:rPr>
              <a:t> </a:t>
            </a:r>
            <a:r>
              <a:rPr lang="tr-TR" dirty="0" smtClean="0"/>
              <a:t>Kaza eğilimi ve dikkat dağınıklığı, verimlilikte azalma, işe devamsızlıkta artış. </a:t>
            </a:r>
            <a:endParaRPr lang="tr-TR" dirty="0"/>
          </a:p>
        </p:txBody>
      </p:sp>
    </p:spTree>
    <p:extLst>
      <p:ext uri="{BB962C8B-B14F-4D97-AF65-F5344CB8AC3E}">
        <p14:creationId xmlns:p14="http://schemas.microsoft.com/office/powerpoint/2010/main" val="1825985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smtClean="0"/>
              <a:t>Tüm dünyada, çalışanların %60’ı stres altında.</a:t>
            </a:r>
          </a:p>
          <a:p>
            <a:r>
              <a:rPr lang="tr-TR" dirty="0" smtClean="0"/>
              <a:t>Bu oran bazı ülkelerde çok daha yüksek: Örneğin Çin’de %86.</a:t>
            </a:r>
          </a:p>
          <a:p>
            <a:r>
              <a:rPr lang="tr-TR" dirty="0" smtClean="0"/>
              <a:t>Uluslararası Çalışma Örgütü’nün verilerine göre, stres dolayısıyla yaşanan verimlilik kaybının maddi karşılığı yalnızca Avrupa’da yılda 617 milyar </a:t>
            </a:r>
            <a:r>
              <a:rPr lang="tr-TR" dirty="0" err="1" smtClean="0"/>
              <a:t>euro</a:t>
            </a:r>
            <a:r>
              <a:rPr lang="tr-TR" dirty="0" smtClean="0"/>
              <a:t>. </a:t>
            </a:r>
            <a:endParaRPr lang="tr-TR" dirty="0"/>
          </a:p>
        </p:txBody>
      </p:sp>
    </p:spTree>
    <p:extLst>
      <p:ext uri="{BB962C8B-B14F-4D97-AF65-F5344CB8AC3E}">
        <p14:creationId xmlns:p14="http://schemas.microsoft.com/office/powerpoint/2010/main" val="1971881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smtClean="0">
                <a:solidFill>
                  <a:srgbClr val="FF0000"/>
                </a:solidFill>
              </a:rPr>
              <a:t>Stres Yönetimi</a:t>
            </a:r>
            <a:endParaRPr lang="tr-TR" dirty="0">
              <a:solidFill>
                <a:srgbClr val="FF0000"/>
              </a:solidFill>
            </a:endParaRPr>
          </a:p>
        </p:txBody>
      </p:sp>
      <p:sp>
        <p:nvSpPr>
          <p:cNvPr id="3" name="Content Placeholder 2"/>
          <p:cNvSpPr>
            <a:spLocks noGrp="1"/>
          </p:cNvSpPr>
          <p:nvPr>
            <p:ph idx="1"/>
          </p:nvPr>
        </p:nvSpPr>
        <p:spPr/>
        <p:txBody>
          <a:bodyPr>
            <a:normAutofit/>
          </a:bodyPr>
          <a:lstStyle/>
          <a:p>
            <a:r>
              <a:rPr lang="tr-TR" sz="2400" u="sng" dirty="0" smtClean="0"/>
              <a:t>Bireysel Yöntemler</a:t>
            </a:r>
          </a:p>
          <a:p>
            <a:pPr lvl="1"/>
            <a:r>
              <a:rPr lang="tr-TR" sz="2400" dirty="0" smtClean="0"/>
              <a:t>Dinlenme ve meditasyon</a:t>
            </a:r>
          </a:p>
          <a:p>
            <a:pPr lvl="1"/>
            <a:r>
              <a:rPr lang="tr-TR" sz="2400" dirty="0" smtClean="0"/>
              <a:t>Nefes egzersizleri</a:t>
            </a:r>
          </a:p>
          <a:p>
            <a:pPr lvl="1"/>
            <a:r>
              <a:rPr lang="tr-TR" sz="2400" dirty="0" smtClean="0"/>
              <a:t>Düzenli tatil ve sağlık kontrolü</a:t>
            </a:r>
          </a:p>
          <a:p>
            <a:pPr lvl="1"/>
            <a:r>
              <a:rPr lang="tr-TR" sz="2400" dirty="0" smtClean="0"/>
              <a:t>Düzenli spor</a:t>
            </a:r>
          </a:p>
          <a:p>
            <a:pPr lvl="1"/>
            <a:r>
              <a:rPr lang="tr-TR" sz="2400" dirty="0" smtClean="0"/>
              <a:t>Dengeli beslenme</a:t>
            </a:r>
          </a:p>
          <a:p>
            <a:pPr lvl="1"/>
            <a:r>
              <a:rPr lang="tr-TR" sz="2400" dirty="0" smtClean="0"/>
              <a:t>Hobiler bulma</a:t>
            </a:r>
          </a:p>
          <a:p>
            <a:pPr lvl="1"/>
            <a:r>
              <a:rPr lang="tr-TR" sz="2400" dirty="0" smtClean="0"/>
              <a:t>Kendini eğitme ve geliştirme</a:t>
            </a:r>
          </a:p>
          <a:p>
            <a:pPr lvl="1"/>
            <a:r>
              <a:rPr lang="tr-TR" sz="2400" dirty="0" smtClean="0"/>
              <a:t>Kendini tanıma ve anlama</a:t>
            </a:r>
            <a:endParaRPr lang="tr-TR" sz="2400" dirty="0"/>
          </a:p>
        </p:txBody>
      </p:sp>
      <p:pic>
        <p:nvPicPr>
          <p:cNvPr id="36868" name="Picture 4" descr="meditasyon ile ilgili görsel sonucu"/>
          <p:cNvPicPr>
            <a:picLocks noChangeAspect="1" noChangeArrowheads="1"/>
          </p:cNvPicPr>
          <p:nvPr/>
        </p:nvPicPr>
        <p:blipFill>
          <a:blip r:embed="rId2"/>
          <a:srcRect/>
          <a:stretch>
            <a:fillRect/>
          </a:stretch>
        </p:blipFill>
        <p:spPr bwMode="auto">
          <a:xfrm>
            <a:off x="5072066" y="1857364"/>
            <a:ext cx="3810000" cy="328614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smtClean="0">
                <a:solidFill>
                  <a:srgbClr val="FF0000"/>
                </a:solidFill>
              </a:rPr>
              <a:t>Stres Yönetimi</a:t>
            </a:r>
            <a:endParaRPr lang="tr-TR" dirty="0"/>
          </a:p>
        </p:txBody>
      </p:sp>
      <p:sp>
        <p:nvSpPr>
          <p:cNvPr id="3" name="Content Placeholder 2"/>
          <p:cNvSpPr>
            <a:spLocks noGrp="1"/>
          </p:cNvSpPr>
          <p:nvPr>
            <p:ph sz="half" idx="1"/>
          </p:nvPr>
        </p:nvSpPr>
        <p:spPr/>
        <p:txBody>
          <a:bodyPr>
            <a:normAutofit/>
          </a:bodyPr>
          <a:lstStyle/>
          <a:p>
            <a:r>
              <a:rPr lang="tr-TR" sz="2400" u="sng" dirty="0" smtClean="0"/>
              <a:t>Örgütsel Yöntemler</a:t>
            </a:r>
          </a:p>
          <a:p>
            <a:pPr lvl="1"/>
            <a:r>
              <a:rPr lang="tr-TR" sz="2400" dirty="0" smtClean="0"/>
              <a:t>Katılımlı yönetim</a:t>
            </a:r>
          </a:p>
          <a:p>
            <a:pPr lvl="1"/>
            <a:r>
              <a:rPr lang="tr-TR" sz="2400" dirty="0" smtClean="0"/>
              <a:t>Amaç belirleme programları</a:t>
            </a:r>
          </a:p>
          <a:p>
            <a:pPr lvl="1"/>
            <a:r>
              <a:rPr lang="tr-TR" sz="2400" dirty="0" smtClean="0"/>
              <a:t>Rol analizi ve sınıflandırması</a:t>
            </a:r>
          </a:p>
          <a:p>
            <a:pPr lvl="1"/>
            <a:r>
              <a:rPr lang="tr-TR" sz="2400" dirty="0" smtClean="0"/>
              <a:t>Zaman yönetimi</a:t>
            </a:r>
          </a:p>
          <a:p>
            <a:pPr lvl="1"/>
            <a:r>
              <a:rPr lang="tr-TR" sz="2400" dirty="0" smtClean="0"/>
              <a:t>Sosyal destek</a:t>
            </a:r>
          </a:p>
          <a:p>
            <a:pPr lvl="1"/>
            <a:r>
              <a:rPr lang="tr-TR" sz="2400" dirty="0" smtClean="0"/>
              <a:t>Duygusal iklimi kontrol</a:t>
            </a:r>
          </a:p>
          <a:p>
            <a:pPr lvl="1"/>
            <a:r>
              <a:rPr lang="tr-TR" sz="2400" dirty="0" smtClean="0"/>
              <a:t>Stres yönetimi eğitimi</a:t>
            </a:r>
            <a:endParaRPr lang="tr-TR" sz="2400" dirty="0"/>
          </a:p>
        </p:txBody>
      </p:sp>
      <p:pic>
        <p:nvPicPr>
          <p:cNvPr id="35844" name="Picture 4" descr="stres yönetimi ile ilgili görsel sonucu"/>
          <p:cNvPicPr>
            <a:picLocks noChangeAspect="1" noChangeArrowheads="1"/>
          </p:cNvPicPr>
          <p:nvPr/>
        </p:nvPicPr>
        <p:blipFill>
          <a:blip r:embed="rId3"/>
          <a:srcRect l="9272" t="38462" r="9340" b="3845"/>
          <a:stretch>
            <a:fillRect/>
          </a:stretch>
        </p:blipFill>
        <p:spPr bwMode="auto">
          <a:xfrm>
            <a:off x="4214810" y="1928802"/>
            <a:ext cx="4500594" cy="378621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b="34177"/>
          <a:stretch>
            <a:fillRect/>
          </a:stretch>
        </p:blipFill>
        <p:spPr bwMode="auto">
          <a:xfrm>
            <a:off x="642910" y="928670"/>
            <a:ext cx="8001056" cy="3714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1285852" y="571481"/>
            <a:ext cx="6683690" cy="392909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214414" y="4643446"/>
            <a:ext cx="7181850" cy="20335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l"/>
            <a:r>
              <a:rPr lang="tr-TR" dirty="0" smtClean="0">
                <a:solidFill>
                  <a:srgbClr val="FF0000"/>
                </a:solidFill>
              </a:rPr>
              <a:t>En stresli meslekler araştırması (ABD)</a:t>
            </a:r>
            <a:endParaRPr lang="tr-TR" dirty="0">
              <a:solidFill>
                <a:srgbClr val="FF0000"/>
              </a:solidFill>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115174381"/>
              </p:ext>
            </p:extLst>
          </p:nvPr>
        </p:nvGraphicFramePr>
        <p:xfrm>
          <a:off x="457200" y="1600200"/>
          <a:ext cx="8229600" cy="4079240"/>
        </p:xfrm>
        <a:graphic>
          <a:graphicData uri="http://schemas.openxmlformats.org/drawingml/2006/table">
            <a:tbl>
              <a:tblPr firstRow="1" bandRow="1">
                <a:tableStyleId>{5C22544A-7EE6-4342-B048-85BDC9FD1C3A}</a:tableStyleId>
              </a:tblPr>
              <a:tblGrid>
                <a:gridCol w="442392"/>
                <a:gridCol w="3672408"/>
                <a:gridCol w="432048"/>
                <a:gridCol w="3682752"/>
              </a:tblGrid>
              <a:tr h="370840">
                <a:tc>
                  <a:txBody>
                    <a:bodyPr/>
                    <a:lstStyle/>
                    <a:p>
                      <a:endParaRPr lang="tr-TR" dirty="0"/>
                    </a:p>
                  </a:txBody>
                  <a:tcPr/>
                </a:tc>
                <a:tc>
                  <a:txBody>
                    <a:bodyPr/>
                    <a:lstStyle/>
                    <a:p>
                      <a:r>
                        <a:rPr lang="tr-TR" dirty="0" smtClean="0"/>
                        <a:t>En Stresli Meslekler</a:t>
                      </a:r>
                      <a:endParaRPr lang="tr-TR" dirty="0"/>
                    </a:p>
                  </a:txBody>
                  <a:tcPr/>
                </a:tc>
                <a:tc>
                  <a:txBody>
                    <a:bodyPr/>
                    <a:lstStyle/>
                    <a:p>
                      <a:endParaRPr lang="tr-TR" dirty="0"/>
                    </a:p>
                  </a:txBody>
                  <a:tcPr/>
                </a:tc>
                <a:tc>
                  <a:txBody>
                    <a:bodyPr/>
                    <a:lstStyle/>
                    <a:p>
                      <a:r>
                        <a:rPr lang="tr-TR" dirty="0" smtClean="0"/>
                        <a:t>En</a:t>
                      </a:r>
                      <a:r>
                        <a:rPr lang="tr-TR" baseline="0" dirty="0" smtClean="0"/>
                        <a:t> </a:t>
                      </a:r>
                      <a:r>
                        <a:rPr lang="tr-TR" u="sng" baseline="0" dirty="0" smtClean="0"/>
                        <a:t>Stressiz </a:t>
                      </a:r>
                      <a:r>
                        <a:rPr lang="tr-TR" baseline="0" dirty="0" smtClean="0"/>
                        <a:t>Meslekler</a:t>
                      </a:r>
                      <a:endParaRPr lang="tr-TR" dirty="0"/>
                    </a:p>
                  </a:txBody>
                  <a:tcPr/>
                </a:tc>
              </a:tr>
              <a:tr h="370840">
                <a:tc>
                  <a:txBody>
                    <a:bodyPr/>
                    <a:lstStyle/>
                    <a:p>
                      <a:r>
                        <a:rPr lang="tr-TR" b="1" dirty="0" smtClean="0"/>
                        <a:t>1</a:t>
                      </a:r>
                      <a:endParaRPr lang="tr-TR" b="1" dirty="0"/>
                    </a:p>
                  </a:txBody>
                  <a:tcPr/>
                </a:tc>
                <a:tc>
                  <a:txBody>
                    <a:bodyPr/>
                    <a:lstStyle/>
                    <a:p>
                      <a:r>
                        <a:rPr lang="tr-TR" dirty="0" smtClean="0"/>
                        <a:t>Askerlik</a:t>
                      </a:r>
                      <a:endParaRPr lang="tr-TR" dirty="0"/>
                    </a:p>
                  </a:txBody>
                  <a:tcPr/>
                </a:tc>
                <a:tc>
                  <a:txBody>
                    <a:bodyPr/>
                    <a:lstStyle/>
                    <a:p>
                      <a:r>
                        <a:rPr lang="tr-TR" b="1" dirty="0" smtClean="0"/>
                        <a:t>1</a:t>
                      </a:r>
                      <a:endParaRPr lang="tr-TR" b="1" dirty="0"/>
                    </a:p>
                  </a:txBody>
                  <a:tcPr/>
                </a:tc>
                <a:tc>
                  <a:txBody>
                    <a:bodyPr/>
                    <a:lstStyle/>
                    <a:p>
                      <a:r>
                        <a:rPr lang="tr-TR" dirty="0" smtClean="0"/>
                        <a:t>Veri güvenliği analistliği</a:t>
                      </a:r>
                      <a:endParaRPr lang="tr-TR" dirty="0"/>
                    </a:p>
                  </a:txBody>
                  <a:tcPr/>
                </a:tc>
              </a:tr>
              <a:tr h="370840">
                <a:tc>
                  <a:txBody>
                    <a:bodyPr/>
                    <a:lstStyle/>
                    <a:p>
                      <a:r>
                        <a:rPr lang="tr-TR" b="1" dirty="0" smtClean="0"/>
                        <a:t>2</a:t>
                      </a:r>
                      <a:endParaRPr lang="tr-TR" b="1" dirty="0"/>
                    </a:p>
                  </a:txBody>
                  <a:tcPr/>
                </a:tc>
                <a:tc>
                  <a:txBody>
                    <a:bodyPr/>
                    <a:lstStyle/>
                    <a:p>
                      <a:r>
                        <a:rPr lang="tr-TR" dirty="0" smtClean="0"/>
                        <a:t>İtfaiyecilik</a:t>
                      </a:r>
                      <a:endParaRPr lang="tr-TR" dirty="0"/>
                    </a:p>
                  </a:txBody>
                  <a:tcPr/>
                </a:tc>
                <a:tc>
                  <a:txBody>
                    <a:bodyPr/>
                    <a:lstStyle/>
                    <a:p>
                      <a:r>
                        <a:rPr lang="tr-TR" b="1" dirty="0" smtClean="0"/>
                        <a:t>2</a:t>
                      </a:r>
                      <a:endParaRPr lang="tr-TR" b="1" dirty="0"/>
                    </a:p>
                  </a:txBody>
                  <a:tcPr/>
                </a:tc>
                <a:tc>
                  <a:txBody>
                    <a:bodyPr/>
                    <a:lstStyle/>
                    <a:p>
                      <a:r>
                        <a:rPr lang="tr-TR" dirty="0" smtClean="0"/>
                        <a:t>Tıbbi teşhis</a:t>
                      </a:r>
                      <a:r>
                        <a:rPr lang="tr-TR" baseline="0" dirty="0" smtClean="0"/>
                        <a:t> </a:t>
                      </a:r>
                      <a:r>
                        <a:rPr lang="tr-TR" baseline="0" dirty="0" err="1" smtClean="0"/>
                        <a:t>sonograf</a:t>
                      </a:r>
                      <a:r>
                        <a:rPr lang="tr-TR" baseline="0" dirty="0" smtClean="0"/>
                        <a:t> uzmanlığı</a:t>
                      </a:r>
                      <a:endParaRPr lang="tr-TR" dirty="0"/>
                    </a:p>
                  </a:txBody>
                  <a:tcPr/>
                </a:tc>
              </a:tr>
              <a:tr h="370840">
                <a:tc>
                  <a:txBody>
                    <a:bodyPr/>
                    <a:lstStyle/>
                    <a:p>
                      <a:r>
                        <a:rPr lang="tr-TR" b="1" dirty="0" smtClean="0"/>
                        <a:t>3</a:t>
                      </a:r>
                      <a:endParaRPr lang="tr-TR" b="1" dirty="0"/>
                    </a:p>
                  </a:txBody>
                  <a:tcPr/>
                </a:tc>
                <a:tc>
                  <a:txBody>
                    <a:bodyPr/>
                    <a:lstStyle/>
                    <a:p>
                      <a:r>
                        <a:rPr lang="tr-TR" dirty="0" smtClean="0"/>
                        <a:t>Pilotluk</a:t>
                      </a:r>
                      <a:endParaRPr lang="tr-TR" dirty="0"/>
                    </a:p>
                  </a:txBody>
                  <a:tcPr/>
                </a:tc>
                <a:tc>
                  <a:txBody>
                    <a:bodyPr/>
                    <a:lstStyle/>
                    <a:p>
                      <a:r>
                        <a:rPr lang="tr-TR" b="1" dirty="0" smtClean="0"/>
                        <a:t>3</a:t>
                      </a:r>
                      <a:endParaRPr lang="tr-TR" b="1" dirty="0"/>
                    </a:p>
                  </a:txBody>
                  <a:tcPr/>
                </a:tc>
                <a:tc>
                  <a:txBody>
                    <a:bodyPr/>
                    <a:lstStyle/>
                    <a:p>
                      <a:r>
                        <a:rPr lang="tr-TR" dirty="0" smtClean="0"/>
                        <a:t>Üniversite</a:t>
                      </a:r>
                      <a:r>
                        <a:rPr lang="tr-TR" baseline="0" dirty="0" smtClean="0"/>
                        <a:t> öğretim üyeliği</a:t>
                      </a:r>
                      <a:endParaRPr lang="tr-TR" dirty="0"/>
                    </a:p>
                  </a:txBody>
                  <a:tcPr/>
                </a:tc>
              </a:tr>
              <a:tr h="370840">
                <a:tc>
                  <a:txBody>
                    <a:bodyPr/>
                    <a:lstStyle/>
                    <a:p>
                      <a:r>
                        <a:rPr lang="tr-TR" b="1" dirty="0" smtClean="0"/>
                        <a:t>4</a:t>
                      </a:r>
                      <a:endParaRPr lang="tr-TR" b="1" dirty="0"/>
                    </a:p>
                  </a:txBody>
                  <a:tcPr/>
                </a:tc>
                <a:tc>
                  <a:txBody>
                    <a:bodyPr/>
                    <a:lstStyle/>
                    <a:p>
                      <a:r>
                        <a:rPr lang="tr-TR" dirty="0" smtClean="0"/>
                        <a:t>Polislik</a:t>
                      </a:r>
                      <a:endParaRPr lang="tr-TR" dirty="0"/>
                    </a:p>
                  </a:txBody>
                  <a:tcPr/>
                </a:tc>
                <a:tc>
                  <a:txBody>
                    <a:bodyPr/>
                    <a:lstStyle/>
                    <a:p>
                      <a:r>
                        <a:rPr lang="tr-TR" b="1" dirty="0" smtClean="0"/>
                        <a:t>4</a:t>
                      </a:r>
                      <a:endParaRPr lang="tr-TR" b="1" dirty="0"/>
                    </a:p>
                  </a:txBody>
                  <a:tcPr/>
                </a:tc>
                <a:tc>
                  <a:txBody>
                    <a:bodyPr/>
                    <a:lstStyle/>
                    <a:p>
                      <a:r>
                        <a:rPr lang="tr-TR" dirty="0" smtClean="0"/>
                        <a:t>Kuaförlük</a:t>
                      </a:r>
                      <a:endParaRPr lang="tr-TR" dirty="0"/>
                    </a:p>
                  </a:txBody>
                  <a:tcPr/>
                </a:tc>
              </a:tr>
              <a:tr h="370840">
                <a:tc>
                  <a:txBody>
                    <a:bodyPr/>
                    <a:lstStyle/>
                    <a:p>
                      <a:r>
                        <a:rPr lang="tr-TR" b="1" dirty="0" smtClean="0"/>
                        <a:t>5</a:t>
                      </a:r>
                      <a:endParaRPr lang="tr-TR" b="1" dirty="0"/>
                    </a:p>
                  </a:txBody>
                  <a:tcPr/>
                </a:tc>
                <a:tc>
                  <a:txBody>
                    <a:bodyPr/>
                    <a:lstStyle/>
                    <a:p>
                      <a:r>
                        <a:rPr lang="tr-TR" dirty="0" smtClean="0"/>
                        <a:t>Etkinlik ve organizasyon </a:t>
                      </a:r>
                      <a:r>
                        <a:rPr lang="tr-TR" dirty="0" err="1" smtClean="0"/>
                        <a:t>planlayıcılığı</a:t>
                      </a:r>
                      <a:endParaRPr lang="tr-TR" dirty="0"/>
                    </a:p>
                  </a:txBody>
                  <a:tcPr/>
                </a:tc>
                <a:tc>
                  <a:txBody>
                    <a:bodyPr/>
                    <a:lstStyle/>
                    <a:p>
                      <a:r>
                        <a:rPr lang="tr-TR" b="1" dirty="0" smtClean="0"/>
                        <a:t>5</a:t>
                      </a:r>
                      <a:endParaRPr lang="tr-TR" b="1" dirty="0"/>
                    </a:p>
                  </a:txBody>
                  <a:tcPr/>
                </a:tc>
                <a:tc>
                  <a:txBody>
                    <a:bodyPr/>
                    <a:lstStyle/>
                    <a:p>
                      <a:r>
                        <a:rPr lang="tr-TR" dirty="0" smtClean="0"/>
                        <a:t>Medikal kayıt teknisyenliği</a:t>
                      </a:r>
                      <a:endParaRPr lang="tr-TR" dirty="0"/>
                    </a:p>
                  </a:txBody>
                  <a:tcPr/>
                </a:tc>
              </a:tr>
              <a:tr h="370840">
                <a:tc>
                  <a:txBody>
                    <a:bodyPr/>
                    <a:lstStyle/>
                    <a:p>
                      <a:r>
                        <a:rPr lang="tr-TR" b="1" dirty="0" smtClean="0"/>
                        <a:t>6</a:t>
                      </a:r>
                      <a:endParaRPr lang="tr-TR" b="1" dirty="0"/>
                    </a:p>
                  </a:txBody>
                  <a:tcPr/>
                </a:tc>
                <a:tc>
                  <a:txBody>
                    <a:bodyPr/>
                    <a:lstStyle/>
                    <a:p>
                      <a:r>
                        <a:rPr lang="tr-TR" dirty="0" smtClean="0"/>
                        <a:t>Halkla ilişkiler uzmanlığı</a:t>
                      </a:r>
                      <a:endParaRPr lang="tr-TR" dirty="0"/>
                    </a:p>
                  </a:txBody>
                  <a:tcPr/>
                </a:tc>
                <a:tc>
                  <a:txBody>
                    <a:bodyPr/>
                    <a:lstStyle/>
                    <a:p>
                      <a:r>
                        <a:rPr lang="tr-TR" b="1" dirty="0" smtClean="0"/>
                        <a:t>6</a:t>
                      </a:r>
                      <a:endParaRPr lang="tr-TR" b="1" dirty="0"/>
                    </a:p>
                  </a:txBody>
                  <a:tcPr/>
                </a:tc>
                <a:tc>
                  <a:txBody>
                    <a:bodyPr/>
                    <a:lstStyle/>
                    <a:p>
                      <a:r>
                        <a:rPr lang="tr-TR" dirty="0" smtClean="0"/>
                        <a:t>Medikal laboratuvar teknisyenliği</a:t>
                      </a:r>
                      <a:endParaRPr lang="tr-TR" dirty="0"/>
                    </a:p>
                  </a:txBody>
                  <a:tcPr/>
                </a:tc>
              </a:tr>
              <a:tr h="370840">
                <a:tc>
                  <a:txBody>
                    <a:bodyPr/>
                    <a:lstStyle/>
                    <a:p>
                      <a:r>
                        <a:rPr lang="tr-TR" b="1" dirty="0" smtClean="0"/>
                        <a:t>7</a:t>
                      </a:r>
                      <a:endParaRPr lang="tr-TR" b="1" dirty="0"/>
                    </a:p>
                  </a:txBody>
                  <a:tcPr/>
                </a:tc>
                <a:tc>
                  <a:txBody>
                    <a:bodyPr/>
                    <a:lstStyle/>
                    <a:p>
                      <a:r>
                        <a:rPr lang="tr-TR" dirty="0" smtClean="0"/>
                        <a:t>Üst düzey yöneticilik</a:t>
                      </a:r>
                      <a:endParaRPr lang="tr-TR" dirty="0"/>
                    </a:p>
                  </a:txBody>
                  <a:tcPr/>
                </a:tc>
                <a:tc>
                  <a:txBody>
                    <a:bodyPr/>
                    <a:lstStyle/>
                    <a:p>
                      <a:r>
                        <a:rPr lang="tr-TR" b="1" dirty="0" smtClean="0"/>
                        <a:t>7</a:t>
                      </a:r>
                      <a:endParaRPr lang="tr-TR" b="1" dirty="0"/>
                    </a:p>
                  </a:txBody>
                  <a:tcPr/>
                </a:tc>
                <a:tc>
                  <a:txBody>
                    <a:bodyPr/>
                    <a:lstStyle/>
                    <a:p>
                      <a:r>
                        <a:rPr lang="tr-TR" dirty="0" smtClean="0"/>
                        <a:t>Kuyumculuk</a:t>
                      </a:r>
                      <a:endParaRPr lang="tr-TR" dirty="0"/>
                    </a:p>
                  </a:txBody>
                  <a:tcPr/>
                </a:tc>
              </a:tr>
              <a:tr h="370840">
                <a:tc>
                  <a:txBody>
                    <a:bodyPr/>
                    <a:lstStyle/>
                    <a:p>
                      <a:r>
                        <a:rPr lang="tr-TR" b="1" dirty="0" smtClean="0"/>
                        <a:t>8</a:t>
                      </a:r>
                      <a:endParaRPr lang="tr-TR" b="1" dirty="0"/>
                    </a:p>
                  </a:txBody>
                  <a:tcPr/>
                </a:tc>
                <a:tc>
                  <a:txBody>
                    <a:bodyPr/>
                    <a:lstStyle/>
                    <a:p>
                      <a:r>
                        <a:rPr lang="tr-TR" baseline="0" dirty="0" smtClean="0"/>
                        <a:t>Yayın spikerliği</a:t>
                      </a:r>
                      <a:endParaRPr lang="tr-TR" dirty="0"/>
                    </a:p>
                  </a:txBody>
                  <a:tcPr/>
                </a:tc>
                <a:tc>
                  <a:txBody>
                    <a:bodyPr/>
                    <a:lstStyle/>
                    <a:p>
                      <a:r>
                        <a:rPr lang="tr-TR" b="1" dirty="0" smtClean="0"/>
                        <a:t>8</a:t>
                      </a:r>
                      <a:endParaRPr lang="tr-TR" b="1" dirty="0"/>
                    </a:p>
                  </a:txBody>
                  <a:tcPr/>
                </a:tc>
                <a:tc>
                  <a:txBody>
                    <a:bodyPr/>
                    <a:lstStyle/>
                    <a:p>
                      <a:r>
                        <a:rPr lang="tr-TR" dirty="0" err="1" smtClean="0"/>
                        <a:t>Odyologluk</a:t>
                      </a:r>
                      <a:endParaRPr lang="tr-TR" dirty="0"/>
                    </a:p>
                  </a:txBody>
                  <a:tcPr/>
                </a:tc>
              </a:tr>
              <a:tr h="370840">
                <a:tc>
                  <a:txBody>
                    <a:bodyPr/>
                    <a:lstStyle/>
                    <a:p>
                      <a:r>
                        <a:rPr lang="tr-TR" b="1" dirty="0" smtClean="0"/>
                        <a:t>9</a:t>
                      </a:r>
                      <a:endParaRPr lang="tr-TR" b="1" dirty="0"/>
                    </a:p>
                  </a:txBody>
                  <a:tcPr/>
                </a:tc>
                <a:tc>
                  <a:txBody>
                    <a:bodyPr/>
                    <a:lstStyle/>
                    <a:p>
                      <a:r>
                        <a:rPr lang="tr-TR" dirty="0" smtClean="0"/>
                        <a:t>Muhabirlik</a:t>
                      </a:r>
                      <a:endParaRPr lang="tr-TR" dirty="0"/>
                    </a:p>
                  </a:txBody>
                  <a:tcPr/>
                </a:tc>
                <a:tc>
                  <a:txBody>
                    <a:bodyPr/>
                    <a:lstStyle/>
                    <a:p>
                      <a:r>
                        <a:rPr lang="tr-TR" b="1" dirty="0" smtClean="0"/>
                        <a:t>9</a:t>
                      </a:r>
                      <a:endParaRPr lang="tr-TR" b="1" dirty="0"/>
                    </a:p>
                  </a:txBody>
                  <a:tcPr/>
                </a:tc>
                <a:tc>
                  <a:txBody>
                    <a:bodyPr/>
                    <a:lstStyle/>
                    <a:p>
                      <a:r>
                        <a:rPr lang="tr-TR" dirty="0" smtClean="0"/>
                        <a:t>Diyetisyenlik</a:t>
                      </a:r>
                      <a:endParaRPr lang="tr-TR" dirty="0"/>
                    </a:p>
                  </a:txBody>
                  <a:tcPr/>
                </a:tc>
              </a:tr>
              <a:tr h="370840">
                <a:tc>
                  <a:txBody>
                    <a:bodyPr/>
                    <a:lstStyle/>
                    <a:p>
                      <a:r>
                        <a:rPr lang="tr-TR" b="1" dirty="0" smtClean="0"/>
                        <a:t>10</a:t>
                      </a:r>
                      <a:endParaRPr lang="tr-TR" b="1" dirty="0"/>
                    </a:p>
                  </a:txBody>
                  <a:tcPr/>
                </a:tc>
                <a:tc>
                  <a:txBody>
                    <a:bodyPr/>
                    <a:lstStyle/>
                    <a:p>
                      <a:r>
                        <a:rPr lang="tr-TR" baseline="0" dirty="0" smtClean="0"/>
                        <a:t>Taksi şoförlüğü</a:t>
                      </a:r>
                      <a:endParaRPr lang="tr-TR" dirty="0"/>
                    </a:p>
                  </a:txBody>
                  <a:tcPr/>
                </a:tc>
                <a:tc>
                  <a:txBody>
                    <a:bodyPr/>
                    <a:lstStyle/>
                    <a:p>
                      <a:r>
                        <a:rPr lang="tr-TR" b="1" dirty="0" smtClean="0"/>
                        <a:t>10</a:t>
                      </a:r>
                      <a:endParaRPr lang="tr-TR" b="1" dirty="0"/>
                    </a:p>
                  </a:txBody>
                  <a:tcPr/>
                </a:tc>
                <a:tc>
                  <a:txBody>
                    <a:bodyPr/>
                    <a:lstStyle/>
                    <a:p>
                      <a:r>
                        <a:rPr lang="tr-TR" dirty="0" smtClean="0"/>
                        <a:t>Kütüphanecilik</a:t>
                      </a:r>
                      <a:endParaRPr lang="tr-TR" dirty="0"/>
                    </a:p>
                  </a:txBody>
                  <a:tcPr/>
                </a:tc>
              </a:tr>
            </a:tbl>
          </a:graphicData>
        </a:graphic>
      </p:graphicFrame>
    </p:spTree>
    <p:extLst>
      <p:ext uri="{BB962C8B-B14F-4D97-AF65-F5344CB8AC3E}">
        <p14:creationId xmlns:p14="http://schemas.microsoft.com/office/powerpoint/2010/main" val="1826700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l"/>
            <a:r>
              <a:rPr lang="tr-TR" sz="3600" dirty="0">
                <a:solidFill>
                  <a:srgbClr val="FF0000"/>
                </a:solidFill>
              </a:rPr>
              <a:t>En stresli meslekler araştırması </a:t>
            </a:r>
            <a:r>
              <a:rPr lang="tr-TR" sz="3600" dirty="0" smtClean="0">
                <a:solidFill>
                  <a:srgbClr val="FF0000"/>
                </a:solidFill>
              </a:rPr>
              <a:t>(Türkiye)</a:t>
            </a:r>
            <a:endParaRPr lang="tr-TR" sz="3600" dirty="0">
              <a:solidFill>
                <a:srgbClr val="FF0000"/>
              </a:solidFill>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973912628"/>
              </p:ext>
            </p:extLst>
          </p:nvPr>
        </p:nvGraphicFramePr>
        <p:xfrm>
          <a:off x="457200" y="1600200"/>
          <a:ext cx="8258957" cy="3337560"/>
        </p:xfrm>
        <a:graphic>
          <a:graphicData uri="http://schemas.openxmlformats.org/drawingml/2006/table">
            <a:tbl>
              <a:tblPr firstRow="1" bandRow="1">
                <a:tableStyleId>{5C22544A-7EE6-4342-B048-85BDC9FD1C3A}</a:tableStyleId>
              </a:tblPr>
              <a:tblGrid>
                <a:gridCol w="442392"/>
                <a:gridCol w="3672408"/>
                <a:gridCol w="432048"/>
                <a:gridCol w="3712109"/>
              </a:tblGrid>
              <a:tr h="370840">
                <a:tc>
                  <a:txBody>
                    <a:bodyPr/>
                    <a:lstStyle/>
                    <a:p>
                      <a:endParaRPr lang="tr-TR" dirty="0"/>
                    </a:p>
                  </a:txBody>
                  <a:tcPr/>
                </a:tc>
                <a:tc>
                  <a:txBody>
                    <a:bodyPr/>
                    <a:lstStyle/>
                    <a:p>
                      <a:r>
                        <a:rPr lang="tr-TR" dirty="0" smtClean="0"/>
                        <a:t>En Stresli Meslekler</a:t>
                      </a:r>
                      <a:endParaRPr lang="tr-TR" dirty="0"/>
                    </a:p>
                  </a:txBody>
                  <a:tcPr/>
                </a:tc>
                <a:tc>
                  <a:txBody>
                    <a:bodyPr/>
                    <a:lstStyle/>
                    <a:p>
                      <a:endParaRPr lang="tr-TR" dirty="0"/>
                    </a:p>
                  </a:txBody>
                  <a:tcPr/>
                </a:tc>
                <a:tc>
                  <a:txBody>
                    <a:bodyPr/>
                    <a:lstStyle/>
                    <a:p>
                      <a:r>
                        <a:rPr lang="tr-TR" dirty="0" smtClean="0"/>
                        <a:t>En Stressiz Meslekler</a:t>
                      </a:r>
                      <a:endParaRPr lang="tr-TR" dirty="0"/>
                    </a:p>
                  </a:txBody>
                  <a:tcPr/>
                </a:tc>
              </a:tr>
              <a:tr h="370840">
                <a:tc>
                  <a:txBody>
                    <a:bodyPr/>
                    <a:lstStyle/>
                    <a:p>
                      <a:r>
                        <a:rPr lang="tr-TR" b="1" dirty="0" smtClean="0"/>
                        <a:t>1</a:t>
                      </a:r>
                      <a:endParaRPr lang="tr-TR" b="1" dirty="0"/>
                    </a:p>
                  </a:txBody>
                  <a:tcPr/>
                </a:tc>
                <a:tc>
                  <a:txBody>
                    <a:bodyPr/>
                    <a:lstStyle/>
                    <a:p>
                      <a:r>
                        <a:rPr lang="tr-TR" dirty="0" smtClean="0"/>
                        <a:t>Askerlik</a:t>
                      </a:r>
                      <a:endParaRPr lang="tr-TR" dirty="0"/>
                    </a:p>
                  </a:txBody>
                  <a:tcPr/>
                </a:tc>
                <a:tc>
                  <a:txBody>
                    <a:bodyPr/>
                    <a:lstStyle/>
                    <a:p>
                      <a:r>
                        <a:rPr lang="tr-TR" b="1" dirty="0" smtClean="0"/>
                        <a:t>1</a:t>
                      </a:r>
                      <a:endParaRPr lang="tr-TR" b="1" dirty="0"/>
                    </a:p>
                  </a:txBody>
                  <a:tcPr/>
                </a:tc>
                <a:tc>
                  <a:txBody>
                    <a:bodyPr/>
                    <a:lstStyle/>
                    <a:p>
                      <a:r>
                        <a:rPr lang="tr-TR" dirty="0" smtClean="0"/>
                        <a:t>Diyetisyenlik</a:t>
                      </a:r>
                      <a:endParaRPr lang="tr-TR" dirty="0"/>
                    </a:p>
                  </a:txBody>
                  <a:tcPr/>
                </a:tc>
              </a:tr>
              <a:tr h="370840">
                <a:tc>
                  <a:txBody>
                    <a:bodyPr/>
                    <a:lstStyle/>
                    <a:p>
                      <a:r>
                        <a:rPr lang="tr-TR" b="1" dirty="0" smtClean="0"/>
                        <a:t>2</a:t>
                      </a:r>
                      <a:endParaRPr lang="tr-TR" b="1" dirty="0"/>
                    </a:p>
                  </a:txBody>
                  <a:tcPr/>
                </a:tc>
                <a:tc>
                  <a:txBody>
                    <a:bodyPr/>
                    <a:lstStyle/>
                    <a:p>
                      <a:r>
                        <a:rPr lang="tr-TR" dirty="0" smtClean="0"/>
                        <a:t>Polislik</a:t>
                      </a:r>
                      <a:endParaRPr lang="tr-TR" dirty="0"/>
                    </a:p>
                  </a:txBody>
                  <a:tcPr/>
                </a:tc>
                <a:tc>
                  <a:txBody>
                    <a:bodyPr/>
                    <a:lstStyle/>
                    <a:p>
                      <a:r>
                        <a:rPr lang="tr-TR" b="1" dirty="0" smtClean="0"/>
                        <a:t>2</a:t>
                      </a:r>
                      <a:endParaRPr lang="tr-TR" b="1" dirty="0"/>
                    </a:p>
                  </a:txBody>
                  <a:tcPr/>
                </a:tc>
                <a:tc>
                  <a:txBody>
                    <a:bodyPr/>
                    <a:lstStyle/>
                    <a:p>
                      <a:r>
                        <a:rPr lang="tr-TR" dirty="0" smtClean="0"/>
                        <a:t>Sosyal hizmet uzmanlığı</a:t>
                      </a:r>
                      <a:endParaRPr lang="tr-TR" dirty="0"/>
                    </a:p>
                  </a:txBody>
                  <a:tcPr/>
                </a:tc>
              </a:tr>
              <a:tr h="370840">
                <a:tc>
                  <a:txBody>
                    <a:bodyPr/>
                    <a:lstStyle/>
                    <a:p>
                      <a:r>
                        <a:rPr lang="tr-TR" b="1" dirty="0" smtClean="0"/>
                        <a:t>3</a:t>
                      </a:r>
                      <a:endParaRPr lang="tr-TR" b="1" dirty="0"/>
                    </a:p>
                  </a:txBody>
                  <a:tcPr/>
                </a:tc>
                <a:tc>
                  <a:txBody>
                    <a:bodyPr/>
                    <a:lstStyle/>
                    <a:p>
                      <a:r>
                        <a:rPr lang="tr-TR" dirty="0" smtClean="0"/>
                        <a:t>Gazetecilik</a:t>
                      </a:r>
                      <a:endParaRPr lang="tr-TR" dirty="0"/>
                    </a:p>
                  </a:txBody>
                  <a:tcPr/>
                </a:tc>
                <a:tc>
                  <a:txBody>
                    <a:bodyPr/>
                    <a:lstStyle/>
                    <a:p>
                      <a:r>
                        <a:rPr lang="tr-TR" b="1" dirty="0" smtClean="0"/>
                        <a:t>3</a:t>
                      </a:r>
                      <a:endParaRPr lang="tr-TR" b="1" dirty="0"/>
                    </a:p>
                  </a:txBody>
                  <a:tcPr/>
                </a:tc>
                <a:tc>
                  <a:txBody>
                    <a:bodyPr/>
                    <a:lstStyle/>
                    <a:p>
                      <a:r>
                        <a:rPr lang="tr-TR" dirty="0" smtClean="0"/>
                        <a:t>Psikologluk</a:t>
                      </a:r>
                      <a:endParaRPr lang="tr-TR" dirty="0"/>
                    </a:p>
                  </a:txBody>
                  <a:tcPr/>
                </a:tc>
              </a:tr>
              <a:tr h="370840">
                <a:tc>
                  <a:txBody>
                    <a:bodyPr/>
                    <a:lstStyle/>
                    <a:p>
                      <a:r>
                        <a:rPr lang="tr-TR" b="1" dirty="0" smtClean="0"/>
                        <a:t>4</a:t>
                      </a:r>
                      <a:endParaRPr lang="tr-TR" b="1" dirty="0"/>
                    </a:p>
                  </a:txBody>
                  <a:tcPr/>
                </a:tc>
                <a:tc>
                  <a:txBody>
                    <a:bodyPr/>
                    <a:lstStyle/>
                    <a:p>
                      <a:r>
                        <a:rPr lang="tr-TR" dirty="0" smtClean="0"/>
                        <a:t>Canlı yayın sunuculuğu</a:t>
                      </a:r>
                      <a:endParaRPr lang="tr-TR" dirty="0"/>
                    </a:p>
                  </a:txBody>
                  <a:tcPr/>
                </a:tc>
                <a:tc>
                  <a:txBody>
                    <a:bodyPr/>
                    <a:lstStyle/>
                    <a:p>
                      <a:r>
                        <a:rPr lang="tr-TR" b="1" dirty="0" smtClean="0"/>
                        <a:t>4</a:t>
                      </a:r>
                      <a:endParaRPr lang="tr-TR" b="1" dirty="0"/>
                    </a:p>
                  </a:txBody>
                  <a:tcPr/>
                </a:tc>
                <a:tc>
                  <a:txBody>
                    <a:bodyPr/>
                    <a:lstStyle/>
                    <a:p>
                      <a:r>
                        <a:rPr lang="tr-TR" dirty="0" smtClean="0"/>
                        <a:t>Avukatlık</a:t>
                      </a:r>
                      <a:endParaRPr lang="tr-TR" dirty="0"/>
                    </a:p>
                  </a:txBody>
                  <a:tcPr/>
                </a:tc>
              </a:tr>
              <a:tr h="370840">
                <a:tc>
                  <a:txBody>
                    <a:bodyPr/>
                    <a:lstStyle/>
                    <a:p>
                      <a:r>
                        <a:rPr lang="tr-TR" b="1" dirty="0" smtClean="0"/>
                        <a:t>5</a:t>
                      </a:r>
                      <a:endParaRPr lang="tr-TR" b="1" dirty="0"/>
                    </a:p>
                  </a:txBody>
                  <a:tcPr/>
                </a:tc>
                <a:tc>
                  <a:txBody>
                    <a:bodyPr/>
                    <a:lstStyle/>
                    <a:p>
                      <a:r>
                        <a:rPr lang="tr-TR" dirty="0" smtClean="0"/>
                        <a:t>Borsacılık</a:t>
                      </a:r>
                      <a:endParaRPr lang="tr-TR" dirty="0"/>
                    </a:p>
                  </a:txBody>
                  <a:tcPr/>
                </a:tc>
                <a:tc>
                  <a:txBody>
                    <a:bodyPr/>
                    <a:lstStyle/>
                    <a:p>
                      <a:r>
                        <a:rPr lang="tr-TR" b="1" dirty="0" smtClean="0"/>
                        <a:t>5</a:t>
                      </a:r>
                      <a:endParaRPr lang="tr-TR" b="1" dirty="0"/>
                    </a:p>
                  </a:txBody>
                  <a:tcPr/>
                </a:tc>
                <a:tc>
                  <a:txBody>
                    <a:bodyPr/>
                    <a:lstStyle/>
                    <a:p>
                      <a:r>
                        <a:rPr lang="tr-TR" dirty="0" smtClean="0"/>
                        <a:t>Zihinsel engelli öğretmenliği</a:t>
                      </a:r>
                      <a:endParaRPr lang="tr-TR" dirty="0"/>
                    </a:p>
                  </a:txBody>
                  <a:tcPr/>
                </a:tc>
              </a:tr>
              <a:tr h="370840">
                <a:tc>
                  <a:txBody>
                    <a:bodyPr/>
                    <a:lstStyle/>
                    <a:p>
                      <a:r>
                        <a:rPr lang="tr-TR" b="1" dirty="0" smtClean="0"/>
                        <a:t>6</a:t>
                      </a:r>
                      <a:endParaRPr lang="tr-TR" b="1" dirty="0"/>
                    </a:p>
                  </a:txBody>
                  <a:tcPr/>
                </a:tc>
                <a:tc>
                  <a:txBody>
                    <a:bodyPr/>
                    <a:lstStyle/>
                    <a:p>
                      <a:r>
                        <a:rPr lang="tr-TR" dirty="0" smtClean="0"/>
                        <a:t>Pilotluk</a:t>
                      </a:r>
                      <a:endParaRPr lang="tr-TR" dirty="0"/>
                    </a:p>
                  </a:txBody>
                  <a:tcPr/>
                </a:tc>
                <a:tc>
                  <a:txBody>
                    <a:bodyPr/>
                    <a:lstStyle/>
                    <a:p>
                      <a:endParaRPr lang="tr-TR" dirty="0"/>
                    </a:p>
                  </a:txBody>
                  <a:tcPr/>
                </a:tc>
                <a:tc>
                  <a:txBody>
                    <a:bodyPr/>
                    <a:lstStyle/>
                    <a:p>
                      <a:endParaRPr lang="tr-TR" dirty="0"/>
                    </a:p>
                  </a:txBody>
                  <a:tcPr/>
                </a:tc>
              </a:tr>
              <a:tr h="370840">
                <a:tc>
                  <a:txBody>
                    <a:bodyPr/>
                    <a:lstStyle/>
                    <a:p>
                      <a:r>
                        <a:rPr lang="tr-TR" b="1" dirty="0" smtClean="0"/>
                        <a:t>7</a:t>
                      </a:r>
                      <a:endParaRPr lang="tr-TR" b="1" dirty="0"/>
                    </a:p>
                  </a:txBody>
                  <a:tcPr/>
                </a:tc>
                <a:tc>
                  <a:txBody>
                    <a:bodyPr/>
                    <a:lstStyle/>
                    <a:p>
                      <a:r>
                        <a:rPr lang="tr-TR" dirty="0" smtClean="0"/>
                        <a:t>Madencilik</a:t>
                      </a:r>
                      <a:endParaRPr lang="tr-TR" dirty="0"/>
                    </a:p>
                  </a:txBody>
                  <a:tcPr/>
                </a:tc>
                <a:tc>
                  <a:txBody>
                    <a:bodyPr/>
                    <a:lstStyle/>
                    <a:p>
                      <a:endParaRPr lang="tr-TR" dirty="0"/>
                    </a:p>
                  </a:txBody>
                  <a:tcPr/>
                </a:tc>
                <a:tc>
                  <a:txBody>
                    <a:bodyPr/>
                    <a:lstStyle/>
                    <a:p>
                      <a:endParaRPr lang="tr-TR" dirty="0"/>
                    </a:p>
                  </a:txBody>
                  <a:tcPr/>
                </a:tc>
              </a:tr>
              <a:tr h="370840">
                <a:tc>
                  <a:txBody>
                    <a:bodyPr/>
                    <a:lstStyle/>
                    <a:p>
                      <a:r>
                        <a:rPr lang="tr-TR" b="1" dirty="0" smtClean="0"/>
                        <a:t>8</a:t>
                      </a:r>
                      <a:endParaRPr lang="tr-TR" b="1" dirty="0"/>
                    </a:p>
                  </a:txBody>
                  <a:tcPr/>
                </a:tc>
                <a:tc>
                  <a:txBody>
                    <a:bodyPr/>
                    <a:lstStyle/>
                    <a:p>
                      <a:r>
                        <a:rPr lang="tr-TR" dirty="0" smtClean="0"/>
                        <a:t>Milletvekilliği</a:t>
                      </a:r>
                      <a:endParaRPr lang="tr-TR" dirty="0"/>
                    </a:p>
                  </a:txBody>
                  <a:tcPr/>
                </a:tc>
                <a:tc>
                  <a:txBody>
                    <a:bodyPr/>
                    <a:lstStyle/>
                    <a:p>
                      <a:endParaRPr lang="tr-TR" dirty="0"/>
                    </a:p>
                  </a:txBody>
                  <a:tcPr/>
                </a:tc>
                <a:tc>
                  <a:txBody>
                    <a:bodyPr/>
                    <a:lstStyle/>
                    <a:p>
                      <a:endParaRPr lang="tr-TR" dirty="0"/>
                    </a:p>
                  </a:txBody>
                  <a:tcPr/>
                </a:tc>
              </a:tr>
            </a:tbl>
          </a:graphicData>
        </a:graphic>
      </p:graphicFrame>
    </p:spTree>
    <p:extLst>
      <p:ext uri="{BB962C8B-B14F-4D97-AF65-F5344CB8AC3E}">
        <p14:creationId xmlns:p14="http://schemas.microsoft.com/office/powerpoint/2010/main" val="9119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lstStyle/>
          <a:p>
            <a:r>
              <a:rPr lang="tr-TR" dirty="0" smtClean="0"/>
              <a:t>Stresi meydana getiren olaylara stres vericiler veya stres etmenleri (</a:t>
            </a:r>
            <a:r>
              <a:rPr lang="tr-TR" dirty="0" err="1" smtClean="0"/>
              <a:t>stressor</a:t>
            </a:r>
            <a:r>
              <a:rPr lang="tr-TR" dirty="0" smtClean="0"/>
              <a:t>); bu olaylara insanın fizyolojik ve psikolojik düzeyde verdiği tepkilere de stres (stress) denir.</a:t>
            </a:r>
          </a:p>
          <a:p>
            <a:endParaRPr lang="tr-TR" dirty="0" smtClean="0"/>
          </a:p>
          <a:p>
            <a:r>
              <a:rPr lang="tr-TR" dirty="0" smtClean="0"/>
              <a:t>Tehlike ile karşılaşınca canlı kendini korumaya çalışır. Eğer savaşabileceği türden bir tehlikeyse savaşır, savaşamayacağı türdense ondan kaçar (</a:t>
            </a:r>
            <a:r>
              <a:rPr lang="tr-TR" dirty="0" smtClean="0">
                <a:solidFill>
                  <a:srgbClr val="FF0000"/>
                </a:solidFill>
              </a:rPr>
              <a:t>savaş ya da kaç tepkisi</a:t>
            </a:r>
            <a:r>
              <a:rPr lang="tr-TR" dirty="0" smtClean="0"/>
              <a:t>).</a:t>
            </a:r>
            <a:endParaRPr lang="tr-T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Stres nedir?</a:t>
            </a:r>
            <a:endParaRPr lang="tr-TR" dirty="0">
              <a:solidFill>
                <a:srgbClr val="FF0000"/>
              </a:solidFill>
            </a:endParaRPr>
          </a:p>
        </p:txBody>
      </p:sp>
      <p:sp>
        <p:nvSpPr>
          <p:cNvPr id="3" name="İçerik Yer Tutucusu 2"/>
          <p:cNvSpPr>
            <a:spLocks noGrp="1"/>
          </p:cNvSpPr>
          <p:nvPr>
            <p:ph idx="1"/>
          </p:nvPr>
        </p:nvSpPr>
        <p:spPr/>
        <p:txBody>
          <a:bodyPr>
            <a:normAutofit/>
          </a:bodyPr>
          <a:lstStyle/>
          <a:p>
            <a:r>
              <a:rPr lang="tr-TR" sz="2400" dirty="0" smtClean="0"/>
              <a:t>Herhangi bir nesneye dışarıdan uygulanan bir güç karşılığında o nesnede oluşan direnç.</a:t>
            </a:r>
          </a:p>
          <a:p>
            <a:r>
              <a:rPr lang="tr-TR" sz="2400" dirty="0" smtClean="0"/>
              <a:t>Var olan dengeyi değiştiren bazı etmenler sonucu ortaya çıkan, bedensel ya da zihinsel gerginlik durumu.</a:t>
            </a:r>
          </a:p>
          <a:p>
            <a:r>
              <a:rPr lang="tr-TR" sz="2400" dirty="0" smtClean="0"/>
              <a:t>Sistemi, bedeni ve zihni harekete geçiren bir enerjidir. Ortaya çıkış amacı, sistemin bozulan dengesinin tekrar dengeye döndürülmesidir. </a:t>
            </a:r>
          </a:p>
          <a:p>
            <a:pPr marL="0" indent="0">
              <a:buNone/>
            </a:pPr>
            <a:endParaRPr lang="tr-TR" dirty="0" smtClean="0"/>
          </a:p>
          <a:p>
            <a:endParaRPr lang="tr-TR" dirty="0"/>
          </a:p>
        </p:txBody>
      </p:sp>
      <p:sp>
        <p:nvSpPr>
          <p:cNvPr id="4" name="Oval 3"/>
          <p:cNvSpPr/>
          <p:nvPr/>
        </p:nvSpPr>
        <p:spPr>
          <a:xfrm>
            <a:off x="1907704" y="4869160"/>
            <a:ext cx="1584176" cy="65043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tr-TR" dirty="0" smtClean="0"/>
              <a:t>STRES</a:t>
            </a:r>
            <a:endParaRPr lang="tr-TR" dirty="0"/>
          </a:p>
        </p:txBody>
      </p:sp>
      <p:sp>
        <p:nvSpPr>
          <p:cNvPr id="5" name="Dikdörtgen 4"/>
          <p:cNvSpPr/>
          <p:nvPr/>
        </p:nvSpPr>
        <p:spPr>
          <a:xfrm>
            <a:off x="4355976" y="4437112"/>
            <a:ext cx="1440160" cy="58938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tr-TR" dirty="0" smtClean="0"/>
              <a:t>Anlık Stres</a:t>
            </a:r>
          </a:p>
          <a:p>
            <a:pPr algn="ctr"/>
            <a:r>
              <a:rPr lang="tr-TR" sz="1400" dirty="0" smtClean="0"/>
              <a:t>(İyi Stres)</a:t>
            </a:r>
            <a:endParaRPr lang="tr-TR" sz="1400" dirty="0"/>
          </a:p>
        </p:txBody>
      </p:sp>
      <p:sp>
        <p:nvSpPr>
          <p:cNvPr id="6" name="Dikdörtgen 5"/>
          <p:cNvSpPr/>
          <p:nvPr/>
        </p:nvSpPr>
        <p:spPr>
          <a:xfrm>
            <a:off x="4344211" y="5358882"/>
            <a:ext cx="1440160" cy="63130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tr-TR" dirty="0" smtClean="0"/>
              <a:t>Kronik Stres</a:t>
            </a:r>
          </a:p>
          <a:p>
            <a:pPr algn="ctr"/>
            <a:r>
              <a:rPr lang="tr-TR" sz="1400" dirty="0" smtClean="0"/>
              <a:t>(Kötü Stres)</a:t>
            </a:r>
            <a:endParaRPr lang="tr-TR" sz="1400" dirty="0"/>
          </a:p>
        </p:txBody>
      </p:sp>
      <p:cxnSp>
        <p:nvCxnSpPr>
          <p:cNvPr id="19" name="Düz Ok Bağlayıcısı 18"/>
          <p:cNvCxnSpPr>
            <a:endCxn id="5" idx="1"/>
          </p:cNvCxnSpPr>
          <p:nvPr/>
        </p:nvCxnSpPr>
        <p:spPr>
          <a:xfrm flipV="1">
            <a:off x="3491880" y="4731804"/>
            <a:ext cx="864096" cy="46257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1" name="Düz Ok Bağlayıcısı 20"/>
          <p:cNvCxnSpPr>
            <a:endCxn id="6" idx="1"/>
          </p:cNvCxnSpPr>
          <p:nvPr/>
        </p:nvCxnSpPr>
        <p:spPr>
          <a:xfrm>
            <a:off x="3491880" y="5194379"/>
            <a:ext cx="852331" cy="48015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6000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20700" y="548680"/>
            <a:ext cx="8102600" cy="5458420"/>
          </a:xfrm>
          <a:prstGeom prst="rect">
            <a:avLst/>
          </a:prstGeom>
        </p:spPr>
      </p:pic>
    </p:spTree>
    <p:extLst>
      <p:ext uri="{BB962C8B-B14F-4D97-AF65-F5344CB8AC3E}">
        <p14:creationId xmlns:p14="http://schemas.microsoft.com/office/powerpoint/2010/main" val="1956108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l"/>
            <a:r>
              <a:rPr lang="tr-TR" dirty="0" smtClean="0">
                <a:solidFill>
                  <a:srgbClr val="FF0000"/>
                </a:solidFill>
              </a:rPr>
              <a:t>Stres ve Performans Arasındaki İlişki</a:t>
            </a:r>
            <a:endParaRPr lang="tr-TR" dirty="0">
              <a:solidFill>
                <a:srgbClr val="FF0000"/>
              </a:solidFill>
            </a:endParaRPr>
          </a:p>
        </p:txBody>
      </p:sp>
      <p:pic>
        <p:nvPicPr>
          <p:cNvPr id="1026" name="Picture 2"/>
          <p:cNvPicPr>
            <a:picLocks noGrp="1" noChangeAspect="1" noChangeArrowheads="1"/>
          </p:cNvPicPr>
          <p:nvPr>
            <p:ph idx="1"/>
          </p:nvPr>
        </p:nvPicPr>
        <p:blipFill>
          <a:blip r:embed="rId2">
            <a:lum/>
            <a:extLst>
              <a:ext uri="{28A0092B-C50C-407E-A947-70E740481C1C}">
                <a14:useLocalDpi xmlns:a14="http://schemas.microsoft.com/office/drawing/2010/main" val="0"/>
              </a:ext>
            </a:extLst>
          </a:blip>
          <a:srcRect/>
          <a:stretch>
            <a:fillRect/>
          </a:stretch>
        </p:blipFill>
        <p:spPr bwMode="auto">
          <a:xfrm>
            <a:off x="683508" y="1484784"/>
            <a:ext cx="7128852" cy="4753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19858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579296" cy="1143000"/>
          </a:xfrm>
        </p:spPr>
        <p:txBody>
          <a:bodyPr>
            <a:noAutofit/>
          </a:bodyPr>
          <a:lstStyle/>
          <a:p>
            <a:pPr algn="l"/>
            <a:r>
              <a:rPr lang="tr-TR" sz="3600" dirty="0" smtClean="0">
                <a:solidFill>
                  <a:srgbClr val="FF0000"/>
                </a:solidFill>
              </a:rPr>
              <a:t>Stres Olgusunu Açıklamaya Yönelik Kuramlar</a:t>
            </a:r>
            <a:endParaRPr lang="tr-TR" sz="3600" dirty="0">
              <a:solidFill>
                <a:srgbClr val="FF0000"/>
              </a:solidFill>
            </a:endParaRPr>
          </a:p>
        </p:txBody>
      </p:sp>
      <p:sp>
        <p:nvSpPr>
          <p:cNvPr id="3" name="İçerik Yer Tutucusu 2"/>
          <p:cNvSpPr>
            <a:spLocks noGrp="1"/>
          </p:cNvSpPr>
          <p:nvPr>
            <p:ph idx="1"/>
          </p:nvPr>
        </p:nvSpPr>
        <p:spPr/>
        <p:txBody>
          <a:bodyPr/>
          <a:lstStyle/>
          <a:p>
            <a:pPr marL="0" indent="0">
              <a:buNone/>
            </a:pPr>
            <a:endParaRPr lang="tr-TR" dirty="0"/>
          </a:p>
          <a:p>
            <a:endParaRPr lang="tr-TR" dirty="0" smtClean="0"/>
          </a:p>
          <a:p>
            <a:r>
              <a:rPr lang="tr-TR" dirty="0" smtClean="0"/>
              <a:t>Biyolojik Kuramlar</a:t>
            </a:r>
          </a:p>
          <a:p>
            <a:r>
              <a:rPr lang="tr-TR" dirty="0" smtClean="0"/>
              <a:t>Psikolojik Kuramlar</a:t>
            </a:r>
          </a:p>
          <a:p>
            <a:r>
              <a:rPr lang="tr-TR" dirty="0" smtClean="0"/>
              <a:t>Sosyal Kuramlar</a:t>
            </a:r>
            <a:endParaRPr lang="tr-TR" dirty="0"/>
          </a:p>
        </p:txBody>
      </p:sp>
      <p:pic>
        <p:nvPicPr>
          <p:cNvPr id="16386" name="Picture 2" descr="stressiz günler ile ilgili görsel sonucu"/>
          <p:cNvPicPr>
            <a:picLocks noChangeAspect="1" noChangeArrowheads="1"/>
          </p:cNvPicPr>
          <p:nvPr/>
        </p:nvPicPr>
        <p:blipFill>
          <a:blip r:embed="rId2"/>
          <a:srcRect/>
          <a:stretch>
            <a:fillRect/>
          </a:stretch>
        </p:blipFill>
        <p:spPr bwMode="auto">
          <a:xfrm>
            <a:off x="4500562" y="2714620"/>
            <a:ext cx="3857652" cy="2000264"/>
          </a:xfrm>
          <a:prstGeom prst="rect">
            <a:avLst/>
          </a:prstGeom>
          <a:noFill/>
        </p:spPr>
      </p:pic>
    </p:spTree>
    <p:extLst>
      <p:ext uri="{BB962C8B-B14F-4D97-AF65-F5344CB8AC3E}">
        <p14:creationId xmlns:p14="http://schemas.microsoft.com/office/powerpoint/2010/main" val="3980496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1165</TotalTime>
  <Words>922</Words>
  <Application>Microsoft Office PowerPoint</Application>
  <PresentationFormat>Ekran Gösterisi (4:3)</PresentationFormat>
  <Paragraphs>172</Paragraphs>
  <Slides>23</Slides>
  <Notes>5</Notes>
  <HiddenSlides>0</HiddenSlides>
  <MMClips>0</MMClips>
  <ScaleCrop>false</ScaleCrop>
  <HeadingPairs>
    <vt:vector size="4" baseType="variant">
      <vt:variant>
        <vt:lpstr>Tema</vt:lpstr>
      </vt:variant>
      <vt:variant>
        <vt:i4>1</vt:i4>
      </vt:variant>
      <vt:variant>
        <vt:lpstr>Slayt Başlıkları</vt:lpstr>
      </vt:variant>
      <vt:variant>
        <vt:i4>23</vt:i4>
      </vt:variant>
    </vt:vector>
  </HeadingPairs>
  <TitlesOfParts>
    <vt:vector size="24" baseType="lpstr">
      <vt:lpstr>Ofis Teması</vt:lpstr>
      <vt:lpstr>ÖRGÜTSEL STRES ve YÖNETİMİ</vt:lpstr>
      <vt:lpstr>PowerPoint Sunusu</vt:lpstr>
      <vt:lpstr>En stresli meslekler araştırması (ABD)</vt:lpstr>
      <vt:lpstr>En stresli meslekler araştırması (Türkiye)</vt:lpstr>
      <vt:lpstr>PowerPoint Sunusu</vt:lpstr>
      <vt:lpstr>Stres nedir?</vt:lpstr>
      <vt:lpstr>PowerPoint Sunusu</vt:lpstr>
      <vt:lpstr>Stres ve Performans Arasındaki İlişki</vt:lpstr>
      <vt:lpstr>Stres Olgusunu Açıklamaya Yönelik Kuramlar</vt:lpstr>
      <vt:lpstr>Stresin Aşamaları</vt:lpstr>
      <vt:lpstr>     Stresin Aşamaları</vt:lpstr>
      <vt:lpstr>Tükenmişlik Sendromu  </vt:lpstr>
      <vt:lpstr>Tükenmişlik Sendromu </vt:lpstr>
      <vt:lpstr>Tükenmişliğin 3 Boyutu</vt:lpstr>
      <vt:lpstr>Stresin Çeşitleri </vt:lpstr>
      <vt:lpstr>Potansiyel Stres Kaynakları</vt:lpstr>
      <vt:lpstr>Bir çok insan için stresin en büyük kaynağı iştir…</vt:lpstr>
      <vt:lpstr>Örgütsel Stres Kaynakları</vt:lpstr>
      <vt:lpstr>Stresin Olumsuz Sonuçları</vt:lpstr>
      <vt:lpstr>Stres Yönetimi</vt:lpstr>
      <vt:lpstr>Stres Yönetimi</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ÖRGÜTSEL STRES ve YÖNETİMİ</dc:title>
  <dc:creator>Lale-Oral</dc:creator>
  <cp:lastModifiedBy>selin</cp:lastModifiedBy>
  <cp:revision>90</cp:revision>
  <dcterms:created xsi:type="dcterms:W3CDTF">2016-10-24T05:57:15Z</dcterms:created>
  <dcterms:modified xsi:type="dcterms:W3CDTF">2018-03-26T09:46:47Z</dcterms:modified>
</cp:coreProperties>
</file>