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55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D3C05D-1157-4293-BBE6-A5280D6D92BC}" type="datetimeFigureOut">
              <a:rPr lang="tr-TR" smtClean="0"/>
              <a:t>6.04.2020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CF3EE5-62A0-4902-8F19-A841C93AA7CB}" type="slidenum">
              <a:rPr lang="tr-TR" smtClean="0"/>
              <a:t>‹#›</a:t>
            </a:fld>
            <a:endParaRPr lang="tr-TR"/>
          </a:p>
        </p:txBody>
      </p:sp>
    </p:spTree>
    <p:extLst>
      <p:ext uri="{BB962C8B-B14F-4D97-AF65-F5344CB8AC3E}">
        <p14:creationId xmlns:p14="http://schemas.microsoft.com/office/powerpoint/2010/main" val="1050465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8CC1653-FE58-43FB-AA6C-3B479FB50EC5}"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9E41A920-424D-4613-8EB4-DBADDE74E92B}"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8EC5ADF-1645-449C-80B5-31B3CFFB0287}"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6CAF07D-3C3B-4923-8F24-C5C8CEDD96C5}" type="datetime1">
              <a:rPr lang="en-US" smtClean="0"/>
              <a:t>4/6/2020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0E2A3B2-33A3-4E37-8D09-F6CC186AD438}" type="datetime1">
              <a:rPr lang="en-US" smtClean="0"/>
              <a:t>4/6/2020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CA6A467F-45D7-44D2-A88E-130EE0FFBC64}" type="datetime1">
              <a:rPr lang="en-US" smtClean="0"/>
              <a:t>4/6/2020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4C09EE-18BA-49BA-9BB6-8B366B0F30CC}"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EA6135-387A-4890-98C1-CA2617226E6D}"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78132BB-76A8-4E4C-BF3D-7DAD7EB3B501}"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E841660-2330-4992-802A-1E6E0D8F3882}"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4C214EB-2CED-4DE7-B562-9AA937E66F6E}" type="datetime1">
              <a:rPr lang="en-US" smtClean="0"/>
              <a:t>4/6/2020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A4EB81B-A7F7-4E5F-9489-E4B3DBEBDDA2}" type="datetime1">
              <a:rPr lang="en-US" smtClean="0"/>
              <a:t>4/6/2020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594A670B-35DF-49E3-BD5D-34B7365AD00C}" type="datetime1">
              <a:rPr lang="en-US" smtClean="0"/>
              <a:t>4/6/2020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EE7D5E-955E-48EA-B859-13E5C5CDACF7}" type="datetime1">
              <a:rPr lang="en-US" smtClean="0"/>
              <a:t>4/6/2020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20F9B53-5522-4064-BB19-243B03C0A33A}" type="datetime1">
              <a:rPr lang="en-US" smtClean="0"/>
              <a:t>4/6/2020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5B6B50A-9A7F-4FBC-A075-A74398F480F1}" type="datetime1">
              <a:rPr lang="en-US" smtClean="0"/>
              <a:t>4/6/2020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6D3A5D0-EAAA-4A4F-A5EF-1231F6101521}" type="datetime1">
              <a:rPr lang="en-US" smtClean="0"/>
              <a:t>4/6/2020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MOBBING</a:t>
            </a:r>
          </a:p>
        </p:txBody>
      </p:sp>
      <p:sp>
        <p:nvSpPr>
          <p:cNvPr id="3" name="Alt Başlık 2"/>
          <p:cNvSpPr>
            <a:spLocks noGrp="1"/>
          </p:cNvSpPr>
          <p:nvPr>
            <p:ph type="subTitle" idx="1"/>
          </p:nvPr>
        </p:nvSpPr>
        <p:spPr/>
        <p:txBody>
          <a:bodyPr/>
          <a:lstStyle/>
          <a:p>
            <a:endParaRPr lang="tr-T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501302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Mobbing</a:t>
            </a:r>
            <a:r>
              <a:rPr lang="tr-TR" dirty="0"/>
              <a:t>, sık sık ve uzun bir süre boyunca meydana gelen ve kurbanın kendisini savunmakta zorlandığı her zaman aynı kişiye yönelik, aşağılayıcı, korkutucu veya düşmanca davranış olarak da tanımlanabilir (</a:t>
            </a:r>
            <a:r>
              <a:rPr lang="tr-TR" dirty="0" err="1"/>
              <a:t>Hubert</a:t>
            </a:r>
            <a:r>
              <a:rPr lang="tr-TR" dirty="0"/>
              <a:t> ve Van </a:t>
            </a:r>
            <a:r>
              <a:rPr lang="tr-TR" dirty="0" err="1"/>
              <a:t>Veldhoven</a:t>
            </a:r>
            <a:r>
              <a:rPr lang="tr-TR" dirty="0"/>
              <a:t>, 2001: 416). </a:t>
            </a:r>
          </a:p>
          <a:p>
            <a:r>
              <a:rPr lang="tr-TR" dirty="0"/>
              <a:t>Bir başka tanıma göre </a:t>
            </a:r>
            <a:r>
              <a:rPr lang="tr-TR" dirty="0" err="1"/>
              <a:t>mobbing</a:t>
            </a:r>
            <a:r>
              <a:rPr lang="tr-TR" dirty="0"/>
              <a:t>, bir çalışana veya bir grup çalışana yönelik, sağlık ve güvenlik için risk oluşturan, tekrarlayan, makul olmayan kötü niyetli davranışlardır. Gözdağı verme, fiziksel şiddet, ayrımcılık, tehditler, sosyal izolasyon ve istikrarsızlık olarak kendini gösterebilmektedir (</a:t>
            </a:r>
            <a:r>
              <a:rPr lang="tr-TR" dirty="0" err="1"/>
              <a:t>Pranjic</a:t>
            </a:r>
            <a:r>
              <a:rPr lang="tr-TR" dirty="0"/>
              <a:t> vd., 2006: 751).</a:t>
            </a:r>
          </a:p>
          <a:p>
            <a:endParaRPr lang="tr-TR" dirty="0"/>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3191975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İşyerlerinde duygusal saldırı olarak tanımlanan </a:t>
            </a:r>
            <a:r>
              <a:rPr lang="tr-TR" dirty="0" err="1"/>
              <a:t>mobbing</a:t>
            </a:r>
            <a:r>
              <a:rPr lang="tr-TR" dirty="0"/>
              <a:t>, zorbalık ve taciz ile ilişkilidir. Burada bahsedilen taciz; </a:t>
            </a:r>
            <a:r>
              <a:rPr lang="tr-TR" b="1" dirty="0">
                <a:solidFill>
                  <a:srgbClr val="FF0000"/>
                </a:solidFill>
              </a:rPr>
              <a:t>sürekli ve kasıtlı </a:t>
            </a:r>
            <a:r>
              <a:rPr lang="tr-TR" dirty="0"/>
              <a:t>yapılmaktadır. Zorbalık; fiziksel şiddet, sataşma, korkutma, tehdit gibi eylemleri içermekte iken diğer </a:t>
            </a:r>
            <a:r>
              <a:rPr lang="tr-TR" dirty="0" err="1"/>
              <a:t>mobbing</a:t>
            </a:r>
            <a:r>
              <a:rPr lang="tr-TR" dirty="0"/>
              <a:t> türleri de sözlü taciz ve tanımıyormuş gibi davranmayı içermektedir. </a:t>
            </a:r>
          </a:p>
          <a:p>
            <a:r>
              <a:rPr lang="tr-TR" dirty="0" err="1"/>
              <a:t>Mobbing</a:t>
            </a:r>
            <a:r>
              <a:rPr lang="tr-TR" dirty="0"/>
              <a:t> ayrıca iş yerinde duygusal linç, psikolojik terör, psikolojik şiddet, travma, psikolojik istismar, duygusal saldırılar, yıldırma ve duygusal istismar olarak da ifade edilmektedir (Öztürk vd., 2008: 435). İşyerinde psikolojik taciz, bireysel, grup ve örgütsel etkililik için olumsuz sonuçları olan karmaşık bir olgudur (</a:t>
            </a:r>
            <a:r>
              <a:rPr lang="tr-TR" dirty="0" err="1"/>
              <a:t>Shallcross</a:t>
            </a:r>
            <a:r>
              <a:rPr lang="tr-TR" dirty="0"/>
              <a:t> vd., 2008: 56).</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1454837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Mobbing</a:t>
            </a:r>
            <a:r>
              <a:rPr lang="tr-TR" dirty="0"/>
              <a:t> tetikleyici, çözülmemiş bir çatışmayla başlamakta ve daha sonra profesyonel, duygusal ve sıklıkla fiziksel olarak hedefe, yani </a:t>
            </a:r>
            <a:r>
              <a:rPr lang="tr-TR" dirty="0" err="1"/>
              <a:t>mobbing</a:t>
            </a:r>
            <a:r>
              <a:rPr lang="tr-TR" dirty="0"/>
              <a:t> nesnesi olan kişiye zarar vermekte ve kalıcı hale gelmektedir. Merkezi Berlin'de bulunan Alman Ticaret Federasyonu yıldırma olaylarını şöyle tanımlamaktadır: </a:t>
            </a:r>
            <a:r>
              <a:rPr lang="tr-TR" dirty="0" err="1"/>
              <a:t>Mobbing</a:t>
            </a:r>
            <a:r>
              <a:rPr lang="tr-TR" dirty="0"/>
              <a:t>, hedefin başka bir kişi ya da kişiler tarafından istismar edilmesidir (</a:t>
            </a:r>
            <a:r>
              <a:rPr lang="tr-TR" dirty="0" err="1"/>
              <a:t>Hercker</a:t>
            </a:r>
            <a:r>
              <a:rPr lang="tr-TR" dirty="0"/>
              <a:t>, 2007: 440).</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2551342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Şekil 1.</a:t>
            </a:r>
            <a:r>
              <a:rPr lang="tr-TR" b="1" dirty="0"/>
              <a:t> </a:t>
            </a:r>
            <a:r>
              <a:rPr lang="tr-TR" dirty="0" err="1"/>
              <a:t>Mobbingin</a:t>
            </a:r>
            <a:r>
              <a:rPr lang="tr-TR" dirty="0"/>
              <a:t> Nedenleri ve Sonuçları </a:t>
            </a:r>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17519" y="2133600"/>
            <a:ext cx="6753497" cy="3778250"/>
          </a:xfrm>
          <a:prstGeom prst="rect">
            <a:avLst/>
          </a:prstGeom>
          <a:noFill/>
          <a:ln>
            <a:noFill/>
          </a:ln>
        </p:spPr>
      </p:pic>
      <p:sp>
        <p:nvSpPr>
          <p:cNvPr id="3" name="Slayt Numarası Yer Tutucusu 2"/>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4142884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Şekil 1’ e bakıldığında olası </a:t>
            </a:r>
            <a:r>
              <a:rPr lang="tr-TR" dirty="0" err="1">
                <a:solidFill>
                  <a:srgbClr val="FF0000"/>
                </a:solidFill>
              </a:rPr>
              <a:t>mobbing</a:t>
            </a:r>
            <a:r>
              <a:rPr lang="tr-TR" dirty="0">
                <a:solidFill>
                  <a:srgbClr val="FF0000"/>
                </a:solidFill>
              </a:rPr>
              <a:t> nedenleri arasında</a:t>
            </a:r>
            <a:r>
              <a:rPr lang="tr-TR" dirty="0"/>
              <a:t>; örgütsel, sosyal grup ve kişi ile ilgili faktörlerin yer aldığı görülmektedir. </a:t>
            </a:r>
          </a:p>
          <a:p>
            <a:r>
              <a:rPr lang="tr-TR" dirty="0" err="1">
                <a:solidFill>
                  <a:srgbClr val="FF0000"/>
                </a:solidFill>
              </a:rPr>
              <a:t>Mobbing</a:t>
            </a:r>
            <a:r>
              <a:rPr lang="tr-TR" dirty="0">
                <a:solidFill>
                  <a:srgbClr val="FF0000"/>
                </a:solidFill>
              </a:rPr>
              <a:t> davranışları arasında</a:t>
            </a:r>
            <a:r>
              <a:rPr lang="tr-TR" dirty="0"/>
              <a:t>; dedikodular, sosyal izolasyon, sözlü ve fiziksel saldırılar, örgütsel önlemler (tedbirler), özel alana yapılan saldırılar ve kişinin tutumlarına yapılan saldırılar sayılmaktadır. </a:t>
            </a:r>
          </a:p>
          <a:p>
            <a:r>
              <a:rPr lang="tr-TR" dirty="0"/>
              <a:t>Nihayetinde gerçekleşen </a:t>
            </a:r>
            <a:r>
              <a:rPr lang="tr-TR" dirty="0" err="1"/>
              <a:t>mobbing</a:t>
            </a:r>
            <a:r>
              <a:rPr lang="tr-TR" dirty="0"/>
              <a:t>, mağdurlarda psikosomatik şikayetler, depresyon, </a:t>
            </a:r>
            <a:r>
              <a:rPr lang="tr-TR" dirty="0" err="1"/>
              <a:t>anksiyete</a:t>
            </a:r>
            <a:r>
              <a:rPr lang="tr-TR" dirty="0"/>
              <a:t>, travma sonrası stres bozukluğu ve obsesyon (takıntı) gibi olumsuz sonuçlara yol açmaktadır.  </a:t>
            </a:r>
          </a:p>
          <a:p>
            <a:pPr marL="0" indent="0">
              <a:buNone/>
            </a:pPr>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30198066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Ancak bu şekil, </a:t>
            </a:r>
            <a:r>
              <a:rPr lang="tr-TR" dirty="0" err="1"/>
              <a:t>mobbing</a:t>
            </a:r>
            <a:r>
              <a:rPr lang="tr-TR" dirty="0"/>
              <a:t> araştırmalarında temel bir sorunu yani belirsizliği de göstermektedir. </a:t>
            </a:r>
          </a:p>
          <a:p>
            <a:r>
              <a:rPr lang="tr-TR" dirty="0"/>
              <a:t>Belirsizlik ile kastedilen, neden sonuç ilişkilerinin her zaman soldan sağa ilerlemeyebileceğidir. </a:t>
            </a:r>
          </a:p>
          <a:p>
            <a:r>
              <a:rPr lang="tr-TR" dirty="0"/>
              <a:t>Örneğin, </a:t>
            </a:r>
            <a:r>
              <a:rPr lang="tr-TR" dirty="0" err="1"/>
              <a:t>mobbing</a:t>
            </a:r>
            <a:r>
              <a:rPr lang="tr-TR" dirty="0"/>
              <a:t> mağdurlarda bir takım sağlık şikayetlerine yol açabilir ancak bazen mağdurun endişeli, depresif veya obsesif davranışı grupta olumsuz bir reaksiyon oluşturabilir, bu durum da belli bir zaman zarfının ardından </a:t>
            </a:r>
            <a:r>
              <a:rPr lang="tr-TR" dirty="0" err="1"/>
              <a:t>mobbinge</a:t>
            </a:r>
            <a:r>
              <a:rPr lang="tr-TR" dirty="0"/>
              <a:t> neden olur şeklinde varsayımlar da bulunmaktadır (</a:t>
            </a:r>
            <a:r>
              <a:rPr lang="tr-TR" dirty="0" err="1"/>
              <a:t>Zapf</a:t>
            </a:r>
            <a:r>
              <a:rPr lang="tr-TR" dirty="0"/>
              <a:t>, 1999: 72). </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2186538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Literatüre bakıldığında konuya ilişkin terim karmaşasının çok fazla olduğu görülmektedir. </a:t>
            </a:r>
          </a:p>
          <a:p>
            <a:r>
              <a:rPr lang="tr-TR" dirty="0"/>
              <a:t>Taciz, saldırganlık, zorbalık, </a:t>
            </a:r>
            <a:r>
              <a:rPr lang="tr-TR" dirty="0" err="1"/>
              <a:t>mobbing</a:t>
            </a:r>
            <a:r>
              <a:rPr lang="tr-TR" dirty="0"/>
              <a:t>, üretkenlik karşıtı işyeri davranışı, duygusal taciz, genel işyeri tacizi, düşmanca işyeri davranışı, kötü muamele, fiziksel olmayan saldırganlık, cinsel olmayan taciz, statü dışı taciz, psikolojik taciz, psikolojik saldırganlık, psikolojik terör, statü körlüğü, statü bilinçli zorbalık, yasadışı zorbalık, can sıkıcı davranış, işyerinde taciz, işyerinde saldırganlık, işyerinde düşmanlık, işyerinde suçluluk, işyerinde psikolojik şiddet (</a:t>
            </a:r>
            <a:r>
              <a:rPr lang="tr-TR" dirty="0" err="1"/>
              <a:t>Crawshaw</a:t>
            </a:r>
            <a:r>
              <a:rPr lang="tr-TR" dirty="0"/>
              <a:t>, 2009: 264) gibi kavramların pek çok kez aynı olguyu anlatmak için kullanıldığı dikkatleri çekmektedir.</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3473316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tr-TR" b="1" dirty="0"/>
              <a:t>3. </a:t>
            </a:r>
            <a:r>
              <a:rPr lang="tr-TR" b="1" dirty="0" err="1"/>
              <a:t>Mobbing</a:t>
            </a:r>
            <a:r>
              <a:rPr lang="tr-TR" b="1" dirty="0"/>
              <a:t> Davranışları</a:t>
            </a:r>
            <a:br>
              <a:rPr lang="tr-TR" dirty="0"/>
            </a:br>
            <a:endParaRPr lang="tr-TR" dirty="0"/>
          </a:p>
        </p:txBody>
      </p:sp>
      <p:sp>
        <p:nvSpPr>
          <p:cNvPr id="3" name="İçerik Yer Tutucusu 2"/>
          <p:cNvSpPr>
            <a:spLocks noGrp="1"/>
          </p:cNvSpPr>
          <p:nvPr>
            <p:ph idx="1"/>
          </p:nvPr>
        </p:nvSpPr>
        <p:spPr/>
        <p:txBody>
          <a:bodyPr/>
          <a:lstStyle/>
          <a:p>
            <a:r>
              <a:rPr lang="tr-TR" dirty="0" err="1"/>
              <a:t>Mobbing</a:t>
            </a:r>
            <a:r>
              <a:rPr lang="tr-TR" dirty="0"/>
              <a:t> ile ilgili davranışlar, doğrudan mağdura sözlü veya fiziksel saldırılar olabileceği gibi mağduru çalışma grubundan dışlama veya tecrit etme gibi ince eylemler de olabilmektedir. </a:t>
            </a:r>
          </a:p>
          <a:p>
            <a:r>
              <a:rPr lang="tr-TR" dirty="0"/>
              <a:t>Örgütsel önlemlere göre, kişilerin sorumluluklarını almak veya iş ve çabalarını devalüe etmek, sosyal izolasyon, dışlama, alaylara maruz bırakma, hakaret ifadeleri, özel hayata ve tutumlara saldırı gibi zorbalık eylemleri en yaygın görülen </a:t>
            </a:r>
            <a:r>
              <a:rPr lang="tr-TR" dirty="0" err="1"/>
              <a:t>mobbing</a:t>
            </a:r>
            <a:r>
              <a:rPr lang="tr-TR" dirty="0"/>
              <a:t> davranışlarıdır (</a:t>
            </a:r>
            <a:r>
              <a:rPr lang="tr-TR" dirty="0" err="1"/>
              <a:t>Zapf</a:t>
            </a:r>
            <a:r>
              <a:rPr lang="tr-TR" dirty="0"/>
              <a:t> vd., 1996: 215; </a:t>
            </a:r>
            <a:r>
              <a:rPr lang="tr-TR" dirty="0" err="1"/>
              <a:t>Zapf</a:t>
            </a:r>
            <a:r>
              <a:rPr lang="tr-TR" dirty="0"/>
              <a:t> ve </a:t>
            </a:r>
            <a:r>
              <a:rPr lang="tr-TR" dirty="0" err="1"/>
              <a:t>Einarsen</a:t>
            </a:r>
            <a:r>
              <a:rPr lang="tr-TR" dirty="0"/>
              <a:t>, 2001: 370 ).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714100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Kendi başına bir </a:t>
            </a:r>
            <a:r>
              <a:rPr lang="tr-TR" dirty="0" err="1"/>
              <a:t>mobbing</a:t>
            </a:r>
            <a:r>
              <a:rPr lang="tr-TR" dirty="0"/>
              <a:t> stratejisi olan </a:t>
            </a:r>
            <a:r>
              <a:rPr lang="tr-TR" u="sng" dirty="0"/>
              <a:t>iletişim eksikliği </a:t>
            </a:r>
            <a:r>
              <a:rPr lang="tr-TR" dirty="0"/>
              <a:t>yani iletişimi kesintiye uğratma, bilinçli bir iletişimsizlik veya işbirliğini ve bilgi akışını etkileyen çeşitli çatışmalardan kaynaklanabilir. </a:t>
            </a:r>
          </a:p>
          <a:p>
            <a:r>
              <a:rPr lang="tr-TR" dirty="0"/>
              <a:t>Öte yandan, kontrol açısından düşük ve örgütsel sorunların yüksek olduğu işyerlerinde, örneğin zaman baskısı, sorumluluklara bağlı belirsizlik ve rol belirsizliklerinin, bu örgütsel sorunlara bağlı çatışma olasılığının yüksek olması durumlarında </a:t>
            </a:r>
            <a:r>
              <a:rPr lang="tr-TR" dirty="0" err="1"/>
              <a:t>mobbing</a:t>
            </a:r>
            <a:r>
              <a:rPr lang="tr-TR" dirty="0"/>
              <a:t> daha fazla görülmektedir (</a:t>
            </a:r>
            <a:r>
              <a:rPr lang="tr-TR" dirty="0" err="1"/>
              <a:t>Zapf</a:t>
            </a:r>
            <a:r>
              <a:rPr lang="tr-TR" dirty="0"/>
              <a:t>, 1999: 82).</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3485976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Örgüt içerisinde yaşanan tüm çatışmalar </a:t>
            </a:r>
            <a:r>
              <a:rPr lang="tr-TR" dirty="0" err="1"/>
              <a:t>mobbing</a:t>
            </a:r>
            <a:r>
              <a:rPr lang="tr-TR" dirty="0"/>
              <a:t> olarak algılanmamalıdır. </a:t>
            </a:r>
            <a:r>
              <a:rPr lang="tr-TR" dirty="0" err="1"/>
              <a:t>Leymann</a:t>
            </a:r>
            <a:r>
              <a:rPr lang="tr-TR" dirty="0"/>
              <a:t>, </a:t>
            </a:r>
            <a:r>
              <a:rPr lang="tr-TR" dirty="0" err="1"/>
              <a:t>mobbing</a:t>
            </a:r>
            <a:r>
              <a:rPr lang="tr-TR" dirty="0"/>
              <a:t> eylemlerinin en az altı aylık bir sürede ve en az haftada bir kez yapılmış olmasını temel kriter olarak değerlendirmektedir. Böylesine olumsuz davranışların mağdur üzerindeki etkileri beş aşamalı olarak incelenmektedir (</a:t>
            </a:r>
            <a:r>
              <a:rPr lang="tr-TR" dirty="0" err="1"/>
              <a:t>Leymann</a:t>
            </a:r>
            <a:r>
              <a:rPr lang="tr-TR" dirty="0"/>
              <a:t>, 1996: 170):</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1934690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Zamanımızın büyük bir bölümünü geçirdiğimiz işyerlerinde verimli çalışabilmenin belki de ilk koşulu </a:t>
            </a:r>
            <a:r>
              <a:rPr lang="tr-TR" dirty="0">
                <a:solidFill>
                  <a:srgbClr val="FF0000"/>
                </a:solidFill>
              </a:rPr>
              <a:t>mutlu ve huzurlu </a:t>
            </a:r>
            <a:r>
              <a:rPr lang="tr-TR" dirty="0"/>
              <a:t>bir iş yerinde çalışmaktır.</a:t>
            </a:r>
          </a:p>
          <a:p>
            <a:r>
              <a:rPr lang="tr-TR" dirty="0"/>
              <a:t>Ancak genellikle </a:t>
            </a:r>
            <a:r>
              <a:rPr lang="tr-TR" dirty="0" err="1"/>
              <a:t>mobbing</a:t>
            </a:r>
            <a:r>
              <a:rPr lang="tr-TR" dirty="0"/>
              <a:t> olarak adlandırılan ve şiddetin her türünü barındıran bir olgu ile günümüzde hangi sektör olursa olsun sıklıkla karşılaşılmaktadır.</a:t>
            </a:r>
          </a:p>
          <a:p>
            <a:r>
              <a:rPr lang="tr-TR" dirty="0"/>
              <a:t>Hem bireylere ve örgütlere hem de çok daha geniş açıdan değerlendirildiğinde topluma ve ekonomik yaşama da olumsuz yansımaları bulunan </a:t>
            </a:r>
            <a:r>
              <a:rPr lang="tr-TR" dirty="0" err="1"/>
              <a:t>mobbing</a:t>
            </a:r>
            <a:r>
              <a:rPr lang="tr-TR" dirty="0"/>
              <a:t> davranışları, günümüz rekabet ortamında örgütlerin en değerli kaynağı olarak sayılan insan kaynağının gerçek potansiyelini kullanabilmesi ve başarılı bir iş hayatı sergileyebilmesi önünde </a:t>
            </a:r>
            <a:r>
              <a:rPr lang="tr-TR" dirty="0">
                <a:solidFill>
                  <a:srgbClr val="FF0000"/>
                </a:solidFill>
              </a:rPr>
              <a:t>büyük bir engel </a:t>
            </a:r>
            <a:r>
              <a:rPr lang="tr-TR" dirty="0"/>
              <a:t>olarak değerlendirilebilmektedir.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861648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224976"/>
          </a:xfrm>
        </p:spPr>
        <p:txBody>
          <a:bodyPr>
            <a:normAutofit fontScale="90000"/>
          </a:bodyPr>
          <a:lstStyle/>
          <a:p>
            <a:endParaRPr lang="tr-TR" dirty="0"/>
          </a:p>
        </p:txBody>
      </p:sp>
      <p:sp>
        <p:nvSpPr>
          <p:cNvPr id="3" name="İçerik Yer Tutucusu 2"/>
          <p:cNvSpPr>
            <a:spLocks noGrp="1"/>
          </p:cNvSpPr>
          <p:nvPr>
            <p:ph idx="1"/>
          </p:nvPr>
        </p:nvSpPr>
        <p:spPr>
          <a:xfrm>
            <a:off x="2589212" y="1280160"/>
            <a:ext cx="8915400" cy="4631062"/>
          </a:xfrm>
        </p:spPr>
        <p:txBody>
          <a:bodyPr>
            <a:normAutofit lnSpcReduction="10000"/>
          </a:bodyPr>
          <a:lstStyle/>
          <a:p>
            <a:r>
              <a:rPr lang="tr-TR" i="1" u="sng" dirty="0"/>
              <a:t>İlk aşama</a:t>
            </a:r>
            <a:r>
              <a:rPr lang="tr-TR" dirty="0"/>
              <a:t>;  bazı farklılıkların veya problemlerin </a:t>
            </a:r>
            <a:r>
              <a:rPr lang="tr-TR" dirty="0" err="1"/>
              <a:t>mobbing</a:t>
            </a:r>
            <a:r>
              <a:rPr lang="tr-TR" dirty="0"/>
              <a:t> için tetikleyici bir işlev gördüğü yani </a:t>
            </a:r>
            <a:r>
              <a:rPr lang="tr-TR" dirty="0" err="1"/>
              <a:t>mobbinge</a:t>
            </a:r>
            <a:r>
              <a:rPr lang="tr-TR" dirty="0"/>
              <a:t> dönüşebilecek “çatışma aşaması” </a:t>
            </a:r>
            <a:r>
              <a:rPr lang="tr-TR" dirty="0" err="1"/>
              <a:t>dır</a:t>
            </a:r>
            <a:r>
              <a:rPr lang="tr-TR" dirty="0"/>
              <a:t>. </a:t>
            </a:r>
          </a:p>
          <a:p>
            <a:r>
              <a:rPr lang="tr-TR" i="1" u="sng" dirty="0"/>
              <a:t>İkinci aşama</a:t>
            </a:r>
            <a:r>
              <a:rPr lang="tr-TR" dirty="0"/>
              <a:t>; saldırgan eylemlerden ve mağdurlara karşı psikolojik saldırılardan oluşmaktadır. </a:t>
            </a:r>
          </a:p>
          <a:p>
            <a:r>
              <a:rPr lang="tr-TR" i="1" u="sng" dirty="0"/>
              <a:t>Üçüncü aşama</a:t>
            </a:r>
            <a:r>
              <a:rPr lang="tr-TR" dirty="0"/>
              <a:t>; genellikle önceki aşamalarda görmezden gelindikten veya küçültüldükten sonra yönetimin </a:t>
            </a:r>
            <a:r>
              <a:rPr lang="tr-TR" dirty="0" err="1"/>
              <a:t>mobbinge</a:t>
            </a:r>
            <a:r>
              <a:rPr lang="tr-TR" dirty="0"/>
              <a:t> ciddi şekilde girdiği ve katıldığı dönemdir. </a:t>
            </a:r>
          </a:p>
          <a:p>
            <a:r>
              <a:rPr lang="tr-TR" i="1" u="sng" dirty="0"/>
              <a:t>Dördüncü aşama</a:t>
            </a:r>
            <a:r>
              <a:rPr lang="tr-TR" dirty="0"/>
              <a:t>; yönetimin mağduru eksik, yetersiz ve sıkıntılı olarak değerlendirdiği mağduru “zor”, “aşırı stres altında” veya “akıl hastası” olarak etiketleyerek </a:t>
            </a:r>
            <a:r>
              <a:rPr lang="tr-TR" dirty="0" err="1"/>
              <a:t>mobbing</a:t>
            </a:r>
            <a:r>
              <a:rPr lang="tr-TR" dirty="0"/>
              <a:t> uygulayıcıları ile iş birliği içinde olduğu aşamadır. </a:t>
            </a:r>
          </a:p>
          <a:p>
            <a:r>
              <a:rPr lang="tr-TR" i="1" u="sng" dirty="0"/>
              <a:t>Beşinci aşama</a:t>
            </a:r>
            <a:r>
              <a:rPr lang="tr-TR" dirty="0"/>
              <a:t>, mağdurun işten çıkarılma yoluyla örgütü terk etmek zorunda kaldığı işten kovma aşamasıdır. Zaten mağdurlar için çalışma koşulları mağdurun zihinsel ve fiziksel sağlığı için oldukça kötüleştiği bir durumdadır. Dolayısıyla mağdur böyle bir sürecin yaşanmasının ardından mücadele gücü de kalmayacağı için işten ayrılmayı kendisi de isteyebilecektir. </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1845509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45719"/>
          </a:xfrm>
        </p:spPr>
        <p:txBody>
          <a:bodyPr>
            <a:normAutofit fontScale="90000"/>
          </a:bodyPr>
          <a:lstStyle/>
          <a:p>
            <a:endParaRPr lang="tr-TR" dirty="0"/>
          </a:p>
        </p:txBody>
      </p:sp>
      <p:sp>
        <p:nvSpPr>
          <p:cNvPr id="3" name="İçerik Yer Tutucusu 2"/>
          <p:cNvSpPr>
            <a:spLocks noGrp="1"/>
          </p:cNvSpPr>
          <p:nvPr>
            <p:ph idx="1"/>
          </p:nvPr>
        </p:nvSpPr>
        <p:spPr>
          <a:xfrm>
            <a:off x="2589212" y="992777"/>
            <a:ext cx="8915400" cy="4918445"/>
          </a:xfrm>
        </p:spPr>
        <p:txBody>
          <a:bodyPr>
            <a:normAutofit fontScale="92500" lnSpcReduction="20000"/>
          </a:bodyPr>
          <a:lstStyle/>
          <a:p>
            <a:r>
              <a:rPr lang="tr-TR" dirty="0" err="1"/>
              <a:t>Leymann</a:t>
            </a:r>
            <a:r>
              <a:rPr lang="tr-TR" dirty="0"/>
              <a:t>, </a:t>
            </a:r>
            <a:r>
              <a:rPr lang="tr-TR" dirty="0" err="1"/>
              <a:t>mobbinge</a:t>
            </a:r>
            <a:r>
              <a:rPr lang="tr-TR" dirty="0"/>
              <a:t> ilişkin 45 davranış tespit etmiş ve bunları gruplandırarak beş kategoride değerlendirmiştir (</a:t>
            </a:r>
            <a:r>
              <a:rPr lang="tr-TR" dirty="0" err="1"/>
              <a:t>Leymann</a:t>
            </a:r>
            <a:r>
              <a:rPr lang="tr-TR" dirty="0"/>
              <a:t>, 1996: 173):</a:t>
            </a:r>
          </a:p>
          <a:p>
            <a:pPr lvl="0"/>
            <a:r>
              <a:rPr lang="tr-TR" i="1" u="sng" dirty="0"/>
              <a:t>Mağdurların iletişim kurma olanakları üzerindeki etkiler</a:t>
            </a:r>
            <a:r>
              <a:rPr lang="tr-TR" dirty="0"/>
              <a:t>: yönetimin mağdurlarla iletişimini kısıtlaması, mağdurları sürekli yaptıkları işler konusunda eleştirmesi, mağdurlara söz hakkı verilmemesi, sözlü saldırılar gibi eylemler,</a:t>
            </a:r>
          </a:p>
          <a:p>
            <a:pPr lvl="0"/>
            <a:r>
              <a:rPr lang="tr-TR" i="1" u="sng" dirty="0"/>
              <a:t>Mağdurların sosyal ilişkilerini sürdürmeleri konusundaki etkiler: </a:t>
            </a:r>
            <a:r>
              <a:rPr lang="tr-TR" dirty="0"/>
              <a:t>iş arkadaşlarının mağdurlarla konuşmamaları ya da farklı bir ifade ile yönetim tarafından mağdurlarla iletişim kurmanın yasaklanması, mağdurların diğer çalışanlarla iletişim kuramaması için uzak bir oda veya çalışma alanında tecrit edilmesi gibi eylemler,</a:t>
            </a:r>
          </a:p>
          <a:p>
            <a:pPr lvl="0"/>
            <a:r>
              <a:rPr lang="tr-TR" i="1" u="sng" dirty="0"/>
              <a:t>Mağdurların kişisel itibarlarına saldırılar</a:t>
            </a:r>
            <a:r>
              <a:rPr lang="tr-TR" dirty="0"/>
              <a:t>: mağdurlar hakkında dedikodu yapmak, alay etmek, mağdurun her hangi bir engeli, değeri, etnik mirası, konuşması vs.. hakkında gülünç duruma düşürülmesi gibi davranışların sergilenmesi,</a:t>
            </a:r>
          </a:p>
          <a:p>
            <a:pPr lvl="0"/>
            <a:r>
              <a:rPr lang="tr-TR" i="1" u="sng" dirty="0"/>
              <a:t>Mağdurların mesleki durumları üzerindeki etkiler</a:t>
            </a:r>
            <a:r>
              <a:rPr lang="tr-TR" dirty="0"/>
              <a:t>: mağdurlara hiç iş ile ilgili görev verilmemesi, anlamsız ve gereksiz işler verilmesi gibi eylemler, </a:t>
            </a:r>
          </a:p>
          <a:p>
            <a:pPr lvl="0"/>
            <a:r>
              <a:rPr lang="tr-TR" i="1" u="sng" dirty="0"/>
              <a:t>Mağdurların fiziksel sağlığı üzerindeki etkiler</a:t>
            </a:r>
            <a:r>
              <a:rPr lang="tr-TR" dirty="0"/>
              <a:t>: mağdurlara tehlikeli işlerin verilmesi, mağdurlara fiziksel saldırı konusunda tehditler edilmesi veya fiziksel saldırıya uğramaları, mağdurların cinsel tacize uğraması gibi eylemler </a:t>
            </a:r>
            <a:r>
              <a:rPr lang="tr-TR" dirty="0" err="1"/>
              <a:t>mobbing</a:t>
            </a:r>
            <a:r>
              <a:rPr lang="tr-TR" dirty="0"/>
              <a:t> davranışları olarak sayılmaktadır. </a:t>
            </a:r>
          </a:p>
          <a:p>
            <a:endParaRPr lang="tr-TR" dirty="0"/>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36320521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45719"/>
          </a:xfrm>
        </p:spPr>
        <p:txBody>
          <a:bodyPr>
            <a:normAutofit fontScale="90000"/>
          </a:bodyPr>
          <a:lstStyle/>
          <a:p>
            <a:endParaRPr lang="tr-TR" dirty="0"/>
          </a:p>
        </p:txBody>
      </p:sp>
      <p:sp>
        <p:nvSpPr>
          <p:cNvPr id="3" name="İçerik Yer Tutucusu 2"/>
          <p:cNvSpPr>
            <a:spLocks noGrp="1"/>
          </p:cNvSpPr>
          <p:nvPr>
            <p:ph idx="1"/>
          </p:nvPr>
        </p:nvSpPr>
        <p:spPr>
          <a:xfrm>
            <a:off x="2589212" y="1175657"/>
            <a:ext cx="8915400" cy="4735565"/>
          </a:xfrm>
        </p:spPr>
        <p:txBody>
          <a:bodyPr/>
          <a:lstStyle/>
          <a:p>
            <a:r>
              <a:rPr lang="tr-TR" dirty="0" err="1"/>
              <a:t>Mobbing</a:t>
            </a:r>
            <a:r>
              <a:rPr lang="tr-TR" dirty="0"/>
              <a:t> davranışının gerçekleşme olasılığı şu faktörlere bağlı olarak artmaktadır (</a:t>
            </a:r>
            <a:r>
              <a:rPr lang="tr-TR" dirty="0" err="1"/>
              <a:t>Constantinescu</a:t>
            </a:r>
            <a:r>
              <a:rPr lang="tr-TR" dirty="0"/>
              <a:t>, 2014: 3):</a:t>
            </a:r>
          </a:p>
          <a:p>
            <a:r>
              <a:rPr lang="tr-TR" dirty="0"/>
              <a:t>•	İnsan kaynakları yönetimindeki eksiklikler,</a:t>
            </a:r>
          </a:p>
          <a:p>
            <a:r>
              <a:rPr lang="tr-TR" dirty="0"/>
              <a:t>•	İşyerindeki değişkenlikler ve istikrarsızlıklar,</a:t>
            </a:r>
          </a:p>
          <a:p>
            <a:r>
              <a:rPr lang="tr-TR" dirty="0"/>
              <a:t>•	Mağdurun kişilik özellikleri,</a:t>
            </a:r>
          </a:p>
          <a:p>
            <a:r>
              <a:rPr lang="tr-TR" dirty="0"/>
              <a:t>•	Organizasyondaki grup dinamiği,</a:t>
            </a:r>
          </a:p>
          <a:p>
            <a:r>
              <a:rPr lang="tr-TR" dirty="0"/>
              <a:t>•	İş arkadaşları arasındaki zayıf ilişkiler,</a:t>
            </a:r>
          </a:p>
          <a:p>
            <a:r>
              <a:rPr lang="tr-TR" dirty="0"/>
              <a:t>•	Mesleki faaliyetin neden olduğu yüksek stres seviyeleri,</a:t>
            </a:r>
          </a:p>
          <a:p>
            <a:r>
              <a:rPr lang="tr-TR" dirty="0"/>
              <a:t>•	Sık organizasyon değişiklikleri.</a:t>
            </a:r>
          </a:p>
          <a:p>
            <a:endParaRPr lang="tr-TR" dirty="0"/>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2499052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133536"/>
          </a:xfrm>
        </p:spPr>
        <p:txBody>
          <a:bodyPr>
            <a:normAutofit fontScale="90000"/>
          </a:bodyPr>
          <a:lstStyle/>
          <a:p>
            <a:endParaRPr lang="tr-TR" dirty="0"/>
          </a:p>
        </p:txBody>
      </p:sp>
      <p:sp>
        <p:nvSpPr>
          <p:cNvPr id="3" name="İçerik Yer Tutucusu 2"/>
          <p:cNvSpPr>
            <a:spLocks noGrp="1"/>
          </p:cNvSpPr>
          <p:nvPr>
            <p:ph idx="1"/>
          </p:nvPr>
        </p:nvSpPr>
        <p:spPr>
          <a:xfrm>
            <a:off x="2589212" y="1423851"/>
            <a:ext cx="8915400" cy="4487371"/>
          </a:xfrm>
        </p:spPr>
        <p:txBody>
          <a:bodyPr/>
          <a:lstStyle/>
          <a:p>
            <a:r>
              <a:rPr lang="tr-TR" dirty="0"/>
              <a:t>Örgütsel dinamikler, özellikle bir kurumun kültürü ve liderliği, örgütte </a:t>
            </a:r>
            <a:r>
              <a:rPr lang="tr-TR" dirty="0" err="1"/>
              <a:t>mobbingi</a:t>
            </a:r>
            <a:r>
              <a:rPr lang="tr-TR" dirty="0"/>
              <a:t> teşvik edip güçlendirebilir. </a:t>
            </a:r>
          </a:p>
          <a:p>
            <a:r>
              <a:rPr lang="tr-TR" dirty="0"/>
              <a:t>Kültür, bir organizasyonu benzersiz şekilde tanımlayan değerler, inançlar ve ritüellerden oluşmaktadır. </a:t>
            </a:r>
          </a:p>
          <a:p>
            <a:r>
              <a:rPr lang="tr-TR" dirty="0" err="1"/>
              <a:t>Mobbingin</a:t>
            </a:r>
            <a:r>
              <a:rPr lang="tr-TR" dirty="0"/>
              <a:t> bir örgütte sürekli bir şekilde gerçekleşmesi için, örgüt kültürünün böyle bir tacizi, yani kabadayı eğilimli bir kültürü “kabul etmesi” ve onaylaması gerekmektedir. </a:t>
            </a:r>
          </a:p>
          <a:p>
            <a:r>
              <a:rPr lang="tr-TR" dirty="0"/>
              <a:t>Böyle bir davranışa müsaade etmeyen bir kültürel yapıda, </a:t>
            </a:r>
            <a:r>
              <a:rPr lang="tr-TR" dirty="0" err="1"/>
              <a:t>mobbing</a:t>
            </a:r>
            <a:r>
              <a:rPr lang="tr-TR" dirty="0"/>
              <a:t> yapma eğiliminde olan kişi ya da kişiler diğer çalışma arkadaşları tarafından dışlanacaktır. </a:t>
            </a:r>
          </a:p>
          <a:p>
            <a:r>
              <a:rPr lang="tr-TR" dirty="0"/>
              <a:t>Ayrıca yöneticiler de bu duruma müsaade etmediği taktirde </a:t>
            </a:r>
            <a:r>
              <a:rPr lang="tr-TR" dirty="0" err="1"/>
              <a:t>mobbing</a:t>
            </a:r>
            <a:r>
              <a:rPr lang="tr-TR" dirty="0"/>
              <a:t> gerçekleşmeyecektir (</a:t>
            </a:r>
            <a:r>
              <a:rPr lang="tr-TR" dirty="0" err="1"/>
              <a:t>Duffy</a:t>
            </a:r>
            <a:r>
              <a:rPr lang="tr-TR" dirty="0"/>
              <a:t> ve </a:t>
            </a:r>
            <a:r>
              <a:rPr lang="tr-TR" dirty="0" err="1"/>
              <a:t>Sperry</a:t>
            </a:r>
            <a:r>
              <a:rPr lang="tr-TR" dirty="0"/>
              <a:t>, 2007: 399). Dolayısıyla örgütün kültürü </a:t>
            </a:r>
            <a:r>
              <a:rPr lang="tr-TR" dirty="0" err="1"/>
              <a:t>mobbing</a:t>
            </a:r>
            <a:r>
              <a:rPr lang="tr-TR" dirty="0"/>
              <a:t> davranışının gerçekleşmesini engellemiş olacaktır. </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34304751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Örgüt kültürü, belirli bir örgütte </a:t>
            </a:r>
            <a:r>
              <a:rPr lang="tr-TR" dirty="0" err="1"/>
              <a:t>mobbingin</a:t>
            </a:r>
            <a:r>
              <a:rPr lang="tr-TR" dirty="0"/>
              <a:t> ne kadar ve ne ölçüde olacağını belirlerken en kritik faktörlerden biri olmasına rağmen, kabadayı eğilimli bir kültüre sahip bir örgütteki tüm çalışanların </a:t>
            </a:r>
            <a:r>
              <a:rPr lang="tr-TR" dirty="0" err="1"/>
              <a:t>mobbing</a:t>
            </a:r>
            <a:r>
              <a:rPr lang="tr-TR" dirty="0"/>
              <a:t> davranışında bulunacağı anlamına da gelmemektedir.  </a:t>
            </a:r>
          </a:p>
          <a:p>
            <a:r>
              <a:rPr lang="tr-TR" dirty="0"/>
              <a:t>Örgüt kültürü çalışanları farklı şekilde etkilese de, bir çalışanın kişilik özellikleri ve psikolojik olgunluk düzeyi de örgüt kültürüyle etkileşime girmekte ve bu çalışanın davranışını farklı şekilde etkilemektedir (</a:t>
            </a:r>
            <a:r>
              <a:rPr lang="tr-TR" dirty="0" err="1"/>
              <a:t>Duffy</a:t>
            </a:r>
            <a:r>
              <a:rPr lang="tr-TR" dirty="0"/>
              <a:t> ve </a:t>
            </a:r>
            <a:r>
              <a:rPr lang="tr-TR" dirty="0" err="1"/>
              <a:t>Sperry</a:t>
            </a:r>
            <a:r>
              <a:rPr lang="tr-TR" dirty="0"/>
              <a:t>, 2007: 399). </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12716558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lvl="0"/>
            <a:r>
              <a:rPr lang="tr-TR" b="1" dirty="0"/>
              <a:t>3. </a:t>
            </a:r>
            <a:r>
              <a:rPr lang="tr-TR" b="1" dirty="0" err="1"/>
              <a:t>Mobbing</a:t>
            </a:r>
            <a:r>
              <a:rPr lang="tr-TR" b="1" dirty="0"/>
              <a:t> Sürecinde Rol Alanlar</a:t>
            </a:r>
            <a:br>
              <a:rPr lang="tr-TR" dirty="0"/>
            </a:br>
            <a:r>
              <a:rPr lang="tr-TR" b="1" dirty="0"/>
              <a:t>3.1. </a:t>
            </a:r>
            <a:r>
              <a:rPr lang="tr-TR" b="1" dirty="0" err="1"/>
              <a:t>Mobbing</a:t>
            </a:r>
            <a:r>
              <a:rPr lang="tr-TR" b="1" dirty="0"/>
              <a:t> Mağdurları</a:t>
            </a:r>
            <a:br>
              <a:rPr lang="tr-TR" dirty="0"/>
            </a:br>
            <a:endParaRPr lang="tr-TR" dirty="0"/>
          </a:p>
        </p:txBody>
      </p:sp>
      <p:sp>
        <p:nvSpPr>
          <p:cNvPr id="3" name="İçerik Yer Tutucusu 2"/>
          <p:cNvSpPr>
            <a:spLocks noGrp="1"/>
          </p:cNvSpPr>
          <p:nvPr>
            <p:ph idx="1"/>
          </p:nvPr>
        </p:nvSpPr>
        <p:spPr/>
        <p:txBody>
          <a:bodyPr/>
          <a:lstStyle/>
          <a:p>
            <a:r>
              <a:rPr lang="tr-TR" dirty="0" err="1"/>
              <a:t>Mobbing</a:t>
            </a:r>
            <a:r>
              <a:rPr lang="tr-TR" dirty="0"/>
              <a:t>, bireyler arasındaki tüm çatışma veya anlaşmazlıklarda ortaya çıkan bir olgu olmadığı için, </a:t>
            </a:r>
            <a:r>
              <a:rPr lang="tr-TR" dirty="0" err="1"/>
              <a:t>mobbing</a:t>
            </a:r>
            <a:r>
              <a:rPr lang="tr-TR" dirty="0"/>
              <a:t> mağdurlarının kendilerine </a:t>
            </a:r>
            <a:r>
              <a:rPr lang="tr-TR" dirty="0" err="1"/>
              <a:t>mobbing</a:t>
            </a:r>
            <a:r>
              <a:rPr lang="tr-TR" dirty="0"/>
              <a:t> davranışı yapıldığını anlaması da biraz zaman almaktadır.</a:t>
            </a:r>
          </a:p>
          <a:p>
            <a:r>
              <a:rPr lang="tr-TR" dirty="0"/>
              <a:t> Öncelikle ne olduğunu ve nasıl olduğunu anlamaya başladıkları süreçte yalnızlaşmakta ve ardından sürekli kendilerini savunmak zorunda kalmaktadırlar. </a:t>
            </a:r>
          </a:p>
          <a:p>
            <a:r>
              <a:rPr lang="tr-TR" dirty="0"/>
              <a:t>Bireylerin kişilik özelliklerine göre olaylara verdikleri tepkiler ve mücadele yöntemleri de farklılaşabilmektedir. </a:t>
            </a:r>
          </a:p>
          <a:p>
            <a:r>
              <a:rPr lang="tr-TR" dirty="0"/>
              <a:t>Kimi bireyler sakin ve sessiz bir şekilde süreçle mücadele etmeye çalışırken kimileri de yaşadığı bu durumu dışarıya aktarma yolunu tercih edebilmektedir.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15279702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Mobbing</a:t>
            </a:r>
            <a:r>
              <a:rPr lang="tr-TR" dirty="0"/>
              <a:t> uygulayıcıları genellikle yöneticiler olduğundan, </a:t>
            </a:r>
            <a:r>
              <a:rPr lang="tr-TR" dirty="0" err="1"/>
              <a:t>mobbinge</a:t>
            </a:r>
            <a:r>
              <a:rPr lang="tr-TR" dirty="0"/>
              <a:t> uğrayan tarafın örgüt içerisinde haklı çıktığı ya da bu süreci bir savaş olarak değerlendirirsek kazandığı pek görülmemektedir. </a:t>
            </a:r>
          </a:p>
          <a:p>
            <a:r>
              <a:rPr lang="tr-TR" dirty="0" err="1"/>
              <a:t>Mobbing</a:t>
            </a:r>
            <a:r>
              <a:rPr lang="tr-TR" dirty="0"/>
              <a:t> mağdurlarının böyle bir durumla karşı karşıya kalmalarının nedenleri açısından değerlendirildiğinde, mağdurların özelliklerine göre kesin bulgulara ulaşmak pek mümkün olmamaktadır. </a:t>
            </a:r>
          </a:p>
          <a:p>
            <a:r>
              <a:rPr lang="tr-TR" dirty="0"/>
              <a:t>Bazen başarılı bir çalışan </a:t>
            </a:r>
            <a:r>
              <a:rPr lang="tr-TR" dirty="0" err="1"/>
              <a:t>mobbinge</a:t>
            </a:r>
            <a:r>
              <a:rPr lang="tr-TR" dirty="0"/>
              <a:t> uğrarken, bazen yeni işe girmiş bir çalışan, bazen yalnız bir çalışan, bazen bir kadın, bazense bir erkek yani işyerinde herhangi bir sebepten dolayı </a:t>
            </a:r>
            <a:r>
              <a:rPr lang="tr-TR" dirty="0" err="1"/>
              <a:t>mobbinge</a:t>
            </a:r>
            <a:r>
              <a:rPr lang="tr-TR" dirty="0"/>
              <a:t> herkesin uğraması muhtemeldir.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27578918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Mobbing</a:t>
            </a:r>
            <a:r>
              <a:rPr lang="tr-TR" dirty="0"/>
              <a:t> süreci içerisinde en fazla zarara uğrayanlar </a:t>
            </a:r>
            <a:r>
              <a:rPr lang="tr-TR" dirty="0" err="1"/>
              <a:t>mobbing</a:t>
            </a:r>
            <a:r>
              <a:rPr lang="tr-TR" dirty="0"/>
              <a:t> mağdurlarıdır. Çünkü süreci işletenler açısından değerlendirilecek olursa, </a:t>
            </a:r>
            <a:r>
              <a:rPr lang="tr-TR" dirty="0" err="1"/>
              <a:t>mobbing</a:t>
            </a:r>
            <a:r>
              <a:rPr lang="tr-TR" dirty="0"/>
              <a:t> mağdurları genellikle tepkisel davranmaktadırlar. </a:t>
            </a:r>
          </a:p>
          <a:p>
            <a:r>
              <a:rPr lang="tr-TR" dirty="0" err="1"/>
              <a:t>Mobbing</a:t>
            </a:r>
            <a:r>
              <a:rPr lang="tr-TR" dirty="0"/>
              <a:t> uygulayıcılarından gelen saldırı ve tacizler ile savaşmak durumunda olduklarından, duruma uygun hareket etmek zorundadırlar.</a:t>
            </a:r>
          </a:p>
          <a:p>
            <a:r>
              <a:rPr lang="tr-TR" dirty="0"/>
              <a:t>Süreci yönlendirme güçleri bulunmadığından akışın içerisinde istemsiz de olsa yer almaktadırlar. </a:t>
            </a:r>
          </a:p>
          <a:p>
            <a:r>
              <a:rPr lang="tr-TR" dirty="0"/>
              <a:t>Güçsüz taraf olmaları sebebiyle ve konu hakkındaki yasal haklarını tam bilmeme veya daha fazla zarara uğrayacakları endişesi ile de genellikle pasif kaldıkları görülmektedir. </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29180943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786679"/>
          </a:xfrm>
        </p:spPr>
        <p:txBody>
          <a:bodyPr>
            <a:normAutofit fontScale="90000"/>
          </a:bodyPr>
          <a:lstStyle/>
          <a:p>
            <a:pPr lvl="1" algn="l" defTabSz="457200" rtl="0">
              <a:spcBef>
                <a:spcPct val="0"/>
              </a:spcBef>
            </a:pPr>
            <a:r>
              <a:rPr lang="tr-TR" sz="3200" b="1" dirty="0">
                <a:solidFill>
                  <a:schemeClr val="tx1"/>
                </a:solidFill>
                <a:latin typeface="+mj-lt"/>
              </a:rPr>
              <a:t>3.2. </a:t>
            </a:r>
            <a:r>
              <a:rPr lang="tr-TR" sz="3200" b="1" dirty="0" err="1">
                <a:solidFill>
                  <a:schemeClr val="tx1"/>
                </a:solidFill>
                <a:latin typeface="+mj-lt"/>
              </a:rPr>
              <a:t>Mobbing</a:t>
            </a:r>
            <a:r>
              <a:rPr lang="tr-TR" sz="3200" b="1" dirty="0">
                <a:solidFill>
                  <a:schemeClr val="tx1"/>
                </a:solidFill>
                <a:latin typeface="+mj-lt"/>
              </a:rPr>
              <a:t> Uygulayıcıları </a:t>
            </a:r>
            <a:br>
              <a:rPr lang="tr-TR" sz="3200" b="1" dirty="0">
                <a:solidFill>
                  <a:schemeClr val="tx1"/>
                </a:solidFill>
                <a:latin typeface="+mj-lt"/>
              </a:rPr>
            </a:br>
            <a:endParaRPr lang="tr-TR" sz="3200" b="1" dirty="0">
              <a:solidFill>
                <a:schemeClr val="tx1"/>
              </a:solidFill>
              <a:latin typeface="+mj-lt"/>
            </a:endParaRPr>
          </a:p>
        </p:txBody>
      </p:sp>
      <p:sp>
        <p:nvSpPr>
          <p:cNvPr id="3" name="İçerik Yer Tutucusu 2"/>
          <p:cNvSpPr>
            <a:spLocks noGrp="1"/>
          </p:cNvSpPr>
          <p:nvPr>
            <p:ph idx="1"/>
          </p:nvPr>
        </p:nvSpPr>
        <p:spPr>
          <a:xfrm>
            <a:off x="2589212" y="1410789"/>
            <a:ext cx="8915400" cy="4500433"/>
          </a:xfrm>
        </p:spPr>
        <p:txBody>
          <a:bodyPr>
            <a:normAutofit lnSpcReduction="10000"/>
          </a:bodyPr>
          <a:lstStyle/>
          <a:p>
            <a:r>
              <a:rPr lang="tr-TR" dirty="0"/>
              <a:t>“</a:t>
            </a:r>
            <a:r>
              <a:rPr lang="tr-TR" dirty="0" err="1"/>
              <a:t>Leymann’a</a:t>
            </a:r>
            <a:r>
              <a:rPr lang="tr-TR" dirty="0"/>
              <a:t> göre uygulayıcılar, sıklıkla kendi eksikliklerinin telafisi için </a:t>
            </a:r>
            <a:r>
              <a:rPr lang="tr-TR" dirty="0" err="1"/>
              <a:t>mobbinge</a:t>
            </a:r>
            <a:r>
              <a:rPr lang="tr-TR" dirty="0"/>
              <a:t> başvurmaktadırlar. </a:t>
            </a:r>
          </a:p>
          <a:p>
            <a:r>
              <a:rPr lang="tr-TR" dirty="0"/>
              <a:t>Kendi adı ve konumunu korumaya yönelik kompleksli bir davranış kusurudur. En sık rastlanan uygulayıcı tipleri: fesatçı, hiddetli, megaloman, sadist, dalkavuk, zorba, korkak, eleştirici, hayal kırıklığına uğramış tacizcidir” (Kehribar vd., 2017: 5).</a:t>
            </a:r>
          </a:p>
          <a:p>
            <a:r>
              <a:rPr lang="tr-TR" dirty="0"/>
              <a:t> </a:t>
            </a:r>
            <a:r>
              <a:rPr lang="tr-TR" dirty="0" err="1"/>
              <a:t>Mobbing</a:t>
            </a:r>
            <a:r>
              <a:rPr lang="tr-TR" dirty="0"/>
              <a:t> uygulayıcılarının mantıklı ve sağlıklı bir insan psikolojisi ile hareket ettikleri söylenemez. </a:t>
            </a:r>
          </a:p>
          <a:p>
            <a:r>
              <a:rPr lang="tr-TR" dirty="0" err="1"/>
              <a:t>Mobbing</a:t>
            </a:r>
            <a:r>
              <a:rPr lang="tr-TR" dirty="0"/>
              <a:t> süreci içerisinde, hedef aldıkları kişilere yönelik bilinçli bir şekilde tamamen art niyetli davranarak zarar verebilecekleri tüm silahları kullandıkları görülmektedir. </a:t>
            </a:r>
          </a:p>
          <a:p>
            <a:r>
              <a:rPr lang="tr-TR" dirty="0"/>
              <a:t>Kendilerini böyle gayri ahlaki bir sürece o kadar kaptırmaktadırlar ki yolun sonuna geldiklerinde neyi neden yaptıklarının farkında olmadan tamamen içgüdüsel olarak kurbanlarına daha fazla zarar verebilmek amacıyla çeşitli davranışları sergiledikleri söylenebilir.</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val="20742317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773616"/>
          </a:xfrm>
        </p:spPr>
        <p:txBody>
          <a:bodyPr>
            <a:normAutofit fontScale="90000"/>
          </a:bodyPr>
          <a:lstStyle/>
          <a:p>
            <a:pPr lvl="1" algn="l" defTabSz="457200" rtl="0">
              <a:spcBef>
                <a:spcPct val="0"/>
              </a:spcBef>
            </a:pPr>
            <a:r>
              <a:rPr lang="tr-TR" sz="3200" b="1" dirty="0">
                <a:solidFill>
                  <a:schemeClr val="tx1"/>
                </a:solidFill>
                <a:latin typeface="+mj-lt"/>
              </a:rPr>
              <a:t>3.3. </a:t>
            </a:r>
            <a:r>
              <a:rPr lang="tr-TR" sz="3200" b="1" dirty="0" err="1">
                <a:solidFill>
                  <a:schemeClr val="tx1"/>
                </a:solidFill>
                <a:latin typeface="+mj-lt"/>
              </a:rPr>
              <a:t>Mobbing</a:t>
            </a:r>
            <a:r>
              <a:rPr lang="tr-TR" sz="3200" b="1" dirty="0">
                <a:solidFill>
                  <a:schemeClr val="tx1"/>
                </a:solidFill>
                <a:latin typeface="+mj-lt"/>
              </a:rPr>
              <a:t> İzleyicileri</a:t>
            </a:r>
            <a:br>
              <a:rPr lang="tr-TR" sz="3200" dirty="0">
                <a:solidFill>
                  <a:schemeClr val="tx1"/>
                </a:solidFill>
                <a:latin typeface="+mj-lt"/>
              </a:rPr>
            </a:br>
            <a:endParaRPr lang="tr-TR" sz="3200" dirty="0">
              <a:solidFill>
                <a:schemeClr val="tx1"/>
              </a:solidFill>
              <a:latin typeface="+mj-lt"/>
            </a:endParaRPr>
          </a:p>
        </p:txBody>
      </p:sp>
      <p:sp>
        <p:nvSpPr>
          <p:cNvPr id="3" name="İçerik Yer Tutucusu 2"/>
          <p:cNvSpPr>
            <a:spLocks noGrp="1"/>
          </p:cNvSpPr>
          <p:nvPr>
            <p:ph idx="1"/>
          </p:nvPr>
        </p:nvSpPr>
        <p:spPr>
          <a:xfrm>
            <a:off x="2589212" y="1293223"/>
            <a:ext cx="8915400" cy="4617999"/>
          </a:xfrm>
        </p:spPr>
        <p:txBody>
          <a:bodyPr/>
          <a:lstStyle/>
          <a:p>
            <a:r>
              <a:rPr lang="tr-TR" dirty="0"/>
              <a:t>“</a:t>
            </a:r>
            <a:r>
              <a:rPr lang="tr-TR" dirty="0" err="1"/>
              <a:t>Mobbing</a:t>
            </a:r>
            <a:r>
              <a:rPr lang="tr-TR" dirty="0"/>
              <a:t> sürecinde izleyici olarak rol alanlar, iş arkadaşları, amirler ve yöneticiler gibi sürece doğrudan doğruya karışmayan, ancak bir şekilde süreci algılayan, yansımalarını yaşayan, bazen de sürece katılan kişilerdir. Bir olayda susan kişinin, o olayı üstü örtülü de olsa kabul eden kişi olduğunu unutmamak gerekir” (Tetik, 2010: 85). </a:t>
            </a:r>
          </a:p>
          <a:p>
            <a:r>
              <a:rPr lang="tr-TR" dirty="0"/>
              <a:t>Ayrıca bireyler çoğu zaman kendileri için kolay olan davranışı sergileme eğilimindedir. </a:t>
            </a:r>
            <a:r>
              <a:rPr lang="tr-TR" dirty="0" err="1"/>
              <a:t>Mobbing</a:t>
            </a:r>
            <a:r>
              <a:rPr lang="tr-TR" dirty="0"/>
              <a:t> mağduru bir kurban olarak seçildiğine göre, kurbanı suçlamak her zaman daha kolay olduğu için tercih bu yönde olabilmektedir. Günümüzde bir örgütte çalışanlar tarafından sessizlik davranışının sergilenmesi durumunun örgütte sorun olmadığı şeklinde algılandığına dair inanç azalmıştır.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3074863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Mobbing</a:t>
            </a:r>
            <a:r>
              <a:rPr lang="tr-TR" dirty="0"/>
              <a:t>, tüm kültürlerde ve tüm ülkelerde, cinsiyet, yaş, öğrenim düzeyi, dış görünüş, kıdem, hiyerarşik konum farkı gözetmeksizin herkesin başına gelebilecek; insanlık, iş ahlakına ve hukuk kurallarına aykırılıkların sinsice ve sistematik olarak sergilendiği bir iş yeri sorunudur (Tınaz, 2012:1). </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9304882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238039"/>
          </a:xfrm>
        </p:spPr>
        <p:txBody>
          <a:bodyPr>
            <a:normAutofit fontScale="90000"/>
          </a:bodyPr>
          <a:lstStyle/>
          <a:p>
            <a:endParaRPr lang="tr-TR" dirty="0"/>
          </a:p>
        </p:txBody>
      </p:sp>
      <p:sp>
        <p:nvSpPr>
          <p:cNvPr id="3" name="İçerik Yer Tutucusu 2"/>
          <p:cNvSpPr>
            <a:spLocks noGrp="1"/>
          </p:cNvSpPr>
          <p:nvPr>
            <p:ph idx="1"/>
          </p:nvPr>
        </p:nvSpPr>
        <p:spPr>
          <a:xfrm>
            <a:off x="2589212" y="1110343"/>
            <a:ext cx="8915400" cy="4800879"/>
          </a:xfrm>
        </p:spPr>
        <p:txBody>
          <a:bodyPr>
            <a:normAutofit lnSpcReduction="10000"/>
          </a:bodyPr>
          <a:lstStyle/>
          <a:p>
            <a:r>
              <a:rPr lang="tr-TR" dirty="0" err="1"/>
              <a:t>Mobbing</a:t>
            </a:r>
            <a:r>
              <a:rPr lang="tr-TR" dirty="0"/>
              <a:t> sürecinde en fazla hasar gören taraf olan mağdurun, </a:t>
            </a:r>
            <a:r>
              <a:rPr lang="tr-TR" dirty="0" err="1"/>
              <a:t>mobbing</a:t>
            </a:r>
            <a:r>
              <a:rPr lang="tr-TR" dirty="0"/>
              <a:t> uygulayıcılarının yönelttiği hamleler ile mücadele ederken kendini yalnız hissetmesi, yaşadığı problemi çözebilmesi konusunda kişiyi daha da savunmasız bırakmaktadır.  </a:t>
            </a:r>
          </a:p>
          <a:p>
            <a:r>
              <a:rPr lang="tr-TR" dirty="0"/>
              <a:t>Ancak </a:t>
            </a:r>
            <a:r>
              <a:rPr lang="tr-TR" dirty="0" err="1"/>
              <a:t>mobbinge</a:t>
            </a:r>
            <a:r>
              <a:rPr lang="tr-TR" dirty="0"/>
              <a:t> direkt taraf olmayan bir grup kişinin, genellikle kendisinin de zarar göreceğine dair duyduğu endişe ve elinden bir şey gelmeyeceğine inanması sebepleriyle örgüt içerisinde bu türlü etik olmayan davranışlar karşısında sessiz kaldıkları görülmektedir. </a:t>
            </a:r>
          </a:p>
          <a:p>
            <a:r>
              <a:rPr lang="tr-TR" dirty="0"/>
              <a:t>Bazı durumlarda bu kişilerin,  durumdan menfaat sağlamak amacıyla mağdurun yanında yer almadıkları hatta </a:t>
            </a:r>
            <a:r>
              <a:rPr lang="tr-TR" dirty="0" err="1"/>
              <a:t>mobbing</a:t>
            </a:r>
            <a:r>
              <a:rPr lang="tr-TR" dirty="0"/>
              <a:t> uygulayıcıları yanında yer aldıkları da görülmektedir. </a:t>
            </a:r>
          </a:p>
          <a:p>
            <a:r>
              <a:rPr lang="tr-TR" dirty="0"/>
              <a:t>Ancak </a:t>
            </a:r>
            <a:r>
              <a:rPr lang="tr-TR" dirty="0" err="1"/>
              <a:t>mobbingin</a:t>
            </a:r>
            <a:r>
              <a:rPr lang="tr-TR" dirty="0"/>
              <a:t> gerçekleştiği bir iş yerinde </a:t>
            </a:r>
            <a:r>
              <a:rPr lang="tr-TR" dirty="0" err="1"/>
              <a:t>mobbing</a:t>
            </a:r>
            <a:r>
              <a:rPr lang="tr-TR" dirty="0"/>
              <a:t> ile direk ilgisi olmayan diğer çalışanların, uzun vadede böyle stresli bir ortamda çalışmak zorunda kalmaları ve bir gün kendisinin de aynı muameleye maruz kalacağı endişesiyle verimliliklerinin düşmesi ve örgüte karşı bağlılıklarının azalması gibi sonuçların yaşanabileceği de tahmin edilmektedir.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val="38206297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tr-TR" b="1" dirty="0"/>
              <a:t>4. </a:t>
            </a:r>
            <a:r>
              <a:rPr lang="tr-TR" b="1" dirty="0" err="1"/>
              <a:t>Mobbingin</a:t>
            </a:r>
            <a:r>
              <a:rPr lang="tr-TR" b="1" dirty="0"/>
              <a:t> Etkileri ve Sonuçları</a:t>
            </a:r>
            <a:br>
              <a:rPr lang="tr-TR" dirty="0"/>
            </a:br>
            <a:endParaRPr lang="tr-TR" dirty="0"/>
          </a:p>
        </p:txBody>
      </p:sp>
      <p:sp>
        <p:nvSpPr>
          <p:cNvPr id="3" name="İçerik Yer Tutucusu 2"/>
          <p:cNvSpPr>
            <a:spLocks noGrp="1"/>
          </p:cNvSpPr>
          <p:nvPr>
            <p:ph idx="1"/>
          </p:nvPr>
        </p:nvSpPr>
        <p:spPr/>
        <p:txBody>
          <a:bodyPr/>
          <a:lstStyle/>
          <a:p>
            <a:r>
              <a:rPr lang="tr-TR" dirty="0" err="1"/>
              <a:t>Mobbing</a:t>
            </a:r>
            <a:r>
              <a:rPr lang="tr-TR" dirty="0"/>
              <a:t> duygusal bir saldırıdır. İnsanların performanslarını düşürmek, baş etme becerilerini yok etmek ve istifa etmeye zorlamak için etik dışı yaklaşımlar ve sistematik baskılar ile ilişkilidir. </a:t>
            </a:r>
          </a:p>
          <a:p>
            <a:r>
              <a:rPr lang="tr-TR" dirty="0"/>
              <a:t>İşyerinde yıldırma, temelsiz suçlamalar, gözdağı verme ve insanları işlerini bırakmaya zorlamak için kötüye kullanma gibi kasıtlı ve sistematik bir baskıdır.</a:t>
            </a:r>
          </a:p>
          <a:p>
            <a:r>
              <a:rPr lang="tr-TR" dirty="0"/>
              <a:t> </a:t>
            </a:r>
            <a:r>
              <a:rPr lang="tr-TR" dirty="0" err="1"/>
              <a:t>Mobbing</a:t>
            </a:r>
            <a:r>
              <a:rPr lang="tr-TR" dirty="0"/>
              <a:t> kurbanları tecrit edilmiş, psikolojik istismar ve kötü muameleye maruz kalmış, nitelikleri için uygun olmayan işler verilmiş ve istifa etmeleri için daha düşük maaşlar ödenmiş kişilerdir.</a:t>
            </a:r>
          </a:p>
          <a:p>
            <a:r>
              <a:rPr lang="tr-TR" dirty="0"/>
              <a:t> </a:t>
            </a:r>
            <a:r>
              <a:rPr lang="tr-TR" dirty="0" err="1"/>
              <a:t>Mobbing</a:t>
            </a:r>
            <a:r>
              <a:rPr lang="tr-TR" dirty="0"/>
              <a:t> genellikle yönetim tarafından yönetilmektedir, ancak bazen meslektaşlar, daha düşük pozisyonlara sahip kişiler veya seçilen bir grup insan tarafından da uygulandığı görülmektedir (Öztürk vd., 2008: 436). </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31</a:t>
            </a:fld>
            <a:endParaRPr lang="en-US" dirty="0"/>
          </a:p>
        </p:txBody>
      </p:sp>
    </p:spTree>
    <p:extLst>
      <p:ext uri="{BB962C8B-B14F-4D97-AF65-F5344CB8AC3E}">
        <p14:creationId xmlns:p14="http://schemas.microsoft.com/office/powerpoint/2010/main" val="39545020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Tipik olarak, </a:t>
            </a:r>
            <a:r>
              <a:rPr lang="tr-TR" dirty="0" err="1"/>
              <a:t>mobbing</a:t>
            </a:r>
            <a:r>
              <a:rPr lang="tr-TR" dirty="0"/>
              <a:t> davranışları, hedeflenen çalışanları işten ayrılmaya zorlanana kadar itibarsızlaştırmak ve kötü etiketlemek için kullanılan gizli söylentiler, dedikodu ve imaları içermektedir. </a:t>
            </a:r>
          </a:p>
          <a:p>
            <a:r>
              <a:rPr lang="tr-TR" dirty="0"/>
              <a:t>Hedefin işyerinden çıkarılması/ çıkması </a:t>
            </a:r>
            <a:r>
              <a:rPr lang="tr-TR" dirty="0" err="1"/>
              <a:t>mobbing</a:t>
            </a:r>
            <a:r>
              <a:rPr lang="tr-TR" dirty="0"/>
              <a:t> sürecinde kritik bir aşamadır ve genellikle uzun vadeli psikolojik hasar, travma sonrası stres bozukluğu, iş kaybı, sosyal dışlanma ve bazen intihar ve cinayet reaksiyonları ile sonuçlanabilmektedir (</a:t>
            </a:r>
            <a:r>
              <a:rPr lang="tr-TR" dirty="0" err="1"/>
              <a:t>Shallcross</a:t>
            </a:r>
            <a:r>
              <a:rPr lang="tr-TR" dirty="0"/>
              <a:t> vd., 2008: 56).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32</a:t>
            </a:fld>
            <a:endParaRPr lang="en-US" dirty="0"/>
          </a:p>
        </p:txBody>
      </p:sp>
    </p:spTree>
    <p:extLst>
      <p:ext uri="{BB962C8B-B14F-4D97-AF65-F5344CB8AC3E}">
        <p14:creationId xmlns:p14="http://schemas.microsoft.com/office/powerpoint/2010/main" val="36229009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Çalışma ortamında üstün ast ile ya da çalışanın diğer çalışanlar ile arasında yaşanan psikolojik şiddet ve </a:t>
            </a:r>
            <a:r>
              <a:rPr lang="tr-TR" dirty="0" err="1"/>
              <a:t>mobbing</a:t>
            </a:r>
            <a:r>
              <a:rPr lang="tr-TR" dirty="0"/>
              <a:t> uygulamaları, bireylerin ya kendi içlerine kapanmaları durumu sonucunda ruhsal sorunlar yaşamalarına ya da dışa yansıttıkları durumlarda örgütte dışlanmayla sonuçlanacak ileri sorunların ortaya çıkmasına sebep olabilmektedir (Avcı, 2019: 78).</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33</a:t>
            </a:fld>
            <a:endParaRPr lang="en-US" dirty="0"/>
          </a:p>
        </p:txBody>
      </p:sp>
    </p:spTree>
    <p:extLst>
      <p:ext uri="{BB962C8B-B14F-4D97-AF65-F5344CB8AC3E}">
        <p14:creationId xmlns:p14="http://schemas.microsoft.com/office/powerpoint/2010/main" val="1611283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Özel yaşamda olduğu gibi işyerinde de mutlu ve konforlu olmak sağlıklı bir iş yaşamı için önemlidir. </a:t>
            </a:r>
          </a:p>
          <a:p>
            <a:r>
              <a:rPr lang="tr-TR" dirty="0"/>
              <a:t>Çalışanlar arasındaki kişilerarası ilişkiler ve iş tatmini, her bir bireyi işyerinde desteklemekte ve motive etmektedir. </a:t>
            </a:r>
          </a:p>
          <a:p>
            <a:r>
              <a:rPr lang="tr-TR" dirty="0"/>
              <a:t>Dolayısıyla, destekleyici bir sosyal çevre ve iş tatmini eksikse, bu düşmanca davranışların olduğu bir işyeri yaratmakta ve özellikle de bu durum diğer meslektaşlar tarafından yaratıldığında insanlar stresli ve mutsuz olmaktadır (</a:t>
            </a:r>
            <a:r>
              <a:rPr lang="tr-TR" dirty="0" err="1"/>
              <a:t>Yelgecen</a:t>
            </a:r>
            <a:r>
              <a:rPr lang="tr-TR" dirty="0"/>
              <a:t> </a:t>
            </a:r>
            <a:r>
              <a:rPr lang="tr-TR" dirty="0" err="1"/>
              <a:t>Tigrel</a:t>
            </a:r>
            <a:r>
              <a:rPr lang="tr-TR" dirty="0"/>
              <a:t>, ve </a:t>
            </a:r>
            <a:r>
              <a:rPr lang="tr-TR" dirty="0" err="1"/>
              <a:t>Kokalan</a:t>
            </a:r>
            <a:r>
              <a:rPr lang="tr-TR" dirty="0"/>
              <a:t>, 2009: 1473).</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34</a:t>
            </a:fld>
            <a:endParaRPr lang="en-US" dirty="0"/>
          </a:p>
        </p:txBody>
      </p:sp>
    </p:spTree>
    <p:extLst>
      <p:ext uri="{BB962C8B-B14F-4D97-AF65-F5344CB8AC3E}">
        <p14:creationId xmlns:p14="http://schemas.microsoft.com/office/powerpoint/2010/main" val="2617882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81284"/>
          </a:xfrm>
        </p:spPr>
        <p:txBody>
          <a:bodyPr>
            <a:normAutofit fontScale="90000"/>
          </a:bodyPr>
          <a:lstStyle/>
          <a:p>
            <a:endParaRPr lang="tr-TR" dirty="0"/>
          </a:p>
        </p:txBody>
      </p:sp>
      <p:sp>
        <p:nvSpPr>
          <p:cNvPr id="3" name="İçerik Yer Tutucusu 2"/>
          <p:cNvSpPr>
            <a:spLocks noGrp="1"/>
          </p:cNvSpPr>
          <p:nvPr>
            <p:ph idx="1"/>
          </p:nvPr>
        </p:nvSpPr>
        <p:spPr>
          <a:xfrm>
            <a:off x="2589212" y="1149531"/>
            <a:ext cx="8915400" cy="4761691"/>
          </a:xfrm>
        </p:spPr>
        <p:txBody>
          <a:bodyPr/>
          <a:lstStyle/>
          <a:p>
            <a:r>
              <a:rPr lang="tr-TR" dirty="0" err="1"/>
              <a:t>Mobbing</a:t>
            </a:r>
            <a:r>
              <a:rPr lang="tr-TR" dirty="0"/>
              <a:t> örgütlerde devamsızlık oranlarındaki artışa, işten ayrılma niyetinin artmasına, iş gücü devir oranının yükselmesine, motivasyon düzeyinin azalmasına ve daha erken emekliliğe ayrılma gibi etkilere sebep olmaktadır. </a:t>
            </a:r>
          </a:p>
          <a:p>
            <a:r>
              <a:rPr lang="tr-TR" dirty="0" err="1"/>
              <a:t>Mobbing</a:t>
            </a:r>
            <a:r>
              <a:rPr lang="tr-TR" dirty="0"/>
              <a:t> mağdurunun hem iş doyumunda hem de sağlığında çeşitli sıkıntılara neden olmaktadır (</a:t>
            </a:r>
            <a:r>
              <a:rPr lang="tr-TR" dirty="0" err="1"/>
              <a:t>Salin</a:t>
            </a:r>
            <a:r>
              <a:rPr lang="tr-TR" dirty="0"/>
              <a:t>, 2001: 426). </a:t>
            </a:r>
          </a:p>
          <a:p>
            <a:r>
              <a:rPr lang="tr-TR" dirty="0"/>
              <a:t>Ayrıca </a:t>
            </a:r>
            <a:r>
              <a:rPr lang="tr-TR" dirty="0" err="1"/>
              <a:t>mobbing</a:t>
            </a:r>
            <a:r>
              <a:rPr lang="tr-TR" dirty="0"/>
              <a:t> mağdurunun psikolojik ve fiziksel sağlığının olumsuz etkilenmesi örgütteki diğer çalışanların verimliliği üzerinde de olumsuz etkilere sebep olmaktadır (</a:t>
            </a:r>
            <a:r>
              <a:rPr lang="tr-TR" dirty="0" err="1"/>
              <a:t>Mikkelsen</a:t>
            </a:r>
            <a:r>
              <a:rPr lang="tr-TR" dirty="0"/>
              <a:t> ve </a:t>
            </a:r>
            <a:r>
              <a:rPr lang="tr-TR" dirty="0" err="1"/>
              <a:t>Einarsen</a:t>
            </a:r>
            <a:r>
              <a:rPr lang="tr-TR" dirty="0"/>
              <a:t>, 2001: 394). </a:t>
            </a:r>
          </a:p>
          <a:p>
            <a:r>
              <a:rPr lang="tr-TR" dirty="0"/>
              <a:t>Mağdurlar üzerinde mesleğine/örgüte karşı yabancılaşma (</a:t>
            </a:r>
            <a:r>
              <a:rPr lang="tr-TR" dirty="0" err="1"/>
              <a:t>Tolan</a:t>
            </a:r>
            <a:r>
              <a:rPr lang="tr-TR" dirty="0"/>
              <a:t>, 1981: 184) da görülebilmektedir. </a:t>
            </a:r>
          </a:p>
          <a:p>
            <a:r>
              <a:rPr lang="tr-TR" dirty="0" err="1"/>
              <a:t>Mobbing</a:t>
            </a:r>
            <a:r>
              <a:rPr lang="tr-TR" dirty="0"/>
              <a:t>; örgütsel anlamda, örgütsel çatışmaya ve verimsizliğe neden olurken bir yandan da insan kaynakları yönetimini ve örgüt ikliminin devamlılığını olumsuz etkileyen bir olgu olarak karşımıza çıkmaktadır (Uzun ve Şafak Uzun, 2018: 327). </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35</a:t>
            </a:fld>
            <a:endParaRPr lang="en-US" dirty="0"/>
          </a:p>
        </p:txBody>
      </p:sp>
    </p:spTree>
    <p:extLst>
      <p:ext uri="{BB962C8B-B14F-4D97-AF65-F5344CB8AC3E}">
        <p14:creationId xmlns:p14="http://schemas.microsoft.com/office/powerpoint/2010/main" val="15110025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Mobbing</a:t>
            </a:r>
            <a:r>
              <a:rPr lang="tr-TR" dirty="0"/>
              <a:t> sürecinin başlamasına, yaşanmasına ve sürmesine uygun koşullar sağlayan veya göz yuman örgüte uzun vadede olumsuz etkileri bulunmaktadır. </a:t>
            </a:r>
          </a:p>
          <a:p>
            <a:r>
              <a:rPr lang="tr-TR" dirty="0" err="1"/>
              <a:t>Mobbing</a:t>
            </a:r>
            <a:r>
              <a:rPr lang="tr-TR" dirty="0"/>
              <a:t> ortamında çalışma hayatlarını devam ettiren diğer çalışanların da sosyal ve psikolojik açıdan zarar görebileceği söylenebilir. </a:t>
            </a:r>
          </a:p>
          <a:p>
            <a:r>
              <a:rPr lang="tr-TR" dirty="0"/>
              <a:t>Doğrudan </a:t>
            </a:r>
            <a:r>
              <a:rPr lang="tr-TR" dirty="0" err="1"/>
              <a:t>mobbinge</a:t>
            </a:r>
            <a:r>
              <a:rPr lang="tr-TR" dirty="0"/>
              <a:t> </a:t>
            </a:r>
            <a:r>
              <a:rPr lang="tr-TR" dirty="0" err="1"/>
              <a:t>uğramasalarda</a:t>
            </a:r>
            <a:r>
              <a:rPr lang="tr-TR" dirty="0"/>
              <a:t> örgüt içerisinde şahitlik ettikleri </a:t>
            </a:r>
            <a:r>
              <a:rPr lang="tr-TR" dirty="0" err="1"/>
              <a:t>mobbing</a:t>
            </a:r>
            <a:r>
              <a:rPr lang="tr-TR" dirty="0"/>
              <a:t> ile ilişkili olaylar diğer çalışanları da endişelendirecektir. </a:t>
            </a:r>
          </a:p>
          <a:p>
            <a:r>
              <a:rPr lang="tr-TR" dirty="0"/>
              <a:t>Gelecekte benzer olayların kendi başlarına da gelebileceğini düşünmeleri sebebiyle yaşadıkları tedirginlik, örgüt içi uyumsuzlukların yaşanmasına ve gerek birbirlerine gerekse de yöneticilerine duydukları güvenin azalmasına yol açacaktır (Tınaz, 2006; 19).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36</a:t>
            </a:fld>
            <a:endParaRPr lang="en-US" dirty="0"/>
          </a:p>
        </p:txBody>
      </p:sp>
    </p:spTree>
    <p:extLst>
      <p:ext uri="{BB962C8B-B14F-4D97-AF65-F5344CB8AC3E}">
        <p14:creationId xmlns:p14="http://schemas.microsoft.com/office/powerpoint/2010/main" val="16254380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Özetle </a:t>
            </a:r>
            <a:r>
              <a:rPr lang="tr-TR" dirty="0" err="1"/>
              <a:t>mobbing</a:t>
            </a:r>
            <a:r>
              <a:rPr lang="tr-TR" dirty="0"/>
              <a:t>, bir örgütte tesis edilmek istenen tüm olumlu iş ile ilgili tutumlar üzerinde olumsuz bir etki yaparak örgütte huzursuz ve kaotik bir ortam yaratmaktadır. </a:t>
            </a:r>
          </a:p>
          <a:p>
            <a:r>
              <a:rPr lang="tr-TR" dirty="0"/>
              <a:t>Böyle bir ortamda hangi taraf açısından bakılırsa bakılsın örgüt yararına bir durum olmayacağı ortadadır. </a:t>
            </a:r>
          </a:p>
          <a:p>
            <a:r>
              <a:rPr lang="tr-TR" dirty="0"/>
              <a:t>Tüm öğeleriyle bir bütün olarak değerlendirilmesi gereken örgütlerin bir zincirindeki kırılmanın tüm örgütü etkileyeceği unutulmamalıdır.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37</a:t>
            </a:fld>
            <a:endParaRPr lang="en-US" dirty="0"/>
          </a:p>
        </p:txBody>
      </p:sp>
    </p:spTree>
    <p:extLst>
      <p:ext uri="{BB962C8B-B14F-4D97-AF65-F5344CB8AC3E}">
        <p14:creationId xmlns:p14="http://schemas.microsoft.com/office/powerpoint/2010/main" val="22877735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264164"/>
          </a:xfrm>
        </p:spPr>
        <p:txBody>
          <a:bodyPr>
            <a:normAutofit fontScale="90000"/>
          </a:bodyPr>
          <a:lstStyle/>
          <a:p>
            <a:endParaRPr lang="tr-TR" dirty="0"/>
          </a:p>
        </p:txBody>
      </p:sp>
      <p:sp>
        <p:nvSpPr>
          <p:cNvPr id="3" name="İçerik Yer Tutucusu 2"/>
          <p:cNvSpPr>
            <a:spLocks noGrp="1"/>
          </p:cNvSpPr>
          <p:nvPr>
            <p:ph idx="1"/>
          </p:nvPr>
        </p:nvSpPr>
        <p:spPr>
          <a:xfrm>
            <a:off x="2589212" y="1267097"/>
            <a:ext cx="8915400" cy="4644125"/>
          </a:xfrm>
        </p:spPr>
        <p:txBody>
          <a:bodyPr/>
          <a:lstStyle/>
          <a:p>
            <a:r>
              <a:rPr lang="tr-TR" dirty="0"/>
              <a:t>Yaşanan bu olumsuzlukların örgütlere elbette ekonomik hasarı da büyük olacaktır. </a:t>
            </a:r>
          </a:p>
          <a:p>
            <a:r>
              <a:rPr lang="tr-TR" dirty="0"/>
              <a:t>Bilindiği gibi örgüt içi insan kaynakları politikalarında günümüzde önemi üzerinde durulan bir olgu da işe en uygun çalışanları bulma ve seçmedir. Ancak sadece işe en uygun çalışanları bulmak ve işe yerleştirmek de yeterli değildir. </a:t>
            </a:r>
          </a:p>
          <a:p>
            <a:r>
              <a:rPr lang="tr-TR" dirty="0"/>
              <a:t>İşe yerleştirilen çalışanların örgütte uzun süre tutulabilmesi de ayrıca bir öneme sahiptir. Çünkü işe ve işletmeye alışmış tecrübeli çalışanların uzun vadede örgüte sağlayacağı katkı büyüktür. Yeterli tecrübeye sahip olmayan çalışanların işe ilk girdiği dönemlerde hatalı ve eksik yaptığı işlerin daha fazla olma olasılığı da düşünüldüğünde kalite maliyetleri üzerinde olumsuz etki ortaya çıkacaktır.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38</a:t>
            </a:fld>
            <a:endParaRPr lang="en-US" dirty="0"/>
          </a:p>
        </p:txBody>
      </p:sp>
    </p:spTree>
    <p:extLst>
      <p:ext uri="{BB962C8B-B14F-4D97-AF65-F5344CB8AC3E}">
        <p14:creationId xmlns:p14="http://schemas.microsoft.com/office/powerpoint/2010/main" val="36114491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Buna keza sürekli olarak çalışan devir oranının yüksek olduğu örgütlerde, yeni çalışanların bulunması ve bunların işe ve işletmeye uyumlu hale getirilmesi için yapılan oryantasyon ve eğitim çalışmaları da maliyetleri artıracak, devamsızlık ve hastalık izinleri ile işe gelmeyen çalışanlar da maliyetlere yansıyacaktır. </a:t>
            </a:r>
          </a:p>
          <a:p>
            <a:r>
              <a:rPr lang="tr-TR" dirty="0" err="1"/>
              <a:t>Mobbing</a:t>
            </a:r>
            <a:r>
              <a:rPr lang="tr-TR" dirty="0"/>
              <a:t> mağdurlarının, zorlanarak istifa ettiklerini ya da işlerine son verildiğini kanıtlayıp, haklarını savunmak ve kayıplarını tazmin edebilmek için yasal mücadeleye girmeleri neticesi de örgüte daha fazla mali yük getirecektir (Tınaz, 2006: 18).</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39</a:t>
            </a:fld>
            <a:endParaRPr lang="en-US" dirty="0"/>
          </a:p>
        </p:txBody>
      </p:sp>
    </p:spTree>
    <p:extLst>
      <p:ext uri="{BB962C8B-B14F-4D97-AF65-F5344CB8AC3E}">
        <p14:creationId xmlns:p14="http://schemas.microsoft.com/office/powerpoint/2010/main" val="4242469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Zapf</a:t>
            </a:r>
            <a:r>
              <a:rPr lang="tr-TR" dirty="0"/>
              <a:t> ve </a:t>
            </a:r>
            <a:r>
              <a:rPr lang="tr-TR" dirty="0" err="1"/>
              <a:t>Einarsen</a:t>
            </a:r>
            <a:r>
              <a:rPr lang="tr-TR" dirty="0"/>
              <a:t> (2001: 369), bireylerin çalışma hayatında </a:t>
            </a:r>
            <a:r>
              <a:rPr lang="tr-TR" dirty="0" err="1"/>
              <a:t>mobbing</a:t>
            </a:r>
            <a:r>
              <a:rPr lang="tr-TR" dirty="0"/>
              <a:t> olarak adlandırılan olumsuz eylemlere belirli bir zaman aralığında iş yerinde bir veya birkaç kişi tarafından maruz kaldığını ve bu eylemlere karşı kendilerini savunmakta zorluk çektiğini ifade etmektedirler. </a:t>
            </a:r>
          </a:p>
          <a:p>
            <a:r>
              <a:rPr lang="tr-TR" dirty="0"/>
              <a:t>Psikolojik şiddet ve </a:t>
            </a:r>
            <a:r>
              <a:rPr lang="tr-TR" dirty="0" err="1"/>
              <a:t>mobbing</a:t>
            </a:r>
            <a:r>
              <a:rPr lang="tr-TR" dirty="0"/>
              <a:t> uygulamaları genel olarak </a:t>
            </a:r>
            <a:r>
              <a:rPr lang="tr-TR" u="sng" dirty="0">
                <a:solidFill>
                  <a:srgbClr val="FF0000"/>
                </a:solidFill>
              </a:rPr>
              <a:t>etik dışı davranışlar </a:t>
            </a:r>
            <a:r>
              <a:rPr lang="tr-TR" dirty="0"/>
              <a:t>olarak nitelendirilmekte ancak günümüzde artarak devam etmektedir.</a:t>
            </a:r>
          </a:p>
          <a:p>
            <a:r>
              <a:rPr lang="tr-TR" dirty="0" err="1"/>
              <a:t>Mobbing</a:t>
            </a:r>
            <a:r>
              <a:rPr lang="tr-TR" dirty="0"/>
              <a:t>, bireylerin isteyerek veya istemeyerek örgütten ayrılmalarına kadar uzanan bir süreç olmasından dolayı başa çıkma yetilerini kaybederek intihara kadar varan düşünceler taşımalarına sebep olmaktadır (Avcı, 2019: 78).</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9917299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238039"/>
          </a:xfrm>
        </p:spPr>
        <p:txBody>
          <a:bodyPr>
            <a:normAutofit fontScale="90000"/>
          </a:bodyPr>
          <a:lstStyle/>
          <a:p>
            <a:endParaRPr lang="tr-TR" dirty="0"/>
          </a:p>
        </p:txBody>
      </p:sp>
      <p:sp>
        <p:nvSpPr>
          <p:cNvPr id="3" name="İçerik Yer Tutucusu 2"/>
          <p:cNvSpPr>
            <a:spLocks noGrp="1"/>
          </p:cNvSpPr>
          <p:nvPr>
            <p:ph idx="1"/>
          </p:nvPr>
        </p:nvSpPr>
        <p:spPr>
          <a:xfrm>
            <a:off x="2589212" y="1240971"/>
            <a:ext cx="8915400" cy="4670251"/>
          </a:xfrm>
        </p:spPr>
        <p:txBody>
          <a:bodyPr>
            <a:normAutofit/>
          </a:bodyPr>
          <a:lstStyle/>
          <a:p>
            <a:r>
              <a:rPr lang="tr-TR" dirty="0" err="1"/>
              <a:t>Mobinge</a:t>
            </a:r>
            <a:r>
              <a:rPr lang="tr-TR" dirty="0"/>
              <a:t> maruz kalmış olan taraf (mağdur) ile </a:t>
            </a:r>
            <a:r>
              <a:rPr lang="tr-TR" dirty="0" err="1"/>
              <a:t>mobbingi</a:t>
            </a:r>
            <a:r>
              <a:rPr lang="tr-TR" dirty="0"/>
              <a:t> yapan (uygulayıcı) taraf kıyaslandığında; genelde bu sürecin sonunda </a:t>
            </a:r>
            <a:r>
              <a:rPr lang="tr-TR" dirty="0" err="1"/>
              <a:t>mobbing</a:t>
            </a:r>
            <a:r>
              <a:rPr lang="tr-TR" dirty="0"/>
              <a:t> mağduru psikolojik açıdan zarar görmekte ve tedaviye ihtiyaç duymaktadır. </a:t>
            </a:r>
          </a:p>
          <a:p>
            <a:r>
              <a:rPr lang="tr-TR" dirty="0"/>
              <a:t>Ancak uzun süreli ve sistematik olarak bu tip davranışları sergileyen uygulayıcı tarafın daha başlangıçta psikolojik açıdan sağlıklı olmadığı ortadadır. </a:t>
            </a:r>
          </a:p>
          <a:p>
            <a:r>
              <a:rPr lang="tr-TR" dirty="0"/>
              <a:t>Kendileri farkında olmasa da aslında bu tarafın tedaviye ihtiyacı bulunmaktadır. </a:t>
            </a:r>
          </a:p>
          <a:p>
            <a:r>
              <a:rPr lang="tr-TR" dirty="0"/>
              <a:t>Bu kişiler </a:t>
            </a:r>
            <a:r>
              <a:rPr lang="tr-TR" dirty="0" err="1"/>
              <a:t>mobbing</a:t>
            </a:r>
            <a:r>
              <a:rPr lang="tr-TR" dirty="0"/>
              <a:t> davranışı sona erdiğinde </a:t>
            </a:r>
            <a:r>
              <a:rPr lang="tr-TR" dirty="0" err="1"/>
              <a:t>mobbing</a:t>
            </a:r>
            <a:r>
              <a:rPr lang="tr-TR" dirty="0"/>
              <a:t> sürecinden psikolojik açıdan daha hızlı kurtulabildikleri halde çok daha uzun bir süre </a:t>
            </a:r>
            <a:r>
              <a:rPr lang="tr-TR" dirty="0" err="1"/>
              <a:t>mobbing</a:t>
            </a:r>
            <a:r>
              <a:rPr lang="tr-TR" dirty="0"/>
              <a:t> davalarıyla mücadele etmek durumunda da kalmaktadırlar. </a:t>
            </a:r>
          </a:p>
          <a:p>
            <a:r>
              <a:rPr lang="tr-TR" dirty="0" err="1"/>
              <a:t>Mobbinge</a:t>
            </a:r>
            <a:r>
              <a:rPr lang="tr-TR" dirty="0"/>
              <a:t> maruz kalmış taraf ise işten ayrılarak süregelen çatışmayı çözmeye çalışmaktadır (</a:t>
            </a:r>
            <a:r>
              <a:rPr lang="tr-TR" dirty="0" err="1"/>
              <a:t>Zapf</a:t>
            </a:r>
            <a:r>
              <a:rPr lang="tr-TR" dirty="0"/>
              <a:t>, 1999: 81-82).</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40</a:t>
            </a:fld>
            <a:endParaRPr lang="en-US" dirty="0"/>
          </a:p>
        </p:txBody>
      </p:sp>
    </p:spTree>
    <p:extLst>
      <p:ext uri="{BB962C8B-B14F-4D97-AF65-F5344CB8AC3E}">
        <p14:creationId xmlns:p14="http://schemas.microsoft.com/office/powerpoint/2010/main" val="36683068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Mobbinge</a:t>
            </a:r>
            <a:r>
              <a:rPr lang="tr-TR" dirty="0"/>
              <a:t> hedef olan kişiler açısından bakıldığında, </a:t>
            </a:r>
            <a:r>
              <a:rPr lang="tr-TR" dirty="0" err="1"/>
              <a:t>mobbingin</a:t>
            </a:r>
            <a:r>
              <a:rPr lang="tr-TR" dirty="0"/>
              <a:t> etkilerinden kaçmanın dünyanın neresinde olursa olsun kolay olmadığını söylemek mümkündür. </a:t>
            </a:r>
          </a:p>
          <a:p>
            <a:r>
              <a:rPr lang="tr-TR" dirty="0" err="1"/>
              <a:t>Mobbing</a:t>
            </a:r>
            <a:r>
              <a:rPr lang="tr-TR" dirty="0"/>
              <a:t> davranışları süreklilik arz ettiği, sistemli ve bilinçli yapıldığı için mağdurlar bu sürecin sonunda genellikle yalnızlaşmaktadırlar. </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41</a:t>
            </a:fld>
            <a:endParaRPr lang="en-US" dirty="0"/>
          </a:p>
        </p:txBody>
      </p:sp>
    </p:spTree>
    <p:extLst>
      <p:ext uri="{BB962C8B-B14F-4D97-AF65-F5344CB8AC3E}">
        <p14:creationId xmlns:p14="http://schemas.microsoft.com/office/powerpoint/2010/main" val="35875989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Mobbing</a:t>
            </a:r>
            <a:r>
              <a:rPr lang="tr-TR" dirty="0"/>
              <a:t> mağdurları hayatının her alanında kendisine olan güvenini kaybetmekte ve bu durum iş, aile ve sosyal ilişkilerine yansımaktadır.</a:t>
            </a:r>
          </a:p>
          <a:p>
            <a:r>
              <a:rPr lang="tr-TR" dirty="0"/>
              <a:t>Şaşkınlık, beceriksizlik, korku, utanma, çekinme gibi duygular taşıyan mağdurlar, zamanla aile ve sosyal çevresinden uzaklaşmakta ve dolayısıyla da sadece mağdurun kendisi değil tüm ailesi ve yakınları da zarar görmüş olmaktadır (Avcı, 2019: 80).</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42</a:t>
            </a:fld>
            <a:endParaRPr lang="en-US" dirty="0"/>
          </a:p>
        </p:txBody>
      </p:sp>
    </p:spTree>
    <p:extLst>
      <p:ext uri="{BB962C8B-B14F-4D97-AF65-F5344CB8AC3E}">
        <p14:creationId xmlns:p14="http://schemas.microsoft.com/office/powerpoint/2010/main" val="6391386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172724"/>
          </a:xfrm>
        </p:spPr>
        <p:txBody>
          <a:bodyPr>
            <a:normAutofit fontScale="90000"/>
          </a:bodyPr>
          <a:lstStyle/>
          <a:p>
            <a:endParaRPr lang="tr-TR" dirty="0"/>
          </a:p>
        </p:txBody>
      </p:sp>
      <p:sp>
        <p:nvSpPr>
          <p:cNvPr id="3" name="İçerik Yer Tutucusu 2"/>
          <p:cNvSpPr>
            <a:spLocks noGrp="1"/>
          </p:cNvSpPr>
          <p:nvPr>
            <p:ph idx="1"/>
          </p:nvPr>
        </p:nvSpPr>
        <p:spPr>
          <a:xfrm>
            <a:off x="2589212" y="1175657"/>
            <a:ext cx="8915400" cy="4735565"/>
          </a:xfrm>
        </p:spPr>
        <p:txBody>
          <a:bodyPr/>
          <a:lstStyle/>
          <a:p>
            <a:r>
              <a:rPr lang="tr-TR" dirty="0"/>
              <a:t>Bu sürecin toplumsal ve ekonomik açıdan da sonuçları bulunmaktadır (Özen Çöl, 2008: 107). </a:t>
            </a:r>
          </a:p>
          <a:p>
            <a:r>
              <a:rPr lang="tr-TR" dirty="0" err="1"/>
              <a:t>Mobbing</a:t>
            </a:r>
            <a:r>
              <a:rPr lang="tr-TR" dirty="0"/>
              <a:t> mağdurlarının yaşadığı sağlık problemleri nedeniyle sağlık harcamaları (muayene, tedavi, ilaç..) artacak, işlerinden ayrılmak zorunda kalan bireyler işsizlik seviyesinde artışa sebep olacak, işsiz kalan bireyler işsizlik fonundan yararlanmak isteyecektir.  </a:t>
            </a:r>
          </a:p>
          <a:p>
            <a:r>
              <a:rPr lang="tr-TR" dirty="0"/>
              <a:t>Emekliliği </a:t>
            </a:r>
            <a:r>
              <a:rPr lang="tr-TR" dirty="0" err="1"/>
              <a:t>haketmiş</a:t>
            </a:r>
            <a:r>
              <a:rPr lang="tr-TR" dirty="0"/>
              <a:t> durumda olan </a:t>
            </a:r>
            <a:r>
              <a:rPr lang="tr-TR" dirty="0" err="1"/>
              <a:t>mobbing</a:t>
            </a:r>
            <a:r>
              <a:rPr lang="tr-TR" dirty="0"/>
              <a:t> mağdurları yaşadığı bu </a:t>
            </a:r>
            <a:r>
              <a:rPr lang="tr-TR" dirty="0" err="1"/>
              <a:t>travmatik</a:t>
            </a:r>
            <a:r>
              <a:rPr lang="tr-TR" dirty="0"/>
              <a:t> süreç sonunda belki de iş hayatına tekrar dönmek istemeyecek ve emekliliğe ayrılmayı tercih edecektir. </a:t>
            </a:r>
          </a:p>
          <a:p>
            <a:r>
              <a:rPr lang="tr-TR" dirty="0"/>
              <a:t>Bireylerin işlerinden ayrılmaları sebebiyle ekonomik açıdan zorlanacağı bu da psikolojik etkileri yanında ekonomik açıdan gelir seviyesinin düşmesine bağlı olarak alım gücünde azalma sonucunu doğuracaktır. </a:t>
            </a:r>
          </a:p>
          <a:p>
            <a:r>
              <a:rPr lang="tr-TR" dirty="0"/>
              <a:t>Alım gücündeki azalma üretimi etkileyecek hatta doğrudan ve dolaylı vergilerde de azalmaya neden olabilecektir. </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43</a:t>
            </a:fld>
            <a:endParaRPr lang="en-US" dirty="0"/>
          </a:p>
        </p:txBody>
      </p:sp>
    </p:spTree>
    <p:extLst>
      <p:ext uri="{BB962C8B-B14F-4D97-AF65-F5344CB8AC3E}">
        <p14:creationId xmlns:p14="http://schemas.microsoft.com/office/powerpoint/2010/main" val="16368303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Tablo 1. </a:t>
            </a:r>
            <a:r>
              <a:rPr lang="tr-TR" b="1" dirty="0" err="1"/>
              <a:t>Mobbingin</a:t>
            </a:r>
            <a:r>
              <a:rPr lang="tr-TR" b="1" dirty="0"/>
              <a:t> Sonuçları</a:t>
            </a:r>
            <a:endParaRPr lang="tr-TR" dirty="0"/>
          </a:p>
        </p:txBody>
      </p:sp>
      <p:graphicFrame>
        <p:nvGraphicFramePr>
          <p:cNvPr id="4" name="İçerik Yer Tutucusu 3"/>
          <p:cNvGraphicFramePr>
            <a:graphicFrameLocks noGrp="1"/>
          </p:cNvGraphicFramePr>
          <p:nvPr>
            <p:ph idx="1"/>
          </p:nvPr>
        </p:nvGraphicFramePr>
        <p:xfrm>
          <a:off x="4122103" y="3076321"/>
          <a:ext cx="5849620" cy="1806385"/>
        </p:xfrm>
        <a:graphic>
          <a:graphicData uri="http://schemas.openxmlformats.org/drawingml/2006/table">
            <a:tbl>
              <a:tblPr firstRow="1" firstCol="1" bandRow="1">
                <a:tableStyleId>{5C22544A-7EE6-4342-B048-85BDC9FD1C3A}</a:tableStyleId>
              </a:tblPr>
              <a:tblGrid>
                <a:gridCol w="2924810">
                  <a:extLst>
                    <a:ext uri="{9D8B030D-6E8A-4147-A177-3AD203B41FA5}">
                      <a16:colId xmlns:a16="http://schemas.microsoft.com/office/drawing/2014/main" val="4212580977"/>
                    </a:ext>
                  </a:extLst>
                </a:gridCol>
                <a:gridCol w="2924810">
                  <a:extLst>
                    <a:ext uri="{9D8B030D-6E8A-4147-A177-3AD203B41FA5}">
                      <a16:colId xmlns:a16="http://schemas.microsoft.com/office/drawing/2014/main" val="3310462339"/>
                    </a:ext>
                  </a:extLst>
                </a:gridCol>
              </a:tblGrid>
              <a:tr h="0">
                <a:tc>
                  <a:txBody>
                    <a:bodyPr/>
                    <a:lstStyle/>
                    <a:p>
                      <a:pPr algn="just">
                        <a:lnSpc>
                          <a:spcPct val="115000"/>
                        </a:lnSpc>
                        <a:spcBef>
                          <a:spcPts val="600"/>
                        </a:spcBef>
                        <a:spcAft>
                          <a:spcPts val="600"/>
                        </a:spcAft>
                      </a:pPr>
                      <a:r>
                        <a:rPr lang="tr-TR" sz="1200">
                          <a:effectLst/>
                        </a:rPr>
                        <a:t>Etki Alanı</a:t>
                      </a:r>
                      <a:endParaRPr lang="tr-TR" sz="1200">
                        <a:effectLst/>
                        <a:latin typeface="Times New Roman" panose="02020603050405020304" pitchFamily="18" charset="0"/>
                        <a:ea typeface="Calibri" panose="020F0502020204030204" pitchFamily="34" charset="0"/>
                        <a:cs typeface="MinionPro-Regular"/>
                      </a:endParaRPr>
                    </a:p>
                  </a:txBody>
                  <a:tcPr marL="68580" marR="68580" marT="0" marB="0"/>
                </a:tc>
                <a:tc>
                  <a:txBody>
                    <a:bodyPr/>
                    <a:lstStyle/>
                    <a:p>
                      <a:pPr algn="just">
                        <a:lnSpc>
                          <a:spcPct val="115000"/>
                        </a:lnSpc>
                        <a:spcBef>
                          <a:spcPts val="600"/>
                        </a:spcBef>
                        <a:spcAft>
                          <a:spcPts val="600"/>
                        </a:spcAft>
                      </a:pPr>
                      <a:r>
                        <a:rPr lang="tr-TR" sz="1200">
                          <a:effectLst/>
                        </a:rPr>
                        <a:t>Sonuç</a:t>
                      </a:r>
                      <a:endParaRPr lang="tr-TR" sz="1200">
                        <a:effectLst/>
                        <a:latin typeface="Times New Roman" panose="02020603050405020304" pitchFamily="18" charset="0"/>
                        <a:ea typeface="Calibri" panose="020F0502020204030204" pitchFamily="34" charset="0"/>
                        <a:cs typeface="MinionPro-Regular"/>
                      </a:endParaRPr>
                    </a:p>
                  </a:txBody>
                  <a:tcPr marL="68580" marR="68580" marT="0" marB="0"/>
                </a:tc>
                <a:extLst>
                  <a:ext uri="{0D108BD9-81ED-4DB2-BD59-A6C34878D82A}">
                    <a16:rowId xmlns:a16="http://schemas.microsoft.com/office/drawing/2014/main" val="1370318301"/>
                  </a:ext>
                </a:extLst>
              </a:tr>
              <a:tr h="0">
                <a:tc>
                  <a:txBody>
                    <a:bodyPr/>
                    <a:lstStyle/>
                    <a:p>
                      <a:pPr algn="just">
                        <a:lnSpc>
                          <a:spcPct val="115000"/>
                        </a:lnSpc>
                        <a:spcBef>
                          <a:spcPts val="600"/>
                        </a:spcBef>
                        <a:spcAft>
                          <a:spcPts val="600"/>
                        </a:spcAft>
                      </a:pPr>
                      <a:r>
                        <a:rPr lang="tr-TR" sz="1200">
                          <a:effectLst/>
                        </a:rPr>
                        <a:t>MAĞDUR</a:t>
                      </a:r>
                      <a:endParaRPr lang="tr-TR" sz="1200">
                        <a:effectLst/>
                        <a:latin typeface="Times New Roman" panose="02020603050405020304" pitchFamily="18" charset="0"/>
                        <a:ea typeface="Calibri" panose="020F0502020204030204" pitchFamily="34" charset="0"/>
                        <a:cs typeface="MinionPro-Regular"/>
                      </a:endParaRPr>
                    </a:p>
                  </a:txBody>
                  <a:tcPr marL="68580" marR="68580" marT="0" marB="0"/>
                </a:tc>
                <a:tc>
                  <a:txBody>
                    <a:bodyPr/>
                    <a:lstStyle/>
                    <a:p>
                      <a:pPr algn="just">
                        <a:lnSpc>
                          <a:spcPct val="115000"/>
                        </a:lnSpc>
                        <a:spcBef>
                          <a:spcPts val="600"/>
                        </a:spcBef>
                        <a:spcAft>
                          <a:spcPts val="600"/>
                        </a:spcAft>
                      </a:pPr>
                      <a:r>
                        <a:rPr lang="tr-TR" sz="1200">
                          <a:effectLst/>
                        </a:rPr>
                        <a:t>Aşırı strese bağlı fiziksel ve psikolojik rahatsızlıklar ve intihar ile sonuçlanabilen travmalar</a:t>
                      </a:r>
                      <a:endParaRPr lang="tr-TR" sz="1200">
                        <a:effectLst/>
                        <a:latin typeface="Times New Roman" panose="02020603050405020304" pitchFamily="18" charset="0"/>
                        <a:ea typeface="Calibri" panose="020F0502020204030204" pitchFamily="34" charset="0"/>
                        <a:cs typeface="MinionPro-Regular"/>
                      </a:endParaRPr>
                    </a:p>
                  </a:txBody>
                  <a:tcPr marL="68580" marR="68580" marT="0" marB="0"/>
                </a:tc>
                <a:extLst>
                  <a:ext uri="{0D108BD9-81ED-4DB2-BD59-A6C34878D82A}">
                    <a16:rowId xmlns:a16="http://schemas.microsoft.com/office/drawing/2014/main" val="3497502550"/>
                  </a:ext>
                </a:extLst>
              </a:tr>
              <a:tr h="0">
                <a:tc>
                  <a:txBody>
                    <a:bodyPr/>
                    <a:lstStyle/>
                    <a:p>
                      <a:pPr algn="just">
                        <a:lnSpc>
                          <a:spcPct val="115000"/>
                        </a:lnSpc>
                        <a:spcBef>
                          <a:spcPts val="600"/>
                        </a:spcBef>
                        <a:spcAft>
                          <a:spcPts val="600"/>
                        </a:spcAft>
                      </a:pPr>
                      <a:r>
                        <a:rPr lang="tr-TR" sz="1200">
                          <a:effectLst/>
                        </a:rPr>
                        <a:t>AİLELER</a:t>
                      </a:r>
                      <a:endParaRPr lang="tr-TR" sz="1200">
                        <a:effectLst/>
                        <a:latin typeface="Times New Roman" panose="02020603050405020304" pitchFamily="18" charset="0"/>
                        <a:ea typeface="Calibri" panose="020F0502020204030204" pitchFamily="34" charset="0"/>
                        <a:cs typeface="MinionPro-Regular"/>
                      </a:endParaRPr>
                    </a:p>
                  </a:txBody>
                  <a:tcPr marL="68580" marR="68580" marT="0" marB="0"/>
                </a:tc>
                <a:tc>
                  <a:txBody>
                    <a:bodyPr/>
                    <a:lstStyle/>
                    <a:p>
                      <a:pPr algn="just">
                        <a:lnSpc>
                          <a:spcPct val="115000"/>
                        </a:lnSpc>
                        <a:spcBef>
                          <a:spcPts val="600"/>
                        </a:spcBef>
                        <a:spcAft>
                          <a:spcPts val="600"/>
                        </a:spcAft>
                      </a:pPr>
                      <a:r>
                        <a:rPr lang="tr-TR" sz="1200">
                          <a:effectLst/>
                        </a:rPr>
                        <a:t>Mutsuz Ebeveynler ve çarpık yetişen çocuklar</a:t>
                      </a:r>
                      <a:endParaRPr lang="tr-TR" sz="1200">
                        <a:effectLst/>
                        <a:latin typeface="Times New Roman" panose="02020603050405020304" pitchFamily="18" charset="0"/>
                        <a:ea typeface="Calibri" panose="020F0502020204030204" pitchFamily="34" charset="0"/>
                        <a:cs typeface="MinionPro-Regular"/>
                      </a:endParaRPr>
                    </a:p>
                  </a:txBody>
                  <a:tcPr marL="68580" marR="68580" marT="0" marB="0"/>
                </a:tc>
                <a:extLst>
                  <a:ext uri="{0D108BD9-81ED-4DB2-BD59-A6C34878D82A}">
                    <a16:rowId xmlns:a16="http://schemas.microsoft.com/office/drawing/2014/main" val="3816794389"/>
                  </a:ext>
                </a:extLst>
              </a:tr>
              <a:tr h="0">
                <a:tc>
                  <a:txBody>
                    <a:bodyPr/>
                    <a:lstStyle/>
                    <a:p>
                      <a:pPr algn="just">
                        <a:lnSpc>
                          <a:spcPct val="115000"/>
                        </a:lnSpc>
                        <a:spcBef>
                          <a:spcPts val="600"/>
                        </a:spcBef>
                        <a:spcAft>
                          <a:spcPts val="600"/>
                        </a:spcAft>
                      </a:pPr>
                      <a:r>
                        <a:rPr lang="tr-TR" sz="1200">
                          <a:effectLst/>
                        </a:rPr>
                        <a:t>ÖRGÜTLER</a:t>
                      </a:r>
                      <a:endParaRPr lang="tr-TR" sz="1200">
                        <a:effectLst/>
                        <a:latin typeface="Times New Roman" panose="02020603050405020304" pitchFamily="18" charset="0"/>
                        <a:ea typeface="Calibri" panose="020F0502020204030204" pitchFamily="34" charset="0"/>
                        <a:cs typeface="MinionPro-Regular"/>
                      </a:endParaRPr>
                    </a:p>
                  </a:txBody>
                  <a:tcPr marL="68580" marR="68580" marT="0" marB="0"/>
                </a:tc>
                <a:tc>
                  <a:txBody>
                    <a:bodyPr/>
                    <a:lstStyle/>
                    <a:p>
                      <a:pPr algn="just">
                        <a:lnSpc>
                          <a:spcPct val="115000"/>
                        </a:lnSpc>
                        <a:spcBef>
                          <a:spcPts val="600"/>
                        </a:spcBef>
                        <a:spcAft>
                          <a:spcPts val="600"/>
                        </a:spcAft>
                      </a:pPr>
                      <a:r>
                        <a:rPr lang="tr-TR" sz="1200">
                          <a:effectLst/>
                        </a:rPr>
                        <a:t>Anlaşmazlıklar, hastalıklı şirket kültürü, düşük moral ve kısıtlanmış yaratıcılık.</a:t>
                      </a:r>
                      <a:endParaRPr lang="tr-TR" sz="1200">
                        <a:effectLst/>
                        <a:latin typeface="Times New Roman" panose="02020603050405020304" pitchFamily="18" charset="0"/>
                        <a:ea typeface="Calibri" panose="020F0502020204030204" pitchFamily="34" charset="0"/>
                        <a:cs typeface="MinionPro-Regular"/>
                      </a:endParaRPr>
                    </a:p>
                  </a:txBody>
                  <a:tcPr marL="68580" marR="68580" marT="0" marB="0"/>
                </a:tc>
                <a:extLst>
                  <a:ext uri="{0D108BD9-81ED-4DB2-BD59-A6C34878D82A}">
                    <a16:rowId xmlns:a16="http://schemas.microsoft.com/office/drawing/2014/main" val="3152749464"/>
                  </a:ext>
                </a:extLst>
              </a:tr>
              <a:tr h="0">
                <a:tc>
                  <a:txBody>
                    <a:bodyPr/>
                    <a:lstStyle/>
                    <a:p>
                      <a:pPr algn="just">
                        <a:lnSpc>
                          <a:spcPct val="115000"/>
                        </a:lnSpc>
                        <a:spcBef>
                          <a:spcPts val="600"/>
                        </a:spcBef>
                        <a:spcAft>
                          <a:spcPts val="600"/>
                        </a:spcAft>
                      </a:pPr>
                      <a:r>
                        <a:rPr lang="tr-TR" sz="1200">
                          <a:effectLst/>
                        </a:rPr>
                        <a:t>TOPLUM</a:t>
                      </a:r>
                      <a:endParaRPr lang="tr-TR" sz="1200">
                        <a:effectLst/>
                        <a:latin typeface="Times New Roman" panose="02020603050405020304" pitchFamily="18" charset="0"/>
                        <a:ea typeface="Calibri" panose="020F0502020204030204" pitchFamily="34" charset="0"/>
                        <a:cs typeface="MinionPro-Regular"/>
                      </a:endParaRPr>
                    </a:p>
                  </a:txBody>
                  <a:tcPr marL="68580" marR="68580" marT="0" marB="0"/>
                </a:tc>
                <a:tc>
                  <a:txBody>
                    <a:bodyPr/>
                    <a:lstStyle/>
                    <a:p>
                      <a:pPr algn="just">
                        <a:lnSpc>
                          <a:spcPct val="115000"/>
                        </a:lnSpc>
                        <a:spcBef>
                          <a:spcPts val="600"/>
                        </a:spcBef>
                        <a:spcAft>
                          <a:spcPts val="600"/>
                        </a:spcAft>
                      </a:pPr>
                      <a:r>
                        <a:rPr lang="tr-TR" sz="1200" dirty="0">
                          <a:effectLst/>
                        </a:rPr>
                        <a:t>Mutsuz bireyler ve politik kaygısızlık</a:t>
                      </a:r>
                      <a:endParaRPr lang="tr-TR" sz="1200" dirty="0">
                        <a:effectLst/>
                        <a:latin typeface="Times New Roman" panose="02020603050405020304" pitchFamily="18" charset="0"/>
                        <a:ea typeface="Calibri" panose="020F0502020204030204" pitchFamily="34" charset="0"/>
                        <a:cs typeface="MinionPro-Regular"/>
                      </a:endParaRPr>
                    </a:p>
                  </a:txBody>
                  <a:tcPr marL="68580" marR="68580" marT="0" marB="0"/>
                </a:tc>
                <a:extLst>
                  <a:ext uri="{0D108BD9-81ED-4DB2-BD59-A6C34878D82A}">
                    <a16:rowId xmlns:a16="http://schemas.microsoft.com/office/drawing/2014/main" val="1181004739"/>
                  </a:ext>
                </a:extLst>
              </a:tr>
            </a:tbl>
          </a:graphicData>
        </a:graphic>
      </p:graphicFrame>
      <p:sp>
        <p:nvSpPr>
          <p:cNvPr id="3" name="Slayt Numarası Yer Tutucusu 2"/>
          <p:cNvSpPr>
            <a:spLocks noGrp="1"/>
          </p:cNvSpPr>
          <p:nvPr>
            <p:ph type="sldNum" sz="quarter" idx="12"/>
          </p:nvPr>
        </p:nvSpPr>
        <p:spPr/>
        <p:txBody>
          <a:bodyPr/>
          <a:lstStyle/>
          <a:p>
            <a:fld id="{D57F1E4F-1CFF-5643-939E-217C01CDF565}" type="slidenum">
              <a:rPr lang="en-US" smtClean="0"/>
              <a:pPr/>
              <a:t>44</a:t>
            </a:fld>
            <a:endParaRPr lang="en-US" dirty="0"/>
          </a:p>
        </p:txBody>
      </p:sp>
    </p:spTree>
    <p:extLst>
      <p:ext uri="{BB962C8B-B14F-4D97-AF65-F5344CB8AC3E}">
        <p14:creationId xmlns:p14="http://schemas.microsoft.com/office/powerpoint/2010/main" val="17989476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tr-TR" b="1" dirty="0"/>
              <a:t>5. </a:t>
            </a:r>
            <a:r>
              <a:rPr lang="tr-TR" b="1" dirty="0" err="1"/>
              <a:t>Mobbingin</a:t>
            </a:r>
            <a:r>
              <a:rPr lang="tr-TR" b="1" dirty="0"/>
              <a:t> Önlenmesi</a:t>
            </a:r>
            <a:br>
              <a:rPr lang="tr-TR" dirty="0"/>
            </a:br>
            <a:endParaRPr lang="tr-TR" dirty="0"/>
          </a:p>
        </p:txBody>
      </p:sp>
      <p:sp>
        <p:nvSpPr>
          <p:cNvPr id="3" name="İçerik Yer Tutucusu 2"/>
          <p:cNvSpPr>
            <a:spLocks noGrp="1"/>
          </p:cNvSpPr>
          <p:nvPr>
            <p:ph idx="1"/>
          </p:nvPr>
        </p:nvSpPr>
        <p:spPr/>
        <p:txBody>
          <a:bodyPr/>
          <a:lstStyle/>
          <a:p>
            <a:r>
              <a:rPr lang="tr-TR" dirty="0"/>
              <a:t>Her işyerinde görülebilecek olan, hem çalışanlar hem de örgütler için olumsuz bir ortam oluşturan zorbalık ve düşmanca davranışların önlenmesi çok önemlidir. </a:t>
            </a:r>
          </a:p>
          <a:p>
            <a:r>
              <a:rPr lang="tr-TR" dirty="0"/>
              <a:t>Bu nedenle, uzun vadeli çözümlenmemiş kişilerarası çatışmaları uygun çatışma çözüm stratejileri ile çözmek işyerinde şiddetin gelişimini azaltmaya yardımcı olabilir. </a:t>
            </a:r>
          </a:p>
          <a:p>
            <a:r>
              <a:rPr lang="tr-TR" dirty="0"/>
              <a:t>Ayrıca, işyerindeki </a:t>
            </a:r>
            <a:r>
              <a:rPr lang="tr-TR" dirty="0" err="1"/>
              <a:t>mobbing</a:t>
            </a:r>
            <a:r>
              <a:rPr lang="tr-TR" dirty="0"/>
              <a:t> davranışların tanımlanması ve bu davranışların gelişmesini önlemek için uygun politikalar geliştirilmesi ve tüm çalışanlarla paylaşılması gerekmektedir.</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45</a:t>
            </a:fld>
            <a:endParaRPr lang="en-US" dirty="0"/>
          </a:p>
        </p:txBody>
      </p:sp>
    </p:spTree>
    <p:extLst>
      <p:ext uri="{BB962C8B-B14F-4D97-AF65-F5344CB8AC3E}">
        <p14:creationId xmlns:p14="http://schemas.microsoft.com/office/powerpoint/2010/main" val="34056120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159661"/>
          </a:xfrm>
        </p:spPr>
        <p:txBody>
          <a:bodyPr>
            <a:normAutofit fontScale="90000"/>
          </a:bodyPr>
          <a:lstStyle/>
          <a:p>
            <a:endParaRPr lang="tr-TR" dirty="0"/>
          </a:p>
        </p:txBody>
      </p:sp>
      <p:sp>
        <p:nvSpPr>
          <p:cNvPr id="3" name="İçerik Yer Tutucusu 2"/>
          <p:cNvSpPr>
            <a:spLocks noGrp="1"/>
          </p:cNvSpPr>
          <p:nvPr>
            <p:ph idx="1"/>
          </p:nvPr>
        </p:nvSpPr>
        <p:spPr>
          <a:xfrm>
            <a:off x="2589212" y="1045029"/>
            <a:ext cx="8915400" cy="4866193"/>
          </a:xfrm>
        </p:spPr>
        <p:txBody>
          <a:bodyPr/>
          <a:lstStyle/>
          <a:p>
            <a:r>
              <a:rPr lang="tr-TR" dirty="0"/>
              <a:t>Yöneticiler bu türlü davranışların gelişmesini önlemek için açık bir yönetimsel yaklaşım benimsemelidir. </a:t>
            </a:r>
          </a:p>
          <a:p>
            <a:r>
              <a:rPr lang="tr-TR" dirty="0" err="1"/>
              <a:t>Otokratik</a:t>
            </a:r>
            <a:r>
              <a:rPr lang="tr-TR" dirty="0"/>
              <a:t> bir yönetim tarzına sahip olmak yerine, örgütte çalışan herkesin tüm bilgi ve belgelere erişiminin olduğu, ilgilerini çeken toplantılara katıldıkları, konuşma ve düşünce özgürlüğünün olduğu ve kurumsal hedef ve politikaların birlikte kararlaştırıldığı açık yönetim tarzının (Yıldırım ve Yıldırım, 2006: 1452) benimsenmesi durumunda olumsuz olarak sayılan bu türlü davranışlar daha az görülebilecektir</a:t>
            </a:r>
            <a:r>
              <a:rPr lang="tr-TR"/>
              <a:t>. </a:t>
            </a:r>
          </a:p>
          <a:p>
            <a:r>
              <a:rPr lang="tr-TR"/>
              <a:t>Ayrıca </a:t>
            </a:r>
            <a:r>
              <a:rPr lang="tr-TR" dirty="0"/>
              <a:t>örgütteki her düzeydeki çalışana </a:t>
            </a:r>
            <a:r>
              <a:rPr lang="tr-TR" dirty="0" err="1"/>
              <a:t>mobbing</a:t>
            </a:r>
            <a:r>
              <a:rPr lang="tr-TR" dirty="0"/>
              <a:t> davranışları hakkında bilgi verilmesi, özellikle olumsuz yönleri ve  yansımaları ile yasal sorumlulukların neler olduğu konusunda bilinçlendirilmesi de davranışın sergilenmesinin önüne geçebilecektir.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46</a:t>
            </a:fld>
            <a:endParaRPr lang="en-US" dirty="0"/>
          </a:p>
        </p:txBody>
      </p:sp>
    </p:spTree>
    <p:extLst>
      <p:ext uri="{BB962C8B-B14F-4D97-AF65-F5344CB8AC3E}">
        <p14:creationId xmlns:p14="http://schemas.microsoft.com/office/powerpoint/2010/main" val="3666241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316416"/>
          </a:xfrm>
        </p:spPr>
        <p:txBody>
          <a:bodyPr>
            <a:normAutofit fontScale="90000"/>
          </a:bodyPr>
          <a:lstStyle/>
          <a:p>
            <a:endParaRPr lang="tr-TR" dirty="0"/>
          </a:p>
        </p:txBody>
      </p:sp>
      <p:sp>
        <p:nvSpPr>
          <p:cNvPr id="3" name="İçerik Yer Tutucusu 2"/>
          <p:cNvSpPr>
            <a:spLocks noGrp="1"/>
          </p:cNvSpPr>
          <p:nvPr>
            <p:ph idx="1"/>
          </p:nvPr>
        </p:nvSpPr>
        <p:spPr>
          <a:xfrm>
            <a:off x="2589212" y="1280160"/>
            <a:ext cx="8915400" cy="4631062"/>
          </a:xfrm>
        </p:spPr>
        <p:txBody>
          <a:bodyPr>
            <a:normAutofit/>
          </a:bodyPr>
          <a:lstStyle/>
          <a:p>
            <a:r>
              <a:rPr lang="tr-TR" dirty="0" err="1"/>
              <a:t>Mobbing</a:t>
            </a:r>
            <a:r>
              <a:rPr lang="tr-TR" dirty="0"/>
              <a:t> bir örgüt içerisinde yayılır ve önlemler alınmaz ise bireylerin yaşadığı fiziksel ve psikolojik problemler artarak devam edecek, karşılıklı güven, saygı ve / veya motivasyon kaybı ile karşılaşılacaktır. Bunu da uyumsuzluk ve verimlilik kaybı izleyecektir. </a:t>
            </a:r>
          </a:p>
          <a:p>
            <a:r>
              <a:rPr lang="tr-TR" dirty="0"/>
              <a:t>İşyerinde </a:t>
            </a:r>
            <a:r>
              <a:rPr lang="tr-TR" dirty="0" err="1"/>
              <a:t>mobbing</a:t>
            </a:r>
            <a:r>
              <a:rPr lang="tr-TR" dirty="0"/>
              <a:t>, olumsuz etkileri nedeniyle hem çalışanlar hem de örgüt için istenmeyen bir olgudur. </a:t>
            </a:r>
          </a:p>
          <a:p>
            <a:r>
              <a:rPr lang="tr-TR" dirty="0"/>
              <a:t>Bu nedenle yöneticiler çatışmalar, farklılıklar, anlaşmazlıklar, uyumsuzluk ve muhalefetlerle nasıl başa çıkacaklarını iyi bilmelidir. </a:t>
            </a:r>
          </a:p>
          <a:p>
            <a:r>
              <a:rPr lang="tr-TR" dirty="0"/>
              <a:t>Ayrıca </a:t>
            </a:r>
            <a:r>
              <a:rPr lang="tr-TR" dirty="0" err="1"/>
              <a:t>mobbing</a:t>
            </a:r>
            <a:r>
              <a:rPr lang="tr-TR" dirty="0"/>
              <a:t> davranışları saldırı, cinsel istismar, hırsızlık ve cinayet suçları gibi yasal olarak ele alınmalı ve </a:t>
            </a:r>
            <a:r>
              <a:rPr lang="tr-TR" dirty="0" err="1"/>
              <a:t>mobbing</a:t>
            </a:r>
            <a:r>
              <a:rPr lang="tr-TR" dirty="0"/>
              <a:t> uygulayıcıları kişiler hakkında gerekli cezalar verilmelidir (Öztürk vd., 2008: 436; Yıldırım vd., 2007: 460). </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1556315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lvl="0"/>
            <a:r>
              <a:rPr lang="tr-TR" b="1" dirty="0"/>
              <a:t>						Kavramsal Çerçeve</a:t>
            </a:r>
            <a:br>
              <a:rPr lang="tr-TR" b="1" dirty="0"/>
            </a:br>
            <a:r>
              <a:rPr lang="tr-TR" b="1" dirty="0"/>
              <a:t>1. </a:t>
            </a:r>
            <a:r>
              <a:rPr lang="tr-TR" b="1" dirty="0" err="1"/>
              <a:t>Mobbing</a:t>
            </a:r>
            <a:r>
              <a:rPr lang="tr-TR" b="1" dirty="0"/>
              <a:t> Kavramı</a:t>
            </a:r>
            <a:br>
              <a:rPr lang="tr-TR" b="1" dirty="0"/>
            </a:br>
            <a:endParaRPr lang="tr-TR" b="1" dirty="0"/>
          </a:p>
        </p:txBody>
      </p:sp>
      <p:sp>
        <p:nvSpPr>
          <p:cNvPr id="3" name="İçerik Yer Tutucusu 2"/>
          <p:cNvSpPr>
            <a:spLocks noGrp="1"/>
          </p:cNvSpPr>
          <p:nvPr>
            <p:ph idx="1"/>
          </p:nvPr>
        </p:nvSpPr>
        <p:spPr/>
        <p:txBody>
          <a:bodyPr/>
          <a:lstStyle/>
          <a:p>
            <a:r>
              <a:rPr lang="tr-TR" dirty="0" err="1"/>
              <a:t>Mobbing</a:t>
            </a:r>
            <a:r>
              <a:rPr lang="tr-TR" dirty="0"/>
              <a:t> kavramı, ilk olarak kötü niyetli işyeri davranışını tanımlamak için 1984 yılında </a:t>
            </a:r>
            <a:r>
              <a:rPr lang="tr-TR" dirty="0" err="1"/>
              <a:t>Leymann</a:t>
            </a:r>
            <a:r>
              <a:rPr lang="tr-TR" dirty="0"/>
              <a:t> tarafından kullanılmıştır. </a:t>
            </a:r>
          </a:p>
          <a:p>
            <a:r>
              <a:rPr lang="tr-TR" dirty="0" err="1"/>
              <a:t>Leymann</a:t>
            </a:r>
            <a:r>
              <a:rPr lang="tr-TR" dirty="0"/>
              <a:t>, </a:t>
            </a:r>
            <a:r>
              <a:rPr lang="tr-TR" dirty="0" err="1"/>
              <a:t>mobbingi</a:t>
            </a:r>
            <a:r>
              <a:rPr lang="tr-TR" dirty="0"/>
              <a:t> “bir bireye, bir veya daha fazla kişi tarafından sistematik bir şekilde yapılan, etik dışı iletişim ile düşmanca davranışların birlikte yer aldığı bir tür psikolojik terör” olarak tanımlamıştır. </a:t>
            </a:r>
          </a:p>
          <a:p>
            <a:r>
              <a:rPr lang="tr-TR" dirty="0"/>
              <a:t>Bir kişinin maruz kaldığı yıldırma davranışları, kişinin çaresiz ve savunmasız pozisyonda kalmasına neden olmaktadır (</a:t>
            </a:r>
            <a:r>
              <a:rPr lang="tr-TR" dirty="0" err="1"/>
              <a:t>Leymann</a:t>
            </a:r>
            <a:r>
              <a:rPr lang="tr-TR" dirty="0"/>
              <a:t>, 1996: 165).</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947945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İşyerinde </a:t>
            </a:r>
            <a:r>
              <a:rPr lang="tr-TR" dirty="0" err="1"/>
              <a:t>mobbing</a:t>
            </a:r>
            <a:r>
              <a:rPr lang="tr-TR" dirty="0"/>
              <a:t>, 1990'lardan bu yana özellikle Avrupa'da olmak üzere bilimsel ve yasal açıdan dikkat konusu olan ancak son zamanlarda Amerika Birleşik Devletleri ve Kanada'da ilginin arttığı bir olgudur. </a:t>
            </a:r>
          </a:p>
          <a:p>
            <a:r>
              <a:rPr lang="tr-TR" dirty="0" err="1"/>
              <a:t>Mobbing</a:t>
            </a:r>
            <a:r>
              <a:rPr lang="tr-TR" dirty="0"/>
              <a:t>; küçük düşürme, aşağılama, değerden düşürme, itibarsızlaştırma gibi yollarla hedefe </a:t>
            </a:r>
            <a:r>
              <a:rPr lang="tr-TR" dirty="0" err="1"/>
              <a:t>travmatize</a:t>
            </a:r>
            <a:r>
              <a:rPr lang="tr-TR" dirty="0"/>
              <a:t> edici bir şekilde finansal, kariyer, sağlık ve </a:t>
            </a:r>
            <a:r>
              <a:rPr lang="tr-TR" dirty="0" err="1"/>
              <a:t>psikososyal</a:t>
            </a:r>
            <a:r>
              <a:rPr lang="tr-TR" dirty="0"/>
              <a:t> etkileri olan (</a:t>
            </a:r>
            <a:r>
              <a:rPr lang="tr-TR" dirty="0" err="1"/>
              <a:t>Duffy</a:t>
            </a:r>
            <a:r>
              <a:rPr lang="tr-TR" dirty="0"/>
              <a:t> ve </a:t>
            </a:r>
            <a:r>
              <a:rPr lang="tr-TR" dirty="0" err="1"/>
              <a:t>Sperry</a:t>
            </a:r>
            <a:r>
              <a:rPr lang="tr-TR" dirty="0"/>
              <a:t>, 2007: 398) iş yeri davranışıdır.</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4131034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Davenport</a:t>
            </a:r>
            <a:r>
              <a:rPr lang="tr-TR" dirty="0"/>
              <a:t> vd. (1999:40)’ ne göre </a:t>
            </a:r>
            <a:r>
              <a:rPr lang="tr-TR" dirty="0" err="1"/>
              <a:t>mobbing</a:t>
            </a:r>
            <a:r>
              <a:rPr lang="tr-TR" dirty="0"/>
              <a:t>, belirli bir kişiyi hedef alan haksız bir suçlama, küçük düşürme, genel taciz, duygusal istismar ve/veya terörle bir kişiyi işyerinden uzaklaştırmaya yönelik kötü niyetli bir girişim olarak tanımlanmaktadır. </a:t>
            </a:r>
          </a:p>
          <a:p>
            <a:r>
              <a:rPr lang="tr-TR" dirty="0"/>
              <a:t>Ayrıca </a:t>
            </a:r>
            <a:r>
              <a:rPr lang="tr-TR" dirty="0" err="1"/>
              <a:t>Davenport</a:t>
            </a:r>
            <a:r>
              <a:rPr lang="tr-TR" dirty="0"/>
              <a:t> vd. (1999), işyerinde </a:t>
            </a:r>
            <a:r>
              <a:rPr lang="tr-TR" dirty="0" err="1"/>
              <a:t>mobbing</a:t>
            </a:r>
            <a:r>
              <a:rPr lang="tr-TR" dirty="0"/>
              <a:t> yoluyla bir kişiye verilen zararın bir hastalık değil, bir işyeri güvenliği ve sağlık sorunu olduğunu vurgulamaktadırlar.</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1892554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Mobbing</a:t>
            </a:r>
            <a:r>
              <a:rPr lang="tr-TR" dirty="0"/>
              <a:t> işyerinde ağır bir sosyal stres kaynağı olarak da tanımlanmaktadır. “Normal” sosyal stresörlerin aksine, </a:t>
            </a:r>
            <a:r>
              <a:rPr lang="tr-TR" dirty="0" err="1"/>
              <a:t>mobbing</a:t>
            </a:r>
            <a:r>
              <a:rPr lang="tr-TR" dirty="0"/>
              <a:t>, sistematik olarak belirli bir kişiyi hedef alan sık sık taciz edici eylemlerle uzun süreli ve gittikçe artan bir çatışma halidir (</a:t>
            </a:r>
            <a:r>
              <a:rPr lang="tr-TR" dirty="0" err="1"/>
              <a:t>Zapfh</a:t>
            </a:r>
            <a:r>
              <a:rPr lang="tr-TR" dirty="0"/>
              <a:t>, 1999: 70). </a:t>
            </a:r>
          </a:p>
          <a:p>
            <a:r>
              <a:rPr lang="tr-TR" dirty="0"/>
              <a:t>Örgüt içerisindeki her çatışma </a:t>
            </a:r>
            <a:r>
              <a:rPr lang="tr-TR" dirty="0" err="1"/>
              <a:t>mobbing</a:t>
            </a:r>
            <a:r>
              <a:rPr lang="tr-TR" dirty="0"/>
              <a:t> olarak değerlendirilmemekle birlikte çatışma ile eşlik eden hukuka, ahlaka, kural ve yönetmeliklere aykırı iş yeri davranışlarını içermektedir. </a:t>
            </a:r>
          </a:p>
          <a:p>
            <a:endParaRPr lang="tr-TR"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3894345965"/>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27</TotalTime>
  <Words>3884</Words>
  <Application>Microsoft Office PowerPoint</Application>
  <PresentationFormat>Geniş ekran</PresentationFormat>
  <Paragraphs>199</Paragraphs>
  <Slides>46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46</vt:i4>
      </vt:variant>
    </vt:vector>
  </HeadingPairs>
  <TitlesOfParts>
    <vt:vector size="52" baseType="lpstr">
      <vt:lpstr>Arial</vt:lpstr>
      <vt:lpstr>Calibri</vt:lpstr>
      <vt:lpstr>Century Gothic</vt:lpstr>
      <vt:lpstr>Times New Roman</vt:lpstr>
      <vt:lpstr>Wingdings 3</vt:lpstr>
      <vt:lpstr>Duman</vt:lpstr>
      <vt:lpstr>MOBBING</vt:lpstr>
      <vt:lpstr>PowerPoint Sunusu</vt:lpstr>
      <vt:lpstr>PowerPoint Sunusu</vt:lpstr>
      <vt:lpstr>PowerPoint Sunusu</vt:lpstr>
      <vt:lpstr>PowerPoint Sunusu</vt:lpstr>
      <vt:lpstr>      Kavramsal Çerçeve 1. Mobbing Kavramı </vt:lpstr>
      <vt:lpstr>PowerPoint Sunusu</vt:lpstr>
      <vt:lpstr>PowerPoint Sunusu</vt:lpstr>
      <vt:lpstr>PowerPoint Sunusu</vt:lpstr>
      <vt:lpstr>PowerPoint Sunusu</vt:lpstr>
      <vt:lpstr>PowerPoint Sunusu</vt:lpstr>
      <vt:lpstr>PowerPoint Sunusu</vt:lpstr>
      <vt:lpstr>Şekil 1. Mobbingin Nedenleri ve Sonuçları </vt:lpstr>
      <vt:lpstr>PowerPoint Sunusu</vt:lpstr>
      <vt:lpstr>PowerPoint Sunusu</vt:lpstr>
      <vt:lpstr>PowerPoint Sunusu</vt:lpstr>
      <vt:lpstr>3. Mobbing Davranışları </vt:lpstr>
      <vt:lpstr>PowerPoint Sunusu</vt:lpstr>
      <vt:lpstr>PowerPoint Sunusu</vt:lpstr>
      <vt:lpstr>PowerPoint Sunusu</vt:lpstr>
      <vt:lpstr>PowerPoint Sunusu</vt:lpstr>
      <vt:lpstr>PowerPoint Sunusu</vt:lpstr>
      <vt:lpstr>PowerPoint Sunusu</vt:lpstr>
      <vt:lpstr>PowerPoint Sunusu</vt:lpstr>
      <vt:lpstr>3. Mobbing Sürecinde Rol Alanlar 3.1. Mobbing Mağdurları </vt:lpstr>
      <vt:lpstr>PowerPoint Sunusu</vt:lpstr>
      <vt:lpstr>PowerPoint Sunusu</vt:lpstr>
      <vt:lpstr>3.2. Mobbing Uygulayıcıları  </vt:lpstr>
      <vt:lpstr>3.3. Mobbing İzleyicileri </vt:lpstr>
      <vt:lpstr>PowerPoint Sunusu</vt:lpstr>
      <vt:lpstr>4. Mobbingin Etkileri ve Sonuçları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Tablo 1. Mobbingin Sonuçları</vt:lpstr>
      <vt:lpstr>5. Mobbingin Önlenmesi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MOBBING</dc:title>
  <dc:creator>selin</dc:creator>
  <cp:lastModifiedBy>BEDRETTİN TÜRKER PALAMUTÇUOĞLU</cp:lastModifiedBy>
  <cp:revision>8</cp:revision>
  <dcterms:created xsi:type="dcterms:W3CDTF">2020-03-30T20:20:11Z</dcterms:created>
  <dcterms:modified xsi:type="dcterms:W3CDTF">2020-04-06T11:16:04Z</dcterms:modified>
</cp:coreProperties>
</file>