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048" autoAdjust="0"/>
  </p:normalViewPr>
  <p:slideViewPr>
    <p:cSldViewPr snapToGrid="0">
      <p:cViewPr varScale="1">
        <p:scale>
          <a:sx n="79" d="100"/>
          <a:sy n="79" d="100"/>
        </p:scale>
        <p:origin x="120" y="5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1FD6A3-CD94-4C90-827E-9E945D0236A4}" type="datetimeFigureOut">
              <a:rPr lang="tr-TR" smtClean="0"/>
              <a:t>2.03.2023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49DE22-64DF-48C8-B2A3-E2203F5B5A5D}" type="slidenum">
              <a:rPr lang="tr-TR" smtClean="0"/>
              <a:t>‹#›</a:t>
            </a:fld>
            <a:endParaRPr lang="tr-TR"/>
          </a:p>
        </p:txBody>
      </p:sp>
    </p:spTree>
    <p:extLst>
      <p:ext uri="{BB962C8B-B14F-4D97-AF65-F5344CB8AC3E}">
        <p14:creationId xmlns:p14="http://schemas.microsoft.com/office/powerpoint/2010/main" val="2743514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İşletmeler, yerel otoriteler, devlet birimleri, hayır kurumları, ortaklıklar, hatta tek başına ticaretle uğraşanları kapsayan örgütsel alıcılar satın alma kararlarının sorumluluğunu taşımaktadırlar. Bu nedenle örgütsel alıcılar, satın alma gruplarının üyesi olarak bilinirler. Tablo 3.1’de örgütsel satın alma tipleri gösterilmektedir. Örgütsel satın alma kararları günümüzde oldukça fazla bir öneme erişmiştir ve işletme kârlılığını belirlemede önemli bir rol oynamaktadır. Satın alma, maliyetler içinde önemli bir boyuta eriştiğinde kritik bir rol oynar.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3</a:t>
            </a:fld>
            <a:endParaRPr lang="tr-TR"/>
          </a:p>
        </p:txBody>
      </p:sp>
    </p:spTree>
    <p:extLst>
      <p:ext uri="{BB962C8B-B14F-4D97-AF65-F5344CB8AC3E}">
        <p14:creationId xmlns:p14="http://schemas.microsoft.com/office/powerpoint/2010/main" val="1257807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12</a:t>
            </a:fld>
            <a:endParaRPr lang="tr-TR"/>
          </a:p>
        </p:txBody>
      </p:sp>
    </p:spTree>
    <p:extLst>
      <p:ext uri="{BB962C8B-B14F-4D97-AF65-F5344CB8AC3E}">
        <p14:creationId xmlns:p14="http://schemas.microsoft.com/office/powerpoint/2010/main" val="40789286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13</a:t>
            </a:fld>
            <a:endParaRPr lang="tr-TR"/>
          </a:p>
        </p:txBody>
      </p:sp>
    </p:spTree>
    <p:extLst>
      <p:ext uri="{BB962C8B-B14F-4D97-AF65-F5344CB8AC3E}">
        <p14:creationId xmlns:p14="http://schemas.microsoft.com/office/powerpoint/2010/main" val="3661395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b="1" dirty="0"/>
              <a:t>Stratejik işbirlikleri </a:t>
            </a:r>
            <a:r>
              <a:rPr lang="tr-TR" dirty="0"/>
              <a:t>genellikle iki ya da daha fazla tarafın birbirlerinden bir şeyler kazandığı ve her bir tarafın diğerine katkıda bulunduğu birlikteliklerdir. Örneğin, otomotiv tedarikçileri endüstrisinde uzmanlık ve yatırım maliyetlerinin paylaşıldığı pek çok stratejik işbirliği bulunmaktadır. Bu haliyle stratejik işbirlikleri, daha iyi ve daha üst düzeyde hizmet gerektiren müşteri taleplerini karşılama yolu olarak da düşünülebilir.</a:t>
            </a:r>
          </a:p>
          <a:p>
            <a:pPr algn="just"/>
            <a:endParaRPr lang="tr-TR" dirty="0"/>
          </a:p>
          <a:p>
            <a:pPr algn="just"/>
            <a:r>
              <a:rPr lang="tr-TR" b="1" dirty="0"/>
              <a:t>Ortak girişim anlaşmaları</a:t>
            </a:r>
            <a:r>
              <a:rPr lang="tr-TR" dirty="0"/>
              <a:t>, genellikle karşılıklı faydalı işler yürütmek konusunda karar veren iki işletmeyi kapsamına alır. Örneğin, bu duruma, ticari kazanç elde etmek isteyen bir üretici işletmenin belirli bir grup müşterinin ihtiyaçlarını daha etkin bir biçimde karşılamak isteyen bir başka üretim işletmesiyle yapmış olduğu ortak girişim gösterilebilir. Bu tür bir düzenlemenin stratejik işbirliğinden farkının ne olduğu merak edilebilir. Bu sorunun yanıtı; ortak girişimde her iki taraf yatırımını finansal olarak ortaya koyar ve anlaşma koşullarına göre bu girişimden elde edilen kazancı paylaşır. Çoğunlukla ortak girişim ana işlerden ayrı ve bağımsızdır. İşletme ortak girişim konusunu kapsayan belirlenmiş amaca dayalı olarak kurulur. Buna karşın, stratejik işbirlikleri ise, her zaman karşılıklı yatırımları içermeyebilir. Bu tür işbirliklerinde daha sık olarak, pazarları veya bazı tesisleri paylaşmak yerine taraflar bağımsız örgütler olarak rollerini oynarlar. Pek çok havayolu şirketinin stratejik işbirlikleri bulunmaktadır ve bu şirketler; bilet rezervasyonları, mühendislik bakım-desteği sağlama, uçuş rotaları oluşturma ve belirli bölgelere uçuşta işbirliği içindeki şirketlerden biriyle uçmak isteyen müşterilere rezervasyon desteği veren paylaşım tesisleri oluşturmuştur. Bu yöntemde işbirliği içindeki katılımcılar toplam ve bireysel pazar paylarındaki artışlardan yararlanmayı beklerler.</a:t>
            </a:r>
          </a:p>
          <a:p>
            <a:pPr algn="just"/>
            <a:endParaRPr lang="tr-TR" dirty="0"/>
          </a:p>
          <a:p>
            <a:pPr algn="just"/>
            <a:r>
              <a:rPr lang="tr-TR" b="1" dirty="0"/>
              <a:t>Tam ve dikey bütünleşik organizasyonlar </a:t>
            </a:r>
            <a:r>
              <a:rPr lang="tr-TR" dirty="0"/>
              <a:t>sahipliklerini ve pazarda izleyecekleri yolun kontrolünü ellerinde bulundururlar. Örneğin, İspanyol perakendeci Zara’nın tüm Avrupa’da sahipliği altında perakendeci mağazaları ve kuzey İspanya’da kendisine ait üretim tesisleri bulunmaktadır. Üretim tesisleri, ürünleriyle tüm perakendeci mağazalarının tedarikçisi konumundadır. Bu durum Zara’ya hızlı değişen moda mallar için kritik bir başarı faktörü sağlamaktadır. Bu alandaki rekabetin yoğunluğu göz önünde tutulursa, Zara için imalat/teslim süresi ürünün tasarımından mağaza raflarında yer alacağı zamana kadar iki ya da üç hafta kadardır. Bu da işletmeye önemli bir avantaj sağlamaktadır.</a:t>
            </a:r>
          </a:p>
        </p:txBody>
      </p:sp>
      <p:sp>
        <p:nvSpPr>
          <p:cNvPr id="4" name="Slayt Numarası Yer Tutucusu 3"/>
          <p:cNvSpPr>
            <a:spLocks noGrp="1"/>
          </p:cNvSpPr>
          <p:nvPr>
            <p:ph type="sldNum" sz="quarter" idx="5"/>
          </p:nvPr>
        </p:nvSpPr>
        <p:spPr/>
        <p:txBody>
          <a:bodyPr/>
          <a:lstStyle/>
          <a:p>
            <a:fld id="{D449DE22-64DF-48C8-B2A3-E2203F5B5A5D}" type="slidenum">
              <a:rPr lang="tr-TR" smtClean="0"/>
              <a:t>14</a:t>
            </a:fld>
            <a:endParaRPr lang="tr-TR"/>
          </a:p>
        </p:txBody>
      </p:sp>
    </p:spTree>
    <p:extLst>
      <p:ext uri="{BB962C8B-B14F-4D97-AF65-F5344CB8AC3E}">
        <p14:creationId xmlns:p14="http://schemas.microsoft.com/office/powerpoint/2010/main" val="2900088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İşletmelerin birleşme yönündeki eğilimlerinde görülen azalma yeni bir seçenek olarak dış kaynak kullanımı yönteminde artışa neden olmuştur. Dış kaynak kullanımı, firmanın asıl faaliyetleri(temel yetenekleri) dışında kabul edilen mal ya da hizmetlerin bağımsız olarak satın alınmasını tanımlamada kullanılan bir deyimdir. Bu durum ilişkisel yönetim becerilerini gerektiren kendine özgü bir bağımlılık eğilimine yönelim (ana işle tali işleri yapanların ayrılması şeklinde) demektir. Bu konudaki çalışmalara bakıldığında, bir işletme için hangi işlerin asıl, hangilerinin tali sayılacağı (ana faaliyet-destekleyici faaliyet ayırımı) konusunun en önemli sorunu oluşturduğu görülmüştür. Dış kaynak kullanımı maliyet avantajı elde etmek için izlenen ve bazen de gelişen teknolojilere yetişememe ya da modası</a:t>
            </a:r>
          </a:p>
          <a:p>
            <a:pPr algn="l"/>
            <a:r>
              <a:rPr lang="tr-TR" sz="1800" b="0" i="0" u="none" strike="noStrike" baseline="0" dirty="0">
                <a:latin typeface="MinionPro-Regular"/>
              </a:rPr>
              <a:t>geçmiş teknoloji içinde sıkışıp kalmaktan korunma anlamına da gelmektedir.</a:t>
            </a:r>
          </a:p>
          <a:p>
            <a:pPr algn="l"/>
            <a:endParaRPr lang="tr-TR" sz="1800" b="0" i="0" u="none" strike="noStrike" baseline="0" dirty="0">
              <a:latin typeface="MinionPro-Regular"/>
            </a:endParaRPr>
          </a:p>
          <a:p>
            <a:pPr algn="l"/>
            <a:r>
              <a:rPr lang="tr-TR" sz="1800" b="0" i="0" u="none" strike="noStrike" baseline="0" dirty="0">
                <a:latin typeface="MinionPro-Regular"/>
              </a:rPr>
              <a:t>Dış kaynak kullanımında karar alma yaklaşımı çoğunlukla geleneksel ‘yap ya da satın al’ bakış açısından da değerlendirilir. Bir uluslararası yönetim danışmanlık firması işletmeleri dış kaynak kullanımına yönelten beş temel nedeni listelemiş ve </a:t>
            </a:r>
            <a:r>
              <a:rPr lang="tr-TR" sz="1800" b="0" i="0" u="none" strike="noStrike" baseline="0" dirty="0" err="1">
                <a:latin typeface="MinionPro-Regular"/>
              </a:rPr>
              <a:t>Tablo’da</a:t>
            </a:r>
            <a:r>
              <a:rPr lang="tr-TR" sz="1800" b="0" i="0" u="none" strike="noStrike" baseline="0" dirty="0">
                <a:latin typeface="MinionPro-Regular"/>
              </a:rPr>
              <a:t> dış kaynak kullanımına neden olan faktörleri yüzdelerle bir sıralama içinde göstermiştir.</a:t>
            </a:r>
          </a:p>
          <a:p>
            <a:pPr algn="l"/>
            <a:endParaRPr lang="tr-TR" sz="1800" b="0" i="0" u="none" strike="noStrike" baseline="0" dirty="0">
              <a:latin typeface="MinionPro-Regular"/>
            </a:endParaRPr>
          </a:p>
          <a:p>
            <a:pPr algn="l"/>
            <a:r>
              <a:rPr lang="tr-TR" sz="1800" b="0" i="0" u="none" strike="noStrike" baseline="0" dirty="0">
                <a:latin typeface="MinionPro-Regular"/>
              </a:rPr>
              <a:t>Dış kaynaklardan yararlanma stratejisi kararı, işletmenin var olan tedarik zinciri becerilerinin ve uzmanlık kapasitesinin analiz edilmesiyle başlar.</a:t>
            </a:r>
          </a:p>
          <a:p>
            <a:pPr algn="l"/>
            <a:endParaRPr lang="tr-TR" sz="1800" b="0" i="0" u="none" strike="noStrike" baseline="0" dirty="0">
              <a:latin typeface="MinionPro-Regular"/>
            </a:endParaRPr>
          </a:p>
          <a:p>
            <a:pPr algn="l"/>
            <a:r>
              <a:rPr lang="tr-TR" sz="1800" b="0" i="0" u="none" strike="noStrike" baseline="0" dirty="0">
                <a:latin typeface="MinionPro-Regular"/>
              </a:rPr>
              <a:t>İşletme dışı iş ortaklarının sunabilecekleri üç olası avantaj söz konusudur:</a:t>
            </a:r>
          </a:p>
          <a:p>
            <a:pPr algn="l"/>
            <a:r>
              <a:rPr lang="tr-TR" sz="1800" b="0" i="0" u="none" strike="noStrike" baseline="0" dirty="0">
                <a:latin typeface="MinionPro-Regular"/>
              </a:rPr>
              <a:t>• </a:t>
            </a:r>
            <a:r>
              <a:rPr lang="tr-TR" sz="1800" b="1" i="0" u="none" strike="noStrike" baseline="0" dirty="0">
                <a:latin typeface="MinionPro-Regular"/>
              </a:rPr>
              <a:t>Ölçek</a:t>
            </a:r>
            <a:r>
              <a:rPr lang="tr-TR" sz="1800" b="0" i="0" u="none" strike="noStrike" baseline="0" dirty="0">
                <a:latin typeface="MinionPro-Regular"/>
              </a:rPr>
              <a:t>-İşletme dışı iş ortakları daha fazla kullanım oranına sahip geniş müşteri kitlesi ve düşük birim maliyet avantajına sahip olmaları nedeniyle hizmetleri daha</a:t>
            </a:r>
          </a:p>
          <a:p>
            <a:pPr algn="l"/>
            <a:r>
              <a:rPr lang="tr-TR" sz="1800" b="0" i="0" u="none" strike="noStrike" baseline="0" dirty="0">
                <a:latin typeface="MinionPro-Regular"/>
              </a:rPr>
              <a:t>ucuza sağlarlar. Ayrıca bu tarz işletmeler üretim miktarının herhangi bir imalat kapasitesi yatırımı yapılmadan hızlı bir biçimde arttırılmasında fayda sağlarlar.</a:t>
            </a:r>
          </a:p>
          <a:p>
            <a:pPr algn="l"/>
            <a:r>
              <a:rPr lang="tr-TR" sz="1800" b="0" i="0" u="none" strike="noStrike" baseline="0" dirty="0">
                <a:latin typeface="MinionPro-Regular"/>
              </a:rPr>
              <a:t>• </a:t>
            </a:r>
            <a:r>
              <a:rPr lang="tr-TR" sz="1800" b="1" i="0" u="none" strike="noStrike" baseline="0" dirty="0">
                <a:latin typeface="MinionPro-Regular"/>
              </a:rPr>
              <a:t>Kapsam</a:t>
            </a:r>
            <a:r>
              <a:rPr lang="tr-TR" sz="1800" b="0" i="0" u="none" strike="noStrike" baseline="0" dirty="0">
                <a:latin typeface="MinionPro-Regular"/>
              </a:rPr>
              <a:t>-Yeni pazar ve yeni coğrafyalara açılma isteğinde olan işletme için dış kaynaklardan yararlanma yeni bölgelere erişim olanağı sağlarlar</a:t>
            </a:r>
          </a:p>
          <a:p>
            <a:pPr algn="l"/>
            <a:r>
              <a:rPr lang="tr-TR" sz="1800" b="0" i="0" u="none" strike="noStrike" baseline="0" dirty="0">
                <a:latin typeface="MinionPro-Regular"/>
              </a:rPr>
              <a:t>• </a:t>
            </a:r>
            <a:r>
              <a:rPr lang="tr-TR" sz="1800" b="1" i="0" u="none" strike="noStrike" baseline="0" dirty="0">
                <a:latin typeface="MinionPro-Regular"/>
              </a:rPr>
              <a:t>Teknolojik uzmanlık</a:t>
            </a:r>
            <a:r>
              <a:rPr lang="tr-TR" sz="1800" b="0" i="0" u="none" strike="noStrike" baseline="0" dirty="0">
                <a:latin typeface="MinionPro-Regular"/>
              </a:rPr>
              <a:t>-Dış kaynaklardan yararlanma ile işletmenin içsel olarak geliştirmesi gereken ve önemli yatırım harcamaları gerektiren üretim ya da süreç teknolojilerinde uzmanlaşma elde eder.</a:t>
            </a:r>
          </a:p>
          <a:p>
            <a:pPr algn="l"/>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15</a:t>
            </a:fld>
            <a:endParaRPr lang="tr-TR"/>
          </a:p>
        </p:txBody>
      </p:sp>
    </p:spTree>
    <p:extLst>
      <p:ext uri="{BB962C8B-B14F-4D97-AF65-F5344CB8AC3E}">
        <p14:creationId xmlns:p14="http://schemas.microsoft.com/office/powerpoint/2010/main" val="27448897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b="1" dirty="0"/>
              <a:t>Stratejik İşbirlikleri</a:t>
            </a:r>
          </a:p>
          <a:p>
            <a:pPr algn="just"/>
            <a:r>
              <a:rPr lang="tr-TR" dirty="0"/>
              <a:t>Tedarik zinciri içindeki ilişkiler çoğunlukla stratejik ortaklıklar, operasyonel ortaklıklar ve kısa dönemli ve belirli fırsatlara dayalı geleneksel ortaklıklardan oluşan üç farklı şekilde sınıflanmaktadır. Tedarik zincirinde verimlilik ve maliyet tasarrufları ile ilişkili kontrol edilebilir ilişkiler yanı sıra ortak ilişkiler olarak kabul gören diğer bazı konular da bulunmaktadır. Taraflar arasındaki ortaklık gerektiren ilişkiler doğal olarak maliyetleri azaltıcı ve verimliliği arttırıcı yönde olabilir. Bir tedarik zincirinde hem maliyetleri azaltma hem de verimlilik ve etkinliği sağlama yönünde ortak hareket etme nedensel ilişkiler kapsamında görülür. Bu açıdan işbirliklerinin tedarik zincirindeki işletmeler açısından gerekli ve yeterli bir koşul olduğu mantıklı kabul edilir. Ancak yine de işbirliklerinin bir tedarik zincirinde hem etkinlik ve verimliliği sağlamak hem de maliyetleri azaltmak için gerekli ve yeterli bir koşul olmayabilir.</a:t>
            </a:r>
          </a:p>
          <a:p>
            <a:pPr algn="just"/>
            <a:r>
              <a:rPr lang="tr-TR" dirty="0"/>
              <a:t>Tablo; stratejik işbirlikleri ile operasyonel ortaklıklar ve kısa dönemli fırsatlara dayalı ortaklıklar arasındaki ilişkileri kıyaslayarak anlamlı bir biçimde ortaya koymaktadır.</a:t>
            </a:r>
          </a:p>
          <a:p>
            <a:pPr algn="just"/>
            <a:endParaRPr lang="tr-TR" dirty="0"/>
          </a:p>
          <a:p>
            <a:pPr algn="l"/>
            <a:r>
              <a:rPr lang="tr-TR" sz="1800" b="0" i="0" u="none" strike="noStrike" baseline="0" dirty="0">
                <a:latin typeface="MinionPro-Regular"/>
              </a:rPr>
              <a:t>Tablo 3.6’da ise tedarik zincirinde başarı yaratan sekiz değişkene değinilmektedir. </a:t>
            </a:r>
            <a:r>
              <a:rPr lang="tr-TR" sz="1800" b="0" i="0" u="none" strike="noStrike" baseline="0" dirty="0" err="1">
                <a:latin typeface="MinionPro-Regular"/>
              </a:rPr>
              <a:t>Kanter</a:t>
            </a:r>
            <a:r>
              <a:rPr lang="tr-TR" sz="1800" b="0" i="0" u="none" strike="noStrike" baseline="0" dirty="0">
                <a:latin typeface="MinionPro-Regular"/>
              </a:rPr>
              <a:t>(1994), s.100, başarılı bir birliktelik yaratmanın söz konusu sekiz değişkenini İngilizce baş harfleri olan “8 – I (</a:t>
            </a:r>
            <a:r>
              <a:rPr lang="tr-TR" sz="1800" b="0" i="0" u="none" strike="noStrike" baseline="0" dirty="0" err="1">
                <a:latin typeface="MinionPro-Regular"/>
              </a:rPr>
              <a:t>Individual</a:t>
            </a:r>
            <a:r>
              <a:rPr lang="tr-TR" sz="1800" b="0" i="0" u="none" strike="noStrike" baseline="0" dirty="0">
                <a:latin typeface="MinionPro-Regular"/>
              </a:rPr>
              <a:t> </a:t>
            </a:r>
            <a:r>
              <a:rPr lang="tr-TR" sz="1800" b="0" i="0" u="none" strike="noStrike" baseline="0" dirty="0" err="1">
                <a:latin typeface="MinionPro-Regular"/>
              </a:rPr>
              <a:t>exellence</a:t>
            </a:r>
            <a:r>
              <a:rPr lang="tr-TR" sz="1800" b="0" i="0" u="none" strike="noStrike" baseline="0" dirty="0">
                <a:latin typeface="MinionPro-Regular"/>
              </a:rPr>
              <a:t>, </a:t>
            </a:r>
            <a:r>
              <a:rPr lang="tr-TR" sz="1800" b="0" i="0" u="none" strike="noStrike" baseline="0" dirty="0" err="1">
                <a:latin typeface="MinionPro-Regular"/>
              </a:rPr>
              <a:t>Importance</a:t>
            </a:r>
            <a:r>
              <a:rPr lang="tr-TR" sz="1800" b="0" i="0" u="none" strike="noStrike" baseline="0" dirty="0">
                <a:latin typeface="MinionPro-Regular"/>
              </a:rPr>
              <a:t>, </a:t>
            </a:r>
            <a:r>
              <a:rPr lang="tr-TR" sz="1800" b="0" i="0" u="none" strike="noStrike" baseline="0" dirty="0" err="1">
                <a:latin typeface="MinionPro-Regular"/>
              </a:rPr>
              <a:t>Interdependence</a:t>
            </a:r>
            <a:r>
              <a:rPr lang="tr-TR" sz="1800" b="0" i="0" u="none" strike="noStrike" baseline="0" dirty="0">
                <a:latin typeface="MinionPro-Regular"/>
              </a:rPr>
              <a:t>, </a:t>
            </a:r>
            <a:r>
              <a:rPr lang="tr-TR" sz="1800" b="0" i="0" u="none" strike="noStrike" baseline="0" dirty="0" err="1">
                <a:latin typeface="MinionPro-Regular"/>
              </a:rPr>
              <a:t>Investment</a:t>
            </a:r>
            <a:r>
              <a:rPr lang="tr-TR" sz="1800" b="0" i="0" u="none" strike="noStrike" baseline="0" dirty="0">
                <a:latin typeface="MinionPro-Regular"/>
              </a:rPr>
              <a:t>, Information, Integration, </a:t>
            </a:r>
            <a:r>
              <a:rPr lang="tr-TR" sz="1800" b="0" i="0" u="none" strike="noStrike" baseline="0" dirty="0" err="1">
                <a:latin typeface="MinionPro-Regular"/>
              </a:rPr>
              <a:t>Institutionalization</a:t>
            </a:r>
            <a:r>
              <a:rPr lang="tr-TR" sz="1800" b="0" i="0" u="none" strike="noStrike" baseline="0" dirty="0">
                <a:latin typeface="MinionPro-Regular"/>
              </a:rPr>
              <a:t>, </a:t>
            </a:r>
            <a:r>
              <a:rPr lang="tr-TR" sz="1800" b="0" i="0" u="none" strike="noStrike" baseline="0" dirty="0" err="1">
                <a:latin typeface="MinionPro-Regular"/>
              </a:rPr>
              <a:t>Integrity</a:t>
            </a:r>
            <a:r>
              <a:rPr lang="tr-TR" sz="1800" b="0" i="0" u="none" strike="noStrike" baseline="0" dirty="0">
                <a:latin typeface="MinionPro-Regular"/>
              </a:rPr>
              <a:t>)” ile belirlemiştir. Liste stratejik işbirliklerinin belirleyici değişkenlerini ve özelliklerini ortaya koymaktadır. Zincirdeki işletmeler işbirliği avantajı olarak ifade edilen bu kavramları başarırlarsa gerekli tüm kriterleri de karşılamış olurlar. İşbirliğinin getirdiği avantajları yakalayabilmek için ortaklıktaki her iki işletmenin aktarabilecekleri değerlere sahip olmaları ve bütünleştirilen bu değerlere odaklanmaları, ayrıca her iki tarafın da varlık ve becerilerini uzun dönemli ortak amaçlarını gerçekleştirecek şekilde birleştirmeleri gerektiğini daha önce belirtmiştik. Taraflar arasında hazırlanan sözleşmede; çapraz yatırımlar, bilgi paylaşımı, bütünleşik politikalar, kullanılacak yöntem ve sistemlerle sonuçta kurumsallaşmaya doğru gidecek ilişkileri içeren fiziksel kanıtlar yer alır. Bu tür bir işbirliği ile taraflar, karşılıklı güven ve</a:t>
            </a:r>
          </a:p>
          <a:p>
            <a:pPr algn="l"/>
            <a:r>
              <a:rPr lang="tr-TR" sz="1800" b="0" i="0" u="none" strike="noStrike" baseline="0" dirty="0">
                <a:latin typeface="MinionPro-Regular"/>
              </a:rPr>
              <a:t>yaşamlarında sürekliliği ilişkilerinde gerekli bir koşul olarak görürler.</a:t>
            </a:r>
          </a:p>
          <a:p>
            <a:pPr algn="l"/>
            <a:endParaRPr lang="tr-TR" sz="1800" b="0" i="0" u="none" strike="noStrike" baseline="0" dirty="0">
              <a:latin typeface="MinionPro-Regular"/>
            </a:endParaRPr>
          </a:p>
          <a:p>
            <a:pPr algn="l"/>
            <a:r>
              <a:rPr lang="tr-TR" sz="1800" b="0" i="0" u="none" strike="noStrike" baseline="0" dirty="0">
                <a:latin typeface="MinionPro-Regular"/>
              </a:rPr>
              <a:t>Tedarik zincirinin yönetimine ilişkin tartışmalar ortaklıklar ve işbirlikleri ile oluşan ilişkileri tek bir noktada toplayan görüşler ortaya koyamamıştır. Büyük bir çoğunluğun benimsediği kabul gören düşünce, müşteri taleplerini çabuk yanıtlama, yalın tedarik (tedarikte gereksiz işlemlerden arınma), tedarikçi-taşıyıcı-müşteri arasında ortak güvene dayalı uzun dönemli ilişki, dinamik pazar yapısına elverişli çevik imalat, değer akışı gibi araç ve teknikleri kapsayan, ürün teslim kanalı boyunca operasyonel etkinlik ve verimlilikte artış sağlayan bir tedarik zinciri yaratabilmektir.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16</a:t>
            </a:fld>
            <a:endParaRPr lang="tr-TR"/>
          </a:p>
        </p:txBody>
      </p:sp>
    </p:spTree>
    <p:extLst>
      <p:ext uri="{BB962C8B-B14F-4D97-AF65-F5344CB8AC3E}">
        <p14:creationId xmlns:p14="http://schemas.microsoft.com/office/powerpoint/2010/main" val="4066439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 </a:t>
            </a:r>
            <a:r>
              <a:rPr lang="tr-TR" sz="1800" b="1" i="0" u="none" strike="noStrike" baseline="0" dirty="0">
                <a:latin typeface="MinionPro-Regular"/>
              </a:rPr>
              <a:t>Artan maliyet rekabeti</a:t>
            </a:r>
            <a:r>
              <a:rPr lang="tr-TR" sz="1800" b="0" i="0" u="none" strike="noStrike" baseline="0" dirty="0">
                <a:latin typeface="MinionPro-Regular"/>
              </a:rPr>
              <a:t>: İçsel operasyonlarda elde edilen önemli gelişmeler imalatçıları tedarik zincirlerinde etkinliği ve sinerjiyi arttırarak maliyet azaltan yöntemleri bulmaya zorlamaktadır.</a:t>
            </a:r>
          </a:p>
          <a:p>
            <a:pPr algn="l"/>
            <a:r>
              <a:rPr lang="tr-TR" sz="1800" b="0" i="0" u="none" strike="noStrike" baseline="0" dirty="0">
                <a:latin typeface="MinionPro-Regular"/>
              </a:rPr>
              <a:t>• </a:t>
            </a:r>
            <a:r>
              <a:rPr lang="tr-TR" sz="1800" b="1" i="0" u="none" strike="noStrike" baseline="0" dirty="0">
                <a:latin typeface="MinionPro-Regular"/>
              </a:rPr>
              <a:t>Daha kısa ürün yaşam süresi</a:t>
            </a:r>
            <a:r>
              <a:rPr lang="tr-TR" sz="1800" b="0" i="0" u="none" strike="noStrike" baseline="0" dirty="0">
                <a:latin typeface="MinionPro-Regular"/>
              </a:rPr>
              <a:t>: Örneğin kişisel bilgisayarlar bir yıldan daha az ömürlü olmakta ve model değişikliğinde yeni eğilim daha kısa yaşam süresine doğru gitmektedir.</a:t>
            </a:r>
          </a:p>
          <a:p>
            <a:pPr algn="l"/>
            <a:r>
              <a:rPr lang="tr-TR" sz="1800" b="0" i="0" u="none" strike="noStrike" baseline="0" dirty="0">
                <a:latin typeface="MinionPro-Regular"/>
              </a:rPr>
              <a:t>• </a:t>
            </a:r>
            <a:r>
              <a:rPr lang="tr-TR" sz="1800" b="1" i="0" u="none" strike="noStrike" baseline="0" dirty="0">
                <a:latin typeface="MinionPro-Regular"/>
              </a:rPr>
              <a:t>Daha hızlı ürün geliştirme süreci</a:t>
            </a:r>
            <a:r>
              <a:rPr lang="tr-TR" sz="1800" b="0" i="0" u="none" strike="noStrike" baseline="0" dirty="0">
                <a:latin typeface="MinionPro-Regular"/>
              </a:rPr>
              <a:t>: Şirketler rekabet ortamında ürün geliştirme çevrim süresini azaltmak zorunda kalmaktadırlar. Böylece yeni ürünün rakiplere </a:t>
            </a:r>
          </a:p>
          <a:p>
            <a:pPr algn="l"/>
            <a:r>
              <a:rPr lang="tr-TR" sz="1800" b="0" i="0" u="none" strike="noStrike" baseline="0" dirty="0">
                <a:latin typeface="MinionPro-Regular"/>
              </a:rPr>
              <a:t>oranla daha erken tanıtımı daha geniş bir pazar payı ile maliyetleri hızlı bir biçimde düşerek birim satışlardaki artışla rekabet üstünlüğü sağlanabilir.</a:t>
            </a:r>
          </a:p>
          <a:p>
            <a:pPr algn="l"/>
            <a:r>
              <a:rPr lang="tr-TR" sz="1800" b="0" i="0" u="none" strike="noStrike" baseline="0" dirty="0">
                <a:latin typeface="MinionPro-Regular"/>
              </a:rPr>
              <a:t>• </a:t>
            </a:r>
            <a:r>
              <a:rPr lang="tr-TR" sz="1800" b="1" i="0" u="none" strike="noStrike" baseline="0" dirty="0">
                <a:latin typeface="MinionPro-Regular"/>
              </a:rPr>
              <a:t>Ürün sunumlarının küreselleşmesi</a:t>
            </a:r>
            <a:r>
              <a:rPr lang="tr-TR" sz="1800" b="0" i="0" u="none" strike="noStrike" baseline="0" dirty="0">
                <a:latin typeface="MinionPro-Regular"/>
              </a:rPr>
              <a:t>: Müşteriler kendi özel ihtiyaçlarını karşılayacak çok değişik çeşitlerde ürünleri dünya çapında artan bir şekilde talep etmektedirler </a:t>
            </a:r>
          </a:p>
          <a:p>
            <a:pPr algn="l"/>
            <a:r>
              <a:rPr lang="tr-TR" sz="1800" b="0" i="0" u="none" strike="noStrike" baseline="0" dirty="0">
                <a:latin typeface="MinionPro-Regular"/>
              </a:rPr>
              <a:t>• </a:t>
            </a:r>
            <a:r>
              <a:rPr lang="tr-TR" sz="1800" b="1" i="0" u="none" strike="noStrike" baseline="0" dirty="0">
                <a:latin typeface="MinionPro-Regular"/>
              </a:rPr>
              <a:t>Daha yüksek kalite</a:t>
            </a:r>
            <a:endParaRPr lang="tr-TR" b="1" dirty="0"/>
          </a:p>
        </p:txBody>
      </p:sp>
      <p:sp>
        <p:nvSpPr>
          <p:cNvPr id="4" name="Slayt Numarası Yer Tutucusu 3"/>
          <p:cNvSpPr>
            <a:spLocks noGrp="1"/>
          </p:cNvSpPr>
          <p:nvPr>
            <p:ph type="sldNum" sz="quarter" idx="5"/>
          </p:nvPr>
        </p:nvSpPr>
        <p:spPr/>
        <p:txBody>
          <a:bodyPr/>
          <a:lstStyle/>
          <a:p>
            <a:fld id="{D449DE22-64DF-48C8-B2A3-E2203F5B5A5D}" type="slidenum">
              <a:rPr lang="tr-TR" smtClean="0"/>
              <a:t>17</a:t>
            </a:fld>
            <a:endParaRPr lang="tr-TR"/>
          </a:p>
        </p:txBody>
      </p:sp>
    </p:spTree>
    <p:extLst>
      <p:ext uri="{BB962C8B-B14F-4D97-AF65-F5344CB8AC3E}">
        <p14:creationId xmlns:p14="http://schemas.microsoft.com/office/powerpoint/2010/main" val="4218524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İşletmeler, yerel otoriteler, devlet birimleri, hayır kurumları, ortaklıklar, hatta tek başına ticaretle uğraşanları kapsayan örgütsel alıcılar satın alma kararlarının sorumluluğunu taşımaktadırlar. Bu nedenle örgütsel alıcılar, satın alma gruplarının üyesi olarak bilinirler. </a:t>
            </a:r>
          </a:p>
          <a:p>
            <a:pPr algn="l"/>
            <a:endParaRPr lang="tr-TR" sz="1800" b="0" i="0" u="none" strike="noStrike" baseline="0" dirty="0">
              <a:latin typeface="MinionPro-Regular"/>
            </a:endParaRPr>
          </a:p>
          <a:p>
            <a:pPr algn="l"/>
            <a:r>
              <a:rPr lang="tr-TR" sz="1800" b="0" i="0" u="none" strike="noStrike" baseline="0" dirty="0">
                <a:latin typeface="MinionPro-Regular"/>
              </a:rPr>
              <a:t>Tablo da örgütsel satın alma tipleri gösterilmektedir. Örgütsel satın alma kararları günümüzde oldukça fazla bir öneme erişmiştir ve işletme kârlılığını belirlemede önemli bir rol oynamaktadır. Satın alma, maliyetler içinde önemli bir boyuta eriştiğinde kritik bir rol oynar.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4</a:t>
            </a:fld>
            <a:endParaRPr lang="tr-TR"/>
          </a:p>
        </p:txBody>
      </p:sp>
    </p:spTree>
    <p:extLst>
      <p:ext uri="{BB962C8B-B14F-4D97-AF65-F5344CB8AC3E}">
        <p14:creationId xmlns:p14="http://schemas.microsoft.com/office/powerpoint/2010/main" val="2296858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sz="1800" b="1" i="0" u="none" strike="noStrike" baseline="0" dirty="0">
                <a:latin typeface="MyriadPro-Bold"/>
              </a:rPr>
              <a:t>Doğru Ürünler (Beklenen Mallar/Hizmetler)</a:t>
            </a:r>
          </a:p>
          <a:p>
            <a:pPr algn="just"/>
            <a:r>
              <a:rPr lang="tr-TR" sz="1800" b="0" i="0" u="none" strike="noStrike" baseline="0" dirty="0">
                <a:latin typeface="MinionPro-Regular"/>
              </a:rPr>
              <a:t>Müşterilerin beklenti ve ihtiyaçlarını en iyi şekilde karşılayan ve güvenilir niteliklere sahip ürün/hizmetler doğru olarak kabul edilir. </a:t>
            </a:r>
          </a:p>
          <a:p>
            <a:pPr algn="just"/>
            <a:endParaRPr lang="tr-TR" sz="1800" b="0" i="0" u="none" strike="noStrike" baseline="0" dirty="0">
              <a:latin typeface="MinionPro-Regular"/>
            </a:endParaRPr>
          </a:p>
          <a:p>
            <a:pPr algn="just"/>
            <a:r>
              <a:rPr lang="tr-TR" sz="1800" b="0" i="0" u="none" strike="noStrike" baseline="0" dirty="0">
                <a:latin typeface="MinionPro-Regular"/>
              </a:rPr>
              <a:t>Doğru mallar/hizmetler elde etme ya da bu ürünlere erişme, bir sağduyu gibi algılanabilir, ancak, doğru ürün/hizmet konusunda karar vermek için göz önünde bulundurulması gereken çok sayıda etkileyici faktör bulunmaktadır. 1970-1980’lerde bilgisayar donanım alıcılarınca hiç kimsenin IBM alımından çekinmediği görülmekteydi. Bu düşünceyi yaratan ana unsur güvenliğin önemli bir faktör olarak görülmesiydi. Güvenilirlik marka kimliği, marka özellikleri ve algılanan yararların satın alanlara iletilmesiyle yaratılan bir kavramdır. Çoğu örgütsel yapıda alıcılar ürünleri kataloglardan kolayca seçmek yerine kendilerine önerilen</a:t>
            </a:r>
          </a:p>
          <a:p>
            <a:pPr algn="just"/>
            <a:r>
              <a:rPr lang="tr-TR" sz="1800" b="0" i="0" u="none" strike="noStrike" baseline="0" dirty="0">
                <a:latin typeface="MinionPro-Regular"/>
              </a:rPr>
              <a:t>ya da teklif edilen ve ihtiyaçlarını tam olarak karşılayabilecek ürünlere yönelme eğilimi gösterirler. Bazen hem alıcı hem de satıcı doğru ürün konusunda uyum içinde olurlar ve böyle bir durum geçekleştiğinde iki taraf için de en uygun koşullar elde edilmiş olur.</a:t>
            </a:r>
          </a:p>
          <a:p>
            <a:pPr algn="just"/>
            <a:endParaRPr lang="tr-TR" sz="1800" b="0" i="0" u="none" strike="noStrike" baseline="0" dirty="0">
              <a:latin typeface="MinionPro-Regular"/>
            </a:endParaRPr>
          </a:p>
          <a:p>
            <a:pPr algn="just"/>
            <a:r>
              <a:rPr lang="tr-TR" sz="1800" b="0" i="0" u="none" strike="noStrike" baseline="0" dirty="0">
                <a:latin typeface="MinionPro-Regular"/>
              </a:rPr>
              <a:t>Bir başka açıdan doğru ürün, müşteri ürünü kataloglardan da seçse kendisine teklif de gönderilse en önemli faktör ürünle ilgili tanımlamaların (etiketleme/barkod vb.) sağlıklı olarak yapılmasına bağlıdır. Bu açıdan doğru ürün siparişlerin alındığı zamandan ürünün müşteriye teslimine kadar kontrolünün gerekmesidir. Müşterinin doğru ürüne erişememesi memnuniyetsizlik demektir. Bu durum da müşteri kaybı, ürün iadelerinde artış ve ek maliyetler anlamına gelir. Ürün izleme, bilgilerin doğruluğu, hatasız teslim, hızlı lojistik doğru ürünün önemli göstergeleri olarak kabul edilmektedir.</a:t>
            </a:r>
          </a:p>
          <a:p>
            <a:pPr algn="just"/>
            <a:endParaRPr lang="tr-TR" sz="1800" b="0" i="0" u="none" strike="noStrike" baseline="0" dirty="0">
              <a:latin typeface="MinionPro-Regular"/>
            </a:endParaRPr>
          </a:p>
          <a:p>
            <a:pPr algn="just"/>
            <a:r>
              <a:rPr lang="tr-TR" sz="1800" b="1" i="0" u="none" strike="noStrike" baseline="0" dirty="0">
                <a:latin typeface="MyriadPro-Bold"/>
              </a:rPr>
              <a:t>Doğru Yer</a:t>
            </a:r>
          </a:p>
          <a:p>
            <a:pPr algn="just"/>
            <a:r>
              <a:rPr lang="tr-TR" sz="1800" b="0" i="0" u="none" strike="noStrike" baseline="0" dirty="0">
                <a:latin typeface="MinionPro-Regular"/>
              </a:rPr>
              <a:t>Alım kararlarının verilmesinde ürün teslimatının nasıl, nerede ve ne zaman yapılacağına ilişkin ayrıntılı belgelerin ve talimatların hazırlanması oldukça önemlidir. Örneğin pek çok perakendeci, tedarikçilerine ürün teslimatı için merkezi dağıtım depoları ya da doğrudan mağazaya teslimat talimatı verir. Doğrudan mağazaya teslimin perakendeci için en önemli avantajı iki kez elleçleme faaliyetinden kurtulma ve bu yolla da ek taşıma ve depolama maliyetlerinden tasarruf demektir. Ancak mallar öncelikle bir depoya gitmek zorundaysa, mağazası için stok bulundurmak durumunda olan perakendecinin bu malların kayıtlarını tutma, depodaki hareketlerini sağlama ve daha sonra tekrar taşınmaya ilişkin maliyetleri üstlenmesi gerekebilir.</a:t>
            </a:r>
          </a:p>
          <a:p>
            <a:pPr algn="just"/>
            <a:endParaRPr lang="tr-TR" sz="1800" b="0" i="0" u="none" strike="noStrike" baseline="0" dirty="0">
              <a:latin typeface="MinionPro-Regular"/>
            </a:endParaRPr>
          </a:p>
          <a:p>
            <a:pPr algn="just"/>
            <a:r>
              <a:rPr lang="tr-TR" sz="1800" b="1" i="0" u="none" strike="noStrike" baseline="0" dirty="0">
                <a:latin typeface="MyriadPro-Bold"/>
              </a:rPr>
              <a:t>Doğru Zaman</a:t>
            </a:r>
          </a:p>
          <a:p>
            <a:pPr algn="just"/>
            <a:r>
              <a:rPr lang="tr-TR" sz="1800" b="0" i="0" u="none" strike="noStrike" baseline="0" dirty="0">
                <a:latin typeface="MinionPro-Regular"/>
              </a:rPr>
              <a:t>Stokların gereksinim duyulan zamanda yerine ulaşmasını garanti altına almak etkin bir tedarik zincirinde temel ve en önemli konudur. Tam zamanında üretim (JIT) sistemleri tedarikçilerin ihtiyaç duydukları stoklara ihtiyaç duyulduğunda erişebilmesini sağlama düşüncesi üzerine kurulmuştur. Tedarik zinciri operasyonları, zincirdeki üyelerin beklentileri ile eşzamanlı duruma getirilmişse, stoklar, üretim dönemleri içinde satın alınır, nakit çıkışları daha sonraya bırakılır ve satışlardan elde edilen nakit girişleri ile iyi bir uyum sağlanarak işletmenin stok tutma yüzünden katlanacağı maliyetlerde azalma sağlanmış olur. Böylece işletme daha az işletme sermayesi kullanmış olur. </a:t>
            </a:r>
          </a:p>
          <a:p>
            <a:pPr algn="just"/>
            <a:endParaRPr lang="tr-TR" sz="1800" b="0" i="0" u="none" strike="noStrike" baseline="0" dirty="0">
              <a:latin typeface="MinionPro-Regular"/>
            </a:endParaRPr>
          </a:p>
          <a:p>
            <a:pPr algn="just"/>
            <a:r>
              <a:rPr lang="tr-TR" sz="1800" b="1" i="0" u="none" strike="noStrike" baseline="0" dirty="0">
                <a:latin typeface="MyriadPro-Bold"/>
              </a:rPr>
              <a:t>Doğru Fiyat</a:t>
            </a:r>
          </a:p>
          <a:p>
            <a:pPr algn="just"/>
            <a:r>
              <a:rPr lang="tr-TR" sz="1800" b="0" i="0" u="none" strike="noStrike" baseline="0" dirty="0">
                <a:latin typeface="MinionPro-Regular"/>
              </a:rPr>
              <a:t>Alıcının katlanacağı maliyetler ve sonuçta elde edeceği kârlılık üzerinde, alımda doğru yerin bulunması ve bu sayede ürünlerin doğru fiyattan elde edilmesi önemli bir etki yaratır. Satın alma görevlilerinin ürünü doğru fiyatla elde edilmesini sağlamada iyi bir müzakere süreci becerisine sahip olmaları gerekmektedir. Başka bir deyişle satın alma sürecinin müzakere aşamasına ilişkin beceri satın alma sorumluları için bir ön koşuldur. Satın alma sürecindeki müzakereler, teslim günü, imalat zamanı, kalite, miktar ve indirimler gibi çok sayıdaki önemli alım değişkeninden oluşmaktadır. Ancak, fiyat her zaman diğer değişkenlere göre önemli bir faktördür ve satın alma görevlileri fiyat ve diğer faktörler arasındaki kıyaslamalarda değişimi gerçekleştirirken çok dikkatli olmak zorundadırlar.</a:t>
            </a:r>
          </a:p>
          <a:p>
            <a:pPr algn="just"/>
            <a:endParaRPr lang="tr-TR" sz="1800" b="0" i="0" u="none" strike="noStrike" baseline="0" dirty="0">
              <a:latin typeface="MinionPro-Regular"/>
            </a:endParaRPr>
          </a:p>
          <a:p>
            <a:pPr algn="just"/>
            <a:r>
              <a:rPr lang="tr-TR" sz="1800" b="1" i="0" u="none" strike="noStrike" baseline="0" dirty="0">
                <a:latin typeface="MyriadPro-Bold"/>
              </a:rPr>
              <a:t>Doğru Kalite</a:t>
            </a:r>
          </a:p>
          <a:p>
            <a:pPr algn="just"/>
            <a:r>
              <a:rPr lang="tr-TR" sz="1800" b="0" i="0" u="none" strike="noStrike" baseline="0" dirty="0" err="1">
                <a:latin typeface="MinionPro-Regular"/>
              </a:rPr>
              <a:t>Müşt</a:t>
            </a:r>
            <a:r>
              <a:rPr lang="tr-TR" sz="1800" b="0" i="0" u="none" strike="noStrike" baseline="0" dirty="0">
                <a:latin typeface="MinionPro-Regular"/>
              </a:rPr>
              <a:t> eri ya beklediği kaliteyi açıklıkla belirtir ya da tedarikçinin bu tür bir yaklaşımla hareket edeceğini bekler. Müşteri için kalite göstergesini kapsayan bir diğer durum da, satın aldığı ürünün iadesi ya da yeniden sipariş vermesiyle ilgilidir. Kalite konusunda müşteri beklentilerinin karşılanması bir zorunluluktur ancak, tedarikçiler beklenenin altında –ya da üstünde- kalite belirtmemelidir, çünkü her iki durumda da gereksiz maliyetlerle karşılaşma olasılığı doğabilir.</a:t>
            </a:r>
          </a:p>
          <a:p>
            <a:pPr algn="just"/>
            <a:r>
              <a:rPr lang="tr-TR" sz="1800" b="1" i="0" u="none" strike="noStrike" baseline="0" dirty="0">
                <a:latin typeface="MyriadPro-Bold"/>
              </a:rPr>
              <a:t>Doğru Miktar</a:t>
            </a:r>
          </a:p>
          <a:p>
            <a:pPr algn="just"/>
            <a:r>
              <a:rPr lang="tr-TR" sz="1800" b="0" i="0" u="none" strike="noStrike" baseline="0" dirty="0">
                <a:latin typeface="MinionPro-Regular"/>
              </a:rPr>
              <a:t>Satın alma faaliyetlerini kapsayan altıncı doğru “doğru miktarda ürün tedarik etmektir”.</a:t>
            </a:r>
          </a:p>
          <a:p>
            <a:pPr algn="just"/>
            <a:r>
              <a:rPr lang="tr-TR" sz="1800" b="0" i="0" u="none" strike="noStrike" baseline="0" dirty="0">
                <a:latin typeface="MinionPro-Regular"/>
              </a:rPr>
              <a:t>Şekil 3.1 satın alma kararlarındaki değişkenleri topluca belirtmektedir. Burada sözü edilen</a:t>
            </a:r>
          </a:p>
          <a:p>
            <a:pPr algn="just"/>
            <a:r>
              <a:rPr lang="tr-TR" sz="1800" b="0" i="0" u="none" strike="noStrike" baseline="0" dirty="0">
                <a:latin typeface="MinionPro-Regular"/>
              </a:rPr>
              <a:t>“altı doğru” uygulamada ve akademik çalışmalarda tartışılarak belirlenmiş ve şeklin</a:t>
            </a:r>
          </a:p>
          <a:p>
            <a:pPr algn="just"/>
            <a:r>
              <a:rPr lang="tr-TR" sz="1800" b="0" i="0" u="none" strike="noStrike" baseline="0" dirty="0">
                <a:latin typeface="MinionPro-Regular"/>
              </a:rPr>
              <a:t>sağ tarafında gösterilmiştir. Burada gösterilen değişkenler bir tedarik zinciri üyeleri için</a:t>
            </a:r>
          </a:p>
          <a:p>
            <a:pPr algn="just"/>
            <a:r>
              <a:rPr lang="tr-TR" sz="1800" b="0" i="0" u="none" strike="noStrike" baseline="0" dirty="0">
                <a:latin typeface="MinionPro-Regular"/>
              </a:rPr>
              <a:t>temel gerekliliklerdir. Şekil 3.1’in sol tarafında ise, alıcıları ilgilendiren üç doğruya daha</a:t>
            </a:r>
          </a:p>
          <a:p>
            <a:pPr algn="just"/>
            <a:r>
              <a:rPr lang="tr-TR" sz="1800" b="0" i="0" u="none" strike="noStrike" baseline="0" dirty="0">
                <a:latin typeface="MinionPro-Regular"/>
              </a:rPr>
              <a:t>yer verilmiştir. Bunları; itibar, duyarlılık ve güvenilirlik kavramları olarak belirleyebiliriz.</a:t>
            </a:r>
          </a:p>
          <a:p>
            <a:pPr algn="just"/>
            <a:endParaRPr lang="tr-TR" sz="1800" b="0" i="0" u="none" strike="noStrike" baseline="0" dirty="0">
              <a:latin typeface="MinionPro-Regular"/>
            </a:endParaRPr>
          </a:p>
          <a:p>
            <a:pPr algn="just"/>
            <a:r>
              <a:rPr lang="tr-TR" sz="1800" b="0" i="0" u="none" strike="noStrike" baseline="0" dirty="0">
                <a:latin typeface="MinionPro-Regular"/>
              </a:rPr>
              <a:t>Marka, ürün ya da firma itibarını kapsayan bu kavram alıcılar için çok daha fazlasını ifade</a:t>
            </a:r>
          </a:p>
          <a:p>
            <a:pPr algn="just"/>
            <a:r>
              <a:rPr lang="tr-TR" sz="1800" b="0" i="0" u="none" strike="noStrike" baseline="0" dirty="0">
                <a:latin typeface="MinionPro-Regular"/>
              </a:rPr>
              <a:t>eder. Örneğin, itibar tedarikçiyle ilgili söylentiler, performans, reklam ya da deneyimlerden</a:t>
            </a:r>
          </a:p>
          <a:p>
            <a:pPr algn="just"/>
            <a:r>
              <a:rPr lang="tr-TR" sz="1800" b="0" i="0" u="none" strike="noStrike" baseline="0" dirty="0">
                <a:latin typeface="MinionPro-Regular"/>
              </a:rPr>
              <a:t>ortaya çıkabilir. İşletmenin satın alma konusunda belirlediği bir diğer etken de “duyarlılık</a:t>
            </a:r>
          </a:p>
          <a:p>
            <a:pPr algn="just"/>
            <a:r>
              <a:rPr lang="tr-TR" sz="1800" b="0" i="0" u="none" strike="noStrike" baseline="0" dirty="0">
                <a:latin typeface="MinionPro-Regular"/>
              </a:rPr>
              <a:t>”tır. Diğer doğrulardan birini oluşturan “duyarlılık” tarafların sözleşmede belirtilen koşullara</a:t>
            </a:r>
          </a:p>
          <a:p>
            <a:pPr algn="just"/>
            <a:r>
              <a:rPr lang="tr-TR" sz="1800" b="0" i="0" u="none" strike="noStrike" baseline="0" dirty="0">
                <a:latin typeface="MinionPro-Regular"/>
              </a:rPr>
              <a:t>uymamaları halinde satın alma kararları için önemli bir konuma gelir. Duyarlılık, tarafların</a:t>
            </a:r>
          </a:p>
          <a:p>
            <a:pPr algn="just"/>
            <a:r>
              <a:rPr lang="tr-TR" sz="1800" b="0" i="0" u="none" strike="noStrike" baseline="0" dirty="0">
                <a:latin typeface="MinionPro-Regular"/>
              </a:rPr>
              <a:t>yükümlülüklerini belirtilen tarih sınırları içinde yerine getirmelerinin gerekliliği ve önemini</a:t>
            </a:r>
          </a:p>
          <a:p>
            <a:pPr algn="just"/>
            <a:r>
              <a:rPr lang="tr-TR" sz="1800" b="0" i="0" u="none" strike="noStrike" baseline="0" dirty="0">
                <a:latin typeface="MinionPro-Regular"/>
              </a:rPr>
              <a:t>ifade etmektedir. Duyarlılık başka bir deyişle, tedarikçinin alıcıya dönüşüne ilişkin geçen</a:t>
            </a:r>
          </a:p>
          <a:p>
            <a:pPr algn="just"/>
            <a:r>
              <a:rPr lang="tr-TR" sz="1800" b="0" i="0" u="none" strike="noStrike" baseline="0" dirty="0">
                <a:latin typeface="MinionPro-Regular"/>
              </a:rPr>
              <a:t>zamanı işaret eder. Örneğin, bir ürünün üretimi, kullanıma hazırlaması ve teslimi gibi. İşletme</a:t>
            </a:r>
          </a:p>
          <a:p>
            <a:pPr algn="just"/>
            <a:r>
              <a:rPr lang="tr-TR" sz="1800" b="0" i="0" u="none" strike="noStrike" baseline="0" dirty="0">
                <a:latin typeface="MinionPro-Regular"/>
              </a:rPr>
              <a:t>bir tedarikçiden ilk satın alma işlemini yaptığında, yalnızca ilk siparişi için yenileme</a:t>
            </a:r>
          </a:p>
          <a:p>
            <a:pPr algn="just"/>
            <a:r>
              <a:rPr lang="tr-TR" sz="1800" b="0" i="0" u="none" strike="noStrike" baseline="0" dirty="0">
                <a:latin typeface="MinionPro-Regular"/>
              </a:rPr>
              <a:t>durumunun değil talebe cevap verme süresinin de gözden geçirilmesi her zaman önemlidir.</a:t>
            </a:r>
          </a:p>
          <a:p>
            <a:pPr algn="just"/>
            <a:r>
              <a:rPr lang="tr-TR" sz="1800" b="0" i="0" u="none" strike="noStrike" baseline="0" dirty="0">
                <a:latin typeface="MinionPro-Regular"/>
              </a:rPr>
              <a:t>Duyarlılık tedarikçinin alıcı gereksinmelerini karşılamada ne kadar esneklik gösterebildiği</a:t>
            </a:r>
          </a:p>
          <a:p>
            <a:pPr algn="just"/>
            <a:r>
              <a:rPr lang="tr-TR" sz="1800" b="0" i="0" u="none" strike="noStrike" baseline="0" dirty="0">
                <a:latin typeface="MinionPro-Regular"/>
              </a:rPr>
              <a:t>ile ilgili konuları kapsamına alır. Örneğin, tedarikçi gerektiğinde istenen çabuklukta</a:t>
            </a:r>
          </a:p>
          <a:p>
            <a:pPr algn="just"/>
            <a:r>
              <a:rPr lang="tr-TR" sz="1800" b="0" i="0" u="none" strike="noStrike" baseline="0" dirty="0">
                <a:latin typeface="MinionPro-Regular"/>
              </a:rPr>
              <a:t>talep edilen ürünleri üretebiliyor mu? Sipariş karşılama süresi (sipariş alımından</a:t>
            </a:r>
          </a:p>
          <a:p>
            <a:pPr algn="just"/>
            <a:r>
              <a:rPr lang="tr-TR" sz="1800" b="0" i="0" u="none" strike="noStrike" baseline="0" dirty="0">
                <a:latin typeface="MinionPro-Regular"/>
              </a:rPr>
              <a:t>teslimine kadar geçen süre) müşteri beklentilerini karşılayabiliyor mu? Tedarikçi farklı</a:t>
            </a:r>
          </a:p>
          <a:p>
            <a:pPr algn="just"/>
            <a:r>
              <a:rPr lang="tr-TR" sz="1800" b="0" i="0" u="none" strike="noStrike" baseline="0" dirty="0">
                <a:latin typeface="MinionPro-Regular"/>
              </a:rPr>
              <a:t>alıcı gereksinmelerini çok fazla güçlükle karşılaşmadan kolayca karşılayabilmekte midir?</a:t>
            </a:r>
          </a:p>
          <a:p>
            <a:pPr algn="just"/>
            <a:r>
              <a:rPr lang="tr-TR" sz="1800" b="0" i="0" u="none" strike="noStrike" baseline="0" dirty="0">
                <a:latin typeface="MinionPro-Regular"/>
              </a:rPr>
              <a:t>Siparişlere verilen tepki süresi olarak da ifade edilebilen duyarlılık kavramı, bazı alıcılar</a:t>
            </a:r>
          </a:p>
          <a:p>
            <a:pPr algn="just"/>
            <a:r>
              <a:rPr lang="tr-TR" sz="1800" b="0" i="0" u="none" strike="noStrike" baseline="0" dirty="0">
                <a:latin typeface="MinionPro-Regular"/>
              </a:rPr>
              <a:t>için oldukça önemlidir. Çünkü alıcı talep miktarına ilişkin daha ayrıntılı müşteri bilgisi</a:t>
            </a:r>
          </a:p>
          <a:p>
            <a:pPr algn="just"/>
            <a:r>
              <a:rPr lang="tr-TR" sz="1800" b="0" i="0" u="none" strike="noStrike" baseline="0" dirty="0">
                <a:latin typeface="MinionPro-Regular"/>
              </a:rPr>
              <a:t>elde ettiğinde üretim/satın alma taahhüdünün beklemede kalması iznini isteyebilir. Örneğin,</a:t>
            </a:r>
          </a:p>
          <a:p>
            <a:pPr algn="just"/>
            <a:r>
              <a:rPr lang="tr-TR" sz="1800" b="0" i="0" u="none" strike="noStrike" baseline="0" dirty="0">
                <a:latin typeface="MinionPro-Regular"/>
              </a:rPr>
              <a:t>mevsimlik, modaya tabi giysi siparişi veren bir perakendeci, tahmini verilere dayalı</a:t>
            </a:r>
          </a:p>
          <a:p>
            <a:pPr algn="just"/>
            <a:r>
              <a:rPr lang="tr-TR" sz="1800" b="0" i="0" u="none" strike="noStrike" baseline="0" dirty="0">
                <a:latin typeface="MinionPro-Regular"/>
              </a:rPr>
              <a:t>satın alma kararlarında basit bir yöntem kullanmak yerine sipariş miktarı, renk, biçim vb.</a:t>
            </a:r>
          </a:p>
          <a:p>
            <a:pPr algn="just"/>
            <a:r>
              <a:rPr lang="tr-TR" sz="1800" b="0" i="0" u="none" strike="noStrike" baseline="0" dirty="0">
                <a:latin typeface="MinionPro-Regular"/>
              </a:rPr>
              <a:t>ile ilgili bilgilerin analizleri tamamlanana kadar malın üretiminin büyük bir bölümünün</a:t>
            </a:r>
          </a:p>
          <a:p>
            <a:pPr algn="just"/>
            <a:r>
              <a:rPr lang="tr-TR" sz="1800" b="0" i="0" u="none" strike="noStrike" baseline="0" dirty="0">
                <a:latin typeface="MinionPro-Regular"/>
              </a:rPr>
              <a:t>beklemede durmasına ilişkin ertelemeyi isteyebilir.</a:t>
            </a:r>
          </a:p>
          <a:p>
            <a:pPr algn="just"/>
            <a:r>
              <a:rPr lang="tr-TR" sz="1800" b="0" i="0" u="none" strike="noStrike" baseline="0" dirty="0">
                <a:latin typeface="MinionPro-Regular"/>
              </a:rPr>
              <a:t>Satın alma kararlarına yönelik diğer diğer doğrulardan üçüncüsü güvenilirliktir. Güvenilirlik,</a:t>
            </a:r>
          </a:p>
          <a:p>
            <a:pPr algn="just"/>
            <a:r>
              <a:rPr lang="tr-TR" sz="1800" b="0" i="0" u="none" strike="noStrike" baseline="0" dirty="0">
                <a:latin typeface="MinionPro-Regular"/>
              </a:rPr>
              <a:t>satın alınan ürünlerin istenilen tarihte eksiksiz olarak ulaştığından emin olma</a:t>
            </a:r>
          </a:p>
          <a:p>
            <a:pPr algn="just"/>
            <a:r>
              <a:rPr lang="tr-TR" sz="1800" b="0" i="0" u="none" strike="noStrike" baseline="0" dirty="0">
                <a:latin typeface="MinionPro-Regular"/>
              </a:rPr>
              <a:t>durumunu ifade etmektedir ve tedarikçiyi değerlendiren önemli bir ölçüttür.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5</a:t>
            </a:fld>
            <a:endParaRPr lang="tr-TR"/>
          </a:p>
        </p:txBody>
      </p:sp>
    </p:spTree>
    <p:extLst>
      <p:ext uri="{BB962C8B-B14F-4D97-AF65-F5344CB8AC3E}">
        <p14:creationId xmlns:p14="http://schemas.microsoft.com/office/powerpoint/2010/main" val="1945210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6</a:t>
            </a:fld>
            <a:endParaRPr lang="tr-TR"/>
          </a:p>
        </p:txBody>
      </p:sp>
    </p:spTree>
    <p:extLst>
      <p:ext uri="{BB962C8B-B14F-4D97-AF65-F5344CB8AC3E}">
        <p14:creationId xmlns:p14="http://schemas.microsoft.com/office/powerpoint/2010/main" val="1620396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Satın alma sıklığı ile maliyetler, depolama ve müşteri hizmeti arasında anlamlı bir ilişki bulunmaktadır. Satın alma sıklığındaki artış sistematik alımlar ve tamamlamaya yönelik alımlarla süreklilik kazanır. Bu durum da satın alma sıklığını önemli bir değişken haline getirir. Başka bir deyişle sık yapılan alımlar müşterilerin satın alma eylemlerine süreklilik kazandıran bir durum yaratabilir. </a:t>
            </a:r>
          </a:p>
          <a:p>
            <a:pPr algn="l"/>
            <a:endParaRPr lang="tr-TR" dirty="0"/>
          </a:p>
          <a:p>
            <a:pPr marL="0" indent="804863" algn="just">
              <a:buNone/>
            </a:pPr>
            <a:r>
              <a:rPr lang="tr-TR" sz="1200" b="0" i="0" u="none" strike="noStrike" baseline="0" dirty="0">
                <a:latin typeface="MinionPro-Regular"/>
              </a:rPr>
              <a:t>Satın alma faaliyetlerini aşağıda sıralayabileceğimiz biçimde sınıflandırılabiliriz:</a:t>
            </a:r>
          </a:p>
          <a:p>
            <a:pPr algn="just"/>
            <a:r>
              <a:rPr lang="tr-TR" sz="1200" b="0" i="0" u="none" strike="noStrike" baseline="0" dirty="0">
                <a:latin typeface="MinionPro-Regular"/>
              </a:rPr>
              <a:t>Belirli bir amaç için hazırlanmış/önceden tasarlanmış ya da bir kereye mahsus satın alma,</a:t>
            </a:r>
          </a:p>
          <a:p>
            <a:pPr algn="just"/>
            <a:r>
              <a:rPr lang="tr-TR" sz="1200" b="0" i="0" u="none" strike="noStrike" baseline="0" dirty="0">
                <a:latin typeface="MinionPro-Regular"/>
              </a:rPr>
              <a:t>Satın alınan kalemlerin rutin/düzenli tedariki (Örneğin, stok tutma birimlerinde otomatik tamamlamalar, ikmaller…),</a:t>
            </a:r>
          </a:p>
          <a:p>
            <a:pPr algn="just"/>
            <a:r>
              <a:rPr lang="tr-TR" sz="1200" b="0" i="0" u="none" strike="noStrike" baseline="0" dirty="0">
                <a:latin typeface="MinionPro-Regular"/>
              </a:rPr>
              <a:t>Sözleşmeye dayalı satın alma (Belirli bir amaç ya da belirli bir özellik için kaynaktan ya da önceden belirlenmiş tedarikçilerden ürün alımı) ve</a:t>
            </a:r>
          </a:p>
          <a:p>
            <a:pPr algn="just"/>
            <a:r>
              <a:rPr lang="tr-TR" sz="1200" b="0" i="0" u="none" strike="noStrike" baseline="0" dirty="0">
                <a:latin typeface="MinionPro-Regular"/>
              </a:rPr>
              <a:t>Katalogdan satın alma (tedarikçi kataloglarından önceden belirlenmiş ürün alımları)</a:t>
            </a:r>
          </a:p>
          <a:p>
            <a:pPr algn="l"/>
            <a:endParaRPr lang="tr-TR" dirty="0"/>
          </a:p>
          <a:p>
            <a:pPr algn="l"/>
            <a:endParaRPr lang="tr-TR" dirty="0"/>
          </a:p>
          <a:p>
            <a:pPr algn="l"/>
            <a:r>
              <a:rPr lang="tr-TR" sz="1800" b="0" i="0" u="none" strike="noStrike" baseline="0" dirty="0">
                <a:latin typeface="MinionPro-Regular"/>
              </a:rPr>
              <a:t>Satın alma faaliyetlerinin burada belirlediğimiz sınıflaması satın alma sıklığı ile yakından ilgilidir. Önceden tasarlanmış ve belirli bir amaç için yapılan satın alma rutin alımlara göre düzensiz görünmesine karşın sık satın alma anlamına gelir. Bu açıdan işletme için satın alma faaliyetlerinin farklı biçimlerde sınıflanması ve hangi gruba girdiğinin açıklıkla belirlenmesi, alımlara ilişkin siparişlerin etkinlikle yürütülmesini sağlayacak sistemlerin kurulması ve prosedürlerin belirlenmesi açısından oldukça önemlidir.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7</a:t>
            </a:fld>
            <a:endParaRPr lang="tr-TR"/>
          </a:p>
        </p:txBody>
      </p:sp>
    </p:spTree>
    <p:extLst>
      <p:ext uri="{BB962C8B-B14F-4D97-AF65-F5344CB8AC3E}">
        <p14:creationId xmlns:p14="http://schemas.microsoft.com/office/powerpoint/2010/main" val="183744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8</a:t>
            </a:fld>
            <a:endParaRPr lang="tr-TR"/>
          </a:p>
        </p:txBody>
      </p:sp>
    </p:spTree>
    <p:extLst>
      <p:ext uri="{BB962C8B-B14F-4D97-AF65-F5344CB8AC3E}">
        <p14:creationId xmlns:p14="http://schemas.microsoft.com/office/powerpoint/2010/main" val="2007513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Değişkenler arasındaki etkileşimi araştıran bir model (</a:t>
            </a:r>
            <a:r>
              <a:rPr lang="tr-TR" sz="1800" b="0" i="0" u="none" strike="noStrike" baseline="0" dirty="0" err="1">
                <a:latin typeface="MinionPro-Regular"/>
              </a:rPr>
              <a:t>Chapbell</a:t>
            </a:r>
            <a:r>
              <a:rPr lang="tr-TR" sz="1800" b="0" i="0" u="none" strike="noStrike" baseline="0" dirty="0">
                <a:latin typeface="MinionPro-Regular"/>
              </a:rPr>
              <a:t>, 1985, s. 269) alıcı-tedarikçi ilişkilerinde karşılıklı anlayışın gelişimine önemli katkıda bulunmuştur. Şekil ’de gösterilen model, temel olarak endüstriyel pazarlama ve satın alma ile ilgilidir ve alıcı-satıcı stratejileri üzerinde etkisi bulunan etkileşimleri araştırmada yol gösterici bir rol üstlenmektedir.</a:t>
            </a:r>
          </a:p>
          <a:p>
            <a:pPr algn="l"/>
            <a:r>
              <a:rPr lang="tr-TR" sz="1800" b="0" i="0" u="none" strike="noStrike" baseline="0" dirty="0" err="1">
                <a:latin typeface="MinionPro-Regular"/>
              </a:rPr>
              <a:t>Tablo’da</a:t>
            </a:r>
            <a:r>
              <a:rPr lang="tr-TR" sz="1800" b="0" i="0" u="none" strike="noStrike" baseline="0" dirty="0">
                <a:latin typeface="MinionPro-Regular"/>
              </a:rPr>
              <a:t> ise bu araştırmada kullanılan değişkenler arasındaki etkileşimler verilmiştir. Model, alıcı-tedarikçi şebekesi ya da aslında bir tedarik zinciri şebekesi olarak</a:t>
            </a:r>
          </a:p>
          <a:p>
            <a:pPr algn="l"/>
            <a:r>
              <a:rPr lang="tr-TR" sz="1800" b="0" i="0" u="none" strike="noStrike" baseline="0" dirty="0">
                <a:latin typeface="MinionPro-Regular"/>
              </a:rPr>
              <a:t>tanımlanan ilişkileri kapsama alarak genişletilebilir. Bu model </a:t>
            </a:r>
            <a:r>
              <a:rPr lang="tr-TR" sz="1800" b="0" i="0" u="none" strike="noStrike" baseline="0" dirty="0" err="1">
                <a:latin typeface="MinionPro-Regular"/>
              </a:rPr>
              <a:t>Şekil’de</a:t>
            </a:r>
            <a:r>
              <a:rPr lang="tr-TR" sz="1800" b="0" i="0" u="none" strike="noStrike" baseline="0" dirty="0">
                <a:latin typeface="MinionPro-Regular"/>
              </a:rPr>
              <a:t> görüldüğü gibi, pazar yapısı, dinamizm ve uluslararasılaşma, sosyal yapı ve kanaldaki pozisyon gibi harici faktörlerce belirlenen bir çevrede iki farklı örgütün (Müşteri-Alıcı- ve Tedarikçi) etkileşimli ilişkilerini kapsamaktadır. Uluslararası Pazarlama ve satın Alma (IMP) modeli, tüm zinciri kapsar ve tedarik zincirinde dengeleyici bir rol üstlenir. Model bir imalatçı kanalında ilk üretimden nihai kullanıcılara kadar giden (uzanan) genişletilmiş bir “kanal” içindeki bireysel ilişkilerin durumunu tanımlamaya çalışır. İlişkiler </a:t>
            </a:r>
            <a:r>
              <a:rPr lang="tr-TR" sz="1800" b="0" i="0" u="none" strike="noStrike" baseline="0" dirty="0" err="1">
                <a:latin typeface="MinionPro-Regular"/>
              </a:rPr>
              <a:t>Şekil’den</a:t>
            </a:r>
            <a:r>
              <a:rPr lang="tr-TR" sz="1800" b="0" i="0" u="none" strike="noStrike" baseline="0" dirty="0">
                <a:latin typeface="MinionPro-Regular"/>
              </a:rPr>
              <a:t> de görülebileceği gibi kısa dönemde değişim etkinliği düzeyinde iken uzun dönemde kurumsal adaptasyona (uyumlaşmaya) yönelen ilişkisel bir düzeye girmektedir. Ürün, endüstriyel özellikler, işletme ve bireysel özellikler bakımından müşteri ve tedarikçileri etkileyen değişkenler oldukça dinamiktir ve taraflar arasındaki değişimin gidişatını etkilemektedir.</a:t>
            </a:r>
          </a:p>
          <a:p>
            <a:pPr algn="l"/>
            <a:endParaRPr lang="tr-TR" sz="1800" b="0" i="0" u="none" strike="noStrike" baseline="0" dirty="0">
              <a:latin typeface="MinionPro-Regular"/>
            </a:endParaRPr>
          </a:p>
          <a:p>
            <a:pPr algn="l"/>
            <a:r>
              <a:rPr lang="tr-TR" sz="1800" b="0" i="0" u="none" strike="noStrike" baseline="0" dirty="0">
                <a:latin typeface="MinionPro-Regular"/>
              </a:rPr>
              <a:t>• Ulusal müşterilerle ilişkiler</a:t>
            </a:r>
          </a:p>
          <a:p>
            <a:pPr algn="l"/>
            <a:r>
              <a:rPr lang="tr-TR" sz="1800" b="0" i="0" u="none" strike="noStrike" baseline="0" dirty="0">
                <a:latin typeface="MinionPro-Regular"/>
              </a:rPr>
              <a:t>• Stratejik işbirlikleri</a:t>
            </a:r>
          </a:p>
          <a:p>
            <a:pPr algn="l"/>
            <a:r>
              <a:rPr lang="tr-TR" sz="1800" b="0" i="0" u="none" strike="noStrike" baseline="0" dirty="0">
                <a:latin typeface="MinionPro-Regular"/>
              </a:rPr>
              <a:t>• Ortak girişimler</a:t>
            </a:r>
          </a:p>
          <a:p>
            <a:pPr algn="l"/>
            <a:r>
              <a:rPr lang="tr-TR" sz="1800" b="0" i="0" u="none" strike="noStrike" baseline="0" dirty="0">
                <a:latin typeface="MinionPro-Regular"/>
              </a:rPr>
              <a:t>• Dikey bütünleşme</a:t>
            </a:r>
          </a:p>
          <a:p>
            <a:pPr algn="l"/>
            <a:endParaRPr lang="tr-TR" sz="1800" b="0" i="0" u="none" strike="noStrike" baseline="0" dirty="0">
              <a:latin typeface="MinionPro-Regular"/>
            </a:endParaRPr>
          </a:p>
          <a:p>
            <a:pPr algn="l"/>
            <a:r>
              <a:rPr lang="tr-TR" sz="1800" b="0" i="0" u="none" strike="noStrike" baseline="0" dirty="0">
                <a:latin typeface="MinionPro-Regular"/>
              </a:rPr>
              <a:t>Zincirde yer alan tarafların bağımsız ve birbirleri ile eşit koşullarda bulunmasına ilişkin ilişkilerde fiyat müzakerelerde anahtar rol oynar. Bu tür ilişkiler daha çok, kazan-kaybet düşüncesini içerir. Daha çok karşıtlık ya da rekabet içeren müzakere teknikleridir. Bu tür ilişkilerde güç önemli bir konudur. Alıcı büyük bir işletmenin temsilcisi konumunda ve tedarikçi nispeten küçük bir firmaysa, çok sayıdaki alternatif tedarikçi büyük işletmenin talebini karşılama yetenek ve isteğinde olabilir. Böyle bir durumda, küçük tedarikçi açıkça zayıf bir konumdadır ve çoğunlukla siparişi alabilmek için fiyat konusunda öne sürülen teklifleri kabul etmek zorunda kalır. </a:t>
            </a:r>
          </a:p>
          <a:p>
            <a:pPr algn="l"/>
            <a:endParaRPr lang="tr-TR" sz="1800" b="0" i="0" u="none" strike="noStrike" baseline="0" dirty="0">
              <a:latin typeface="MinionPro-Regular"/>
            </a:endParaRPr>
          </a:p>
          <a:p>
            <a:pPr algn="l"/>
            <a:r>
              <a:rPr lang="tr-TR" sz="1800" b="0" i="0" u="none" strike="noStrike" baseline="0" dirty="0">
                <a:latin typeface="MinionPro-Regular"/>
              </a:rPr>
              <a:t>Küçük işletme konumundaki tedarikçiler, büyük müşterilerle yaptıkları işlemlerde nispeten zorlanırlar. Bu tür tedarikçiler yaşamlarını sürdürebilmek için güçlü müşterilerinin beklentilerini karşılamak durumundadırlar. Müşterilerinin beklentilerini karşılamada farklı seçenekleri bulunmaz ve tek bir teklife bağlı kalırlar.</a:t>
            </a:r>
          </a:p>
          <a:p>
            <a:pPr algn="l"/>
            <a:endParaRPr lang="tr-TR" sz="1800" b="0" i="0" u="none" strike="noStrike" baseline="0" dirty="0">
              <a:latin typeface="MinionPro-Regular"/>
            </a:endParaRPr>
          </a:p>
          <a:p>
            <a:pPr algn="l"/>
            <a:r>
              <a:rPr lang="tr-TR" sz="1800" b="0" i="0" u="none" strike="noStrike" baseline="0" dirty="0">
                <a:latin typeface="MinionPro-Regular"/>
              </a:rPr>
              <a:t>Ulusal müşterilerle satış, ürünlerinin arzı için çok sayıda satış noktasına sahip bir satış örgütü ve onun tedarikçilerini kapsar. İlişkiler, merkezi bir depodan ya da sahibi oldukları tedarik şebekesinden çok sayıdaki şubelerine dağıtımı yürütebilen satın alma örgütlerince merkezi olarak yönetilir.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9</a:t>
            </a:fld>
            <a:endParaRPr lang="tr-TR"/>
          </a:p>
        </p:txBody>
      </p:sp>
    </p:spTree>
    <p:extLst>
      <p:ext uri="{BB962C8B-B14F-4D97-AF65-F5344CB8AC3E}">
        <p14:creationId xmlns:p14="http://schemas.microsoft.com/office/powerpoint/2010/main" val="3027233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sz="1800" b="0" i="0" u="none" strike="noStrike" baseline="0" dirty="0">
                <a:latin typeface="MinionPro-Regular"/>
              </a:rPr>
              <a:t>Tedarik zinciri boyunca verimli bir şekilde bilgi ve malzeme akışının yönetimini sağlamak tedarik zincirini oluşturan taraflar arasında etkin bir ilişki oluşturulmasına bağlıdır. Tedarik zinciri yönetimi ile ilgili kritik faaliyetlerden en riskli olan halka, ilişki yönetimidir. Tedarik zincirinin herhangi bir hattındaki zayıf ilişki tedarik zincirinin bütününde önemli sorunlara neden olacaktır. Örneğin, bağımsız hareket eden ya da başka bir deyişle ilişki yönünden bir bağımlılık hissetmeyen tedarik zinciri üyesinin ürün teslim süresini uzatması yüksek maliyetlere neden olabilir ve sonuç olarak nihai müşteride memnuniyetsizlik yaratacak şekilde üretim sürecini aksatabilir.</a:t>
            </a:r>
          </a:p>
          <a:p>
            <a:pPr algn="just"/>
            <a:endParaRPr lang="tr-TR" sz="1800" b="0" i="0" u="none" strike="noStrike" baseline="0" dirty="0">
              <a:latin typeface="MinionPro-Regular"/>
            </a:endParaRPr>
          </a:p>
          <a:p>
            <a:pPr algn="just"/>
            <a:r>
              <a:rPr lang="tr-TR" sz="1800" b="0" i="0" u="none" strike="noStrike" baseline="0" dirty="0">
                <a:latin typeface="MinionPro-Regular"/>
              </a:rPr>
              <a:t>Geleneksel ya da zayıf ilişkilerin yarattığı sorunlardan kaçınmak için işletmeler tedarik zincirinin tarafları ve süreçleri arasında uyumlu ve anlayışa dayalı ilişkiler geliştirmek zorundadırlar. Bu yaklaşım aynı zamanda tedarikçilerinin kalitesi ve onların dağıtım performansları ile ilgili süreçleri de dikkate almalıdır. Nitelikli ve güvenilir bir iş ilişkisini sağlamak için, müşteriler ve tedarikçiler arasında bir iletişim hattı kurulmalı ve düzenli olarak gözden geçirilmelidir. Bununla birlikte, pek çok işletme tedarikçileri ve müşterileri güvenilmez taraflar ve uzun dönemli ilişkilerden kaçınan bir grup olarak görmektedir.</a:t>
            </a:r>
          </a:p>
          <a:p>
            <a:pPr algn="just"/>
            <a:endParaRPr lang="tr-TR" sz="1800" b="0" i="0" u="none" strike="noStrike" baseline="0" dirty="0">
              <a:latin typeface="MinionPro-Regular"/>
            </a:endParaRPr>
          </a:p>
          <a:p>
            <a:pPr algn="just"/>
            <a:r>
              <a:rPr lang="tr-TR" sz="1800" b="0" i="0" u="none" strike="noStrike" baseline="0" dirty="0">
                <a:latin typeface="MinionPro-Regular"/>
              </a:rPr>
              <a:t>Bu görüş, işletmenin tedarik ve lojistik fonksiyonlarını genellikle stratejik bir role sahip olmayan ve yalnızca malzemelerin satın alınması ya da sevk edilmesini yerine getiren fonksiyonlar olarak algılamasının sonucudur. Pek çok durumda, malzeme yönetimi tamamen ayrı bir işlev olarak görülmekte ve diğer içsel fonksiyonlardaki görevlilerin tedarikçiler ya da müşterilerle hiçbir iletişimi olmamaktadır. Bu bölümde çalışan bireylerin çoğu kendi pozisyonlarını devam ettirmeyi istemekte ve alanlarını korumaya yönelmektedirler. Aynı zamanda uzun süreli tedarik zinciri ilişkilerini oluşturup sürdürmek yerine daha çok bireysel etkileşimlere girmeyi tercih etmektedirler. Organizasyonlardaki performans ölçümleri sıklıkla verimlilik temeline ve satıcı başına düşen ciro ya da her bir müşteri başına düşen sipariş gibi ölçümleme matrislerine dayanmaktadır. Aslında temel alınması gereken performans ölçümü, zaman ya da maliyete dayanan ve tüm tedarik zincirinin</a:t>
            </a:r>
          </a:p>
          <a:p>
            <a:pPr algn="just"/>
            <a:r>
              <a:rPr lang="tr-TR" sz="1800" b="0" i="0" u="none" strike="noStrike" baseline="0" dirty="0">
                <a:latin typeface="MinionPro-Regular"/>
              </a:rPr>
              <a:t>etkinliğini ölçebilecek kriterler olmalıdır.</a:t>
            </a:r>
          </a:p>
          <a:p>
            <a:pPr algn="just"/>
            <a:endParaRPr lang="tr-TR" sz="1800" b="0" i="0" u="none" strike="noStrike" baseline="0" dirty="0">
              <a:latin typeface="MinionPro-Regular"/>
            </a:endParaRPr>
          </a:p>
          <a:p>
            <a:pPr algn="just"/>
            <a:r>
              <a:rPr lang="tr-TR" sz="1800" b="0" i="0" u="none" strike="noStrike" baseline="0" dirty="0">
                <a:latin typeface="MinionPro-Regular"/>
              </a:rPr>
              <a:t>Geleneksel tedarikçi ilişkileri müşteri ve satıcı ilişkisi içerisinde ele alınmaktadır. </a:t>
            </a:r>
            <a:r>
              <a:rPr lang="tr-TR" sz="1800" b="0" i="0" u="none" strike="noStrike" baseline="0" dirty="0" err="1">
                <a:latin typeface="MinionPro-Regular"/>
              </a:rPr>
              <a:t>Şekil’de</a:t>
            </a:r>
            <a:r>
              <a:rPr lang="tr-TR" sz="1800" b="0" i="0" u="none" strike="noStrike" baseline="0" dirty="0">
                <a:latin typeface="MinionPro-Regular"/>
              </a:rPr>
              <a:t> gösterilen papyon şeklindeki resim alıcı (müşteri) ve tedarikçi ilişkilerinin yapısını birbirinden ayrı iki farklı taraf olarak ifade etmektedir. Şekilde iki taraf arasındaki zayıf ilişkilerden farklı düzeylerde geliştirilen daha uzun dönemli kalıcı ilişkilere geçiş anlatılmaya çalışılmaktadır. </a:t>
            </a:r>
            <a:r>
              <a:rPr lang="tr-TR" sz="1800" b="0" i="0" u="none" strike="noStrike" baseline="0" dirty="0" err="1">
                <a:latin typeface="MinionPro-Regular"/>
              </a:rPr>
              <a:t>Şekil’in</a:t>
            </a:r>
            <a:r>
              <a:rPr lang="tr-TR" sz="1800" b="0" i="0" u="none" strike="noStrike" baseline="0" dirty="0">
                <a:latin typeface="MinionPro-Regular"/>
              </a:rPr>
              <a:t> ilk kısmında yer alan geleneksel yapı, fiyata odaklı müzakerelere kilitlenmiş alıcı-satıcı ilişkilerini göstermektedir. Burada iki işletme arasındaki yüz yüze ilişkiler söz konusu edilmektedir. Örneğin, bir satış temsilcisi ile bir tedarikçi gibi. Bu tekli ticari ilişkilerde alıcılar maliyetleri tedarik zinciri boyunca aşağı çekmeye çalışırken tedarikçiler karlılıklarını korumak amacıyla fiyatların kontrolünü elde tutmaya gayret ederler. Böyle bir yapıda ne alıcı ne de tedarikçi zincirdeki gereksiz maliyetleri eleyecek birlikteliği sağlayamazlar.</a:t>
            </a:r>
          </a:p>
          <a:p>
            <a:pPr algn="just"/>
            <a:endParaRPr lang="tr-TR" sz="1800" b="0" i="0" u="none" strike="noStrike" baseline="0" dirty="0">
              <a:latin typeface="MinionPro-Regular"/>
            </a:endParaRPr>
          </a:p>
          <a:p>
            <a:pPr algn="just"/>
            <a:r>
              <a:rPr lang="tr-TR" sz="1800" b="0" i="0" u="none" strike="noStrike" baseline="0" dirty="0">
                <a:latin typeface="MinionPro-Regular"/>
              </a:rPr>
              <a:t>Daha karmaşık olan satın alma ve tedarik zinciri ilişkilerinde her işletmenin taraflar arasında düzenli olarak bağlantılar kurabilen farklı düzeyde elemanları bulunmaktadır. </a:t>
            </a:r>
            <a:r>
              <a:rPr lang="tr-TR" sz="1800" b="0" i="0" u="none" strike="noStrike" baseline="0" dirty="0" err="1">
                <a:latin typeface="MinionPro-Regular"/>
              </a:rPr>
              <a:t>Şekil’in</a:t>
            </a:r>
            <a:r>
              <a:rPr lang="tr-TR" sz="1800" b="0" i="0" u="none" strike="noStrike" baseline="0" dirty="0">
                <a:latin typeface="MinionPro-Regular"/>
              </a:rPr>
              <a:t> ikinci kısmında ifade edildiği gibi, farklı düzeylerde kurulan düzenli bağlantılarla karmaşık yapıdaki ürünlerde ve birbirinden farklı iki tarafın farklı düzenlemelerinden ziyade işbirlikleri ile hizmet gerektiren pazarlarda daha çok ilişkisel pazarlama ve tedarik zinciri ilişkileri yaklaşımı benimsenir.</a:t>
            </a:r>
          </a:p>
          <a:p>
            <a:pPr algn="just"/>
            <a:endParaRPr lang="tr-TR" sz="1800" b="0" i="0" u="none" strike="noStrike" baseline="0" dirty="0">
              <a:latin typeface="MinionPro-Regular"/>
            </a:endParaRPr>
          </a:p>
          <a:p>
            <a:pPr algn="just"/>
            <a:r>
              <a:rPr lang="tr-TR" sz="1800" b="0" i="0" u="none" strike="noStrike" baseline="0" dirty="0">
                <a:latin typeface="MinionPro-Regular"/>
              </a:rPr>
              <a:t>Tedarik zincirindeki müşteriler ve tedarikçiler arasındaki güven derecesi, tedarik zinciri içerisinde yer alan organizasyonlar arasında bilgi ve malzeme akışını daha kolay ve etkin bir hale getirir. Gelişmiş bir müşteri- tedarikçi ilişkisinin kilit unsuru, herkesin beklentilere göre hareket ettiğini ve belirtilen amaçlara karşıladığının garanti edilmesine yardımcı olan bir amaç performans ölçüm sisteminin oluşturulmasıdır. Buna ek olarak zincir içerisinde yer alan her kesim iletişimi ve birlikte sorun çözmeyi kolaylaştırmak amacı ile amaçları, beklentileri ve olası sorun kaynaklarını açık bir biçimde belirlemelidirler. Bu iletişimin sonucunda satın alıcı ve tedarikçi arasındaki güven büyümeye başlar ve bu da ileriye yönelik gelişmelere önderlik eder.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10</a:t>
            </a:fld>
            <a:endParaRPr lang="tr-TR"/>
          </a:p>
        </p:txBody>
      </p:sp>
    </p:spTree>
    <p:extLst>
      <p:ext uri="{BB962C8B-B14F-4D97-AF65-F5344CB8AC3E}">
        <p14:creationId xmlns:p14="http://schemas.microsoft.com/office/powerpoint/2010/main" val="3780607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l"/>
            <a:r>
              <a:rPr lang="tr-TR" sz="1800" b="0" i="0" u="none" strike="noStrike" baseline="0" dirty="0">
                <a:latin typeface="MinionPro-Regular"/>
              </a:rPr>
              <a:t>Tedarik zincirinde ortaklıklar ya da işbirliklerine ilişkin ilişkilerin bir kısmı ya da tamamında aşağıdaki özelliklerin bulunduğu gözlenir.</a:t>
            </a:r>
          </a:p>
          <a:p>
            <a:pPr algn="l"/>
            <a:r>
              <a:rPr lang="tr-TR" sz="1800" b="0" i="0" u="none" strike="noStrike" baseline="0" dirty="0">
                <a:latin typeface="MinionPro-Regular"/>
              </a:rPr>
              <a:t>• Bilgi paylaşımı</a:t>
            </a:r>
          </a:p>
          <a:p>
            <a:pPr algn="l"/>
            <a:r>
              <a:rPr lang="tr-TR" sz="1800" b="0" i="0" u="none" strike="noStrike" baseline="0" dirty="0">
                <a:latin typeface="MinionPro-Regular"/>
              </a:rPr>
              <a:t>• Güven</a:t>
            </a:r>
          </a:p>
          <a:p>
            <a:pPr algn="l"/>
            <a:r>
              <a:rPr lang="tr-TR" sz="1800" b="0" i="0" u="none" strike="noStrike" baseline="0" dirty="0">
                <a:latin typeface="MinionPro-Regular"/>
              </a:rPr>
              <a:t>• Eşgüdümlü planlamaya dayalı anlaşmalar</a:t>
            </a:r>
          </a:p>
          <a:p>
            <a:pPr algn="l"/>
            <a:r>
              <a:rPr lang="tr-TR" sz="1800" b="0" i="0" u="none" strike="noStrike" baseline="0" dirty="0">
                <a:latin typeface="MinionPro-Regular"/>
              </a:rPr>
              <a:t>• Risklerin paylaşımı</a:t>
            </a:r>
          </a:p>
          <a:p>
            <a:pPr algn="l"/>
            <a:r>
              <a:rPr lang="tr-TR" sz="1800" b="0" i="0" u="none" strike="noStrike" baseline="0" dirty="0">
                <a:latin typeface="MinionPro-Regular"/>
              </a:rPr>
              <a:t>• Karşılıklı avantajların (çıkarların) varlığı</a:t>
            </a:r>
          </a:p>
          <a:p>
            <a:pPr algn="l"/>
            <a:r>
              <a:rPr lang="tr-TR" sz="1800" b="0" i="0" u="none" strike="noStrike" baseline="0" dirty="0">
                <a:latin typeface="MinionPro-Regular"/>
              </a:rPr>
              <a:t>• Bağımsızlığın tanınması</a:t>
            </a:r>
          </a:p>
          <a:p>
            <a:pPr algn="l"/>
            <a:r>
              <a:rPr lang="tr-TR" sz="1800" b="0" i="0" u="none" strike="noStrike" baseline="0" dirty="0">
                <a:latin typeface="MinionPro-Regular"/>
              </a:rPr>
              <a:t>• Bütünleşik süreçler</a:t>
            </a:r>
          </a:p>
          <a:p>
            <a:pPr algn="l"/>
            <a:r>
              <a:rPr lang="tr-TR" sz="1800" b="0" i="0" u="none" strike="noStrike" baseline="0" dirty="0">
                <a:latin typeface="MinionPro-Regular"/>
              </a:rPr>
              <a:t>• Kültür, beceri ve anlayış paylaşımı</a:t>
            </a:r>
          </a:p>
          <a:p>
            <a:pPr algn="l"/>
            <a:r>
              <a:rPr lang="tr-TR" sz="1800" b="0" i="0" u="none" strike="noStrike" baseline="0" dirty="0">
                <a:latin typeface="MinionPro-Regular"/>
              </a:rPr>
              <a:t>• İşlemlerde karşılıklı şeffaflık</a:t>
            </a:r>
          </a:p>
          <a:p>
            <a:pPr algn="l"/>
            <a:r>
              <a:rPr lang="tr-TR" sz="1800" b="0" i="0" u="none" strike="noStrike" baseline="0" dirty="0">
                <a:latin typeface="MinionPro-Regular"/>
              </a:rPr>
              <a:t>Şekil 3.4’de tedarik zinciri yönetiminde ilişki türleri; iki taraf arası, ortaklıklar ve bütünleşme olmak üzere üç kategoride gruplandırılmıştır.</a:t>
            </a:r>
            <a:endParaRPr lang="tr-TR" dirty="0"/>
          </a:p>
        </p:txBody>
      </p:sp>
      <p:sp>
        <p:nvSpPr>
          <p:cNvPr id="4" name="Slayt Numarası Yer Tutucusu 3"/>
          <p:cNvSpPr>
            <a:spLocks noGrp="1"/>
          </p:cNvSpPr>
          <p:nvPr>
            <p:ph type="sldNum" sz="quarter" idx="5"/>
          </p:nvPr>
        </p:nvSpPr>
        <p:spPr/>
        <p:txBody>
          <a:bodyPr/>
          <a:lstStyle/>
          <a:p>
            <a:fld id="{D449DE22-64DF-48C8-B2A3-E2203F5B5A5D}" type="slidenum">
              <a:rPr lang="tr-TR" smtClean="0"/>
              <a:t>11</a:t>
            </a:fld>
            <a:endParaRPr lang="tr-TR"/>
          </a:p>
        </p:txBody>
      </p:sp>
    </p:spTree>
    <p:extLst>
      <p:ext uri="{BB962C8B-B14F-4D97-AF65-F5344CB8AC3E}">
        <p14:creationId xmlns:p14="http://schemas.microsoft.com/office/powerpoint/2010/main" val="2912227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CE027F-C99E-658F-EA7F-D5D69B78CA4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F3E6C20-D812-DA20-0795-1E28865C27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E85E7D9-42EC-C881-A48D-3E9FF9A0E957}"/>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5" name="Alt Bilgi Yer Tutucusu 4">
            <a:extLst>
              <a:ext uri="{FF2B5EF4-FFF2-40B4-BE49-F238E27FC236}">
                <a16:creationId xmlns:a16="http://schemas.microsoft.com/office/drawing/2014/main" id="{5A7AFCC3-3C0E-7CF2-9632-8198542A827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96DEEB8-7010-90D0-DCD4-C2319E2064D3}"/>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1516144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BA3584-464F-7A71-46BC-BAF5B2AE85A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6AE50D-7913-16B2-3FEB-21022F06DB7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AC85386-ED1E-CF5E-358E-4603EBB4CA90}"/>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5" name="Alt Bilgi Yer Tutucusu 4">
            <a:extLst>
              <a:ext uri="{FF2B5EF4-FFF2-40B4-BE49-F238E27FC236}">
                <a16:creationId xmlns:a16="http://schemas.microsoft.com/office/drawing/2014/main" id="{DCB1A2AB-AC32-F2E2-88EB-3A68AAC906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2C6D0B-9F03-37BC-5D2D-E1FA285060D7}"/>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2084133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5E2C516-4BEB-87BE-194A-D07BEA6265B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68A175D-9837-2477-CAD6-7F78D334E66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050095E-36E8-DC89-3E0E-2F0A9BAC6A06}"/>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5" name="Alt Bilgi Yer Tutucusu 4">
            <a:extLst>
              <a:ext uri="{FF2B5EF4-FFF2-40B4-BE49-F238E27FC236}">
                <a16:creationId xmlns:a16="http://schemas.microsoft.com/office/drawing/2014/main" id="{68E5523C-31FD-AC49-E8C1-1D42AA4ADB0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11EBA1F-6721-CC4C-EE6A-4946FDB65C2D}"/>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2185255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017597-3127-6DCC-EFE2-6B74F18647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5333B-8653-7858-650A-99687D28B9C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772C9AB-764B-4573-3656-C3675B6EBDBC}"/>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5" name="Alt Bilgi Yer Tutucusu 4">
            <a:extLst>
              <a:ext uri="{FF2B5EF4-FFF2-40B4-BE49-F238E27FC236}">
                <a16:creationId xmlns:a16="http://schemas.microsoft.com/office/drawing/2014/main" id="{0A483CBC-E06D-EE79-0F08-EF8CD3C17E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3CC0A17-EB9C-611B-DBA1-8AE3E3BD188C}"/>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393675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AC14C6-9A5F-4B2E-0BD7-AF0CA06B14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AE104A8-30D4-D10F-4EFB-1F6CF0DCE9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27256A2-F30C-523D-5951-D2FB8DCDA965}"/>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5" name="Alt Bilgi Yer Tutucusu 4">
            <a:extLst>
              <a:ext uri="{FF2B5EF4-FFF2-40B4-BE49-F238E27FC236}">
                <a16:creationId xmlns:a16="http://schemas.microsoft.com/office/drawing/2014/main" id="{610C6406-54E5-F115-9546-EB5B66816B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CE4B54B-8DE3-D7C9-2F5F-F4DDD1985DDA}"/>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1890452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2168F4-03F7-8BD2-12FA-32B7C06C957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E8F3EE1-6270-7B3D-F7E9-B64B7E77F09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1F8C0D9-6125-FC5B-5453-39C8267898F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EF86550-EA14-FF9D-00BA-01745A9CA85A}"/>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6" name="Alt Bilgi Yer Tutucusu 5">
            <a:extLst>
              <a:ext uri="{FF2B5EF4-FFF2-40B4-BE49-F238E27FC236}">
                <a16:creationId xmlns:a16="http://schemas.microsoft.com/office/drawing/2014/main" id="{65BFB12B-12A1-08F8-1ACD-9135E8F7E4E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2A8E7E3-3CDC-8C5A-B870-722F0707C2BC}"/>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333280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6AD442-D9BB-EEAD-1E9D-5157103951F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6499701-AE75-8A7D-C036-714F0A7C7D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E8AE887-797C-7C60-BAF4-05EB011F1B0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789ADC4-87E7-BC8A-58BE-EBC7AB4F85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12AD926-9AB0-DECD-3F64-42F865DD41C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2F538EA-6D21-A7AD-7832-7A2885D506B6}"/>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8" name="Alt Bilgi Yer Tutucusu 7">
            <a:extLst>
              <a:ext uri="{FF2B5EF4-FFF2-40B4-BE49-F238E27FC236}">
                <a16:creationId xmlns:a16="http://schemas.microsoft.com/office/drawing/2014/main" id="{604BB4B2-A238-9B2D-1244-86A6C3BA575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A528F12-617F-FCC3-9807-3719396FB71D}"/>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3090498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A1EA11-E3B1-FED9-E160-6661F5C679B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849D112-3753-051E-52AD-FDADEF96EA51}"/>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4" name="Alt Bilgi Yer Tutucusu 3">
            <a:extLst>
              <a:ext uri="{FF2B5EF4-FFF2-40B4-BE49-F238E27FC236}">
                <a16:creationId xmlns:a16="http://schemas.microsoft.com/office/drawing/2014/main" id="{41A2C7A9-0B09-5017-666D-BB2693F311A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4F4A881-1250-F9DB-EE88-8EFF4305AD24}"/>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2531080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5533532-DE2D-A172-3E39-B3F3E27D492D}"/>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3" name="Alt Bilgi Yer Tutucusu 2">
            <a:extLst>
              <a:ext uri="{FF2B5EF4-FFF2-40B4-BE49-F238E27FC236}">
                <a16:creationId xmlns:a16="http://schemas.microsoft.com/office/drawing/2014/main" id="{01C8AD18-6B6D-5216-7237-63073A745C4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3D67409-AAEB-4BB7-5D3A-2FAF6BD269F9}"/>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2103452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156CDE-B059-467A-C0AA-48025B84077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7382EB6-7433-DDA6-E41E-67CFB0ED65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A2CA86D-5971-D669-7033-A45FB3BDCD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A339DBB-DB3D-EFE5-D5A8-F5EA2C638332}"/>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6" name="Alt Bilgi Yer Tutucusu 5">
            <a:extLst>
              <a:ext uri="{FF2B5EF4-FFF2-40B4-BE49-F238E27FC236}">
                <a16:creationId xmlns:a16="http://schemas.microsoft.com/office/drawing/2014/main" id="{B02BDFBC-C990-5BD3-4322-EE22C936F05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FC59B39-5379-A027-8B09-4711AC213E93}"/>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1591902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26F7B4-4A17-4748-E142-78D3DC672AD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8818DF1-66AF-5E38-B393-1D83620F4E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973ABAF-48E5-8FE0-E3E9-84447FC3F5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D1D75F1-5B73-DB2D-17B6-D0151EA60739}"/>
              </a:ext>
            </a:extLst>
          </p:cNvPr>
          <p:cNvSpPr>
            <a:spLocks noGrp="1"/>
          </p:cNvSpPr>
          <p:nvPr>
            <p:ph type="dt" sz="half" idx="10"/>
          </p:nvPr>
        </p:nvSpPr>
        <p:spPr/>
        <p:txBody>
          <a:bodyPr/>
          <a:lstStyle/>
          <a:p>
            <a:fld id="{A9A8AE46-4454-4F2D-92E2-A6C9C95AB11A}" type="datetimeFigureOut">
              <a:rPr lang="tr-TR" smtClean="0"/>
              <a:t>2.03.2023</a:t>
            </a:fld>
            <a:endParaRPr lang="tr-TR"/>
          </a:p>
        </p:txBody>
      </p:sp>
      <p:sp>
        <p:nvSpPr>
          <p:cNvPr id="6" name="Alt Bilgi Yer Tutucusu 5">
            <a:extLst>
              <a:ext uri="{FF2B5EF4-FFF2-40B4-BE49-F238E27FC236}">
                <a16:creationId xmlns:a16="http://schemas.microsoft.com/office/drawing/2014/main" id="{336960C7-2F2F-C716-CC9C-AFA18625761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9962D8C-A609-431A-FA63-8D91DCEEF49E}"/>
              </a:ext>
            </a:extLst>
          </p:cNvPr>
          <p:cNvSpPr>
            <a:spLocks noGrp="1"/>
          </p:cNvSpPr>
          <p:nvPr>
            <p:ph type="sldNum" sz="quarter" idx="12"/>
          </p:nvPr>
        </p:nvSpPr>
        <p:spPr/>
        <p:txBody>
          <a:bodyPr/>
          <a:lstStyle/>
          <a:p>
            <a:fld id="{1542DB61-2CB4-4A7A-908E-2ABB54EF5EC3}" type="slidenum">
              <a:rPr lang="tr-TR" smtClean="0"/>
              <a:t>‹#›</a:t>
            </a:fld>
            <a:endParaRPr lang="tr-TR"/>
          </a:p>
        </p:txBody>
      </p:sp>
    </p:spTree>
    <p:extLst>
      <p:ext uri="{BB962C8B-B14F-4D97-AF65-F5344CB8AC3E}">
        <p14:creationId xmlns:p14="http://schemas.microsoft.com/office/powerpoint/2010/main" val="4177004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1EBFEC5-2056-377F-E305-D260357A4F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6D58AC5-030D-0DEC-1FFA-580974BAD9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D9A97D0-A981-D73A-FBCA-3E926283CA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A8AE46-4454-4F2D-92E2-A6C9C95AB11A}" type="datetimeFigureOut">
              <a:rPr lang="tr-TR" smtClean="0"/>
              <a:t>2.03.2023</a:t>
            </a:fld>
            <a:endParaRPr lang="tr-TR"/>
          </a:p>
        </p:txBody>
      </p:sp>
      <p:sp>
        <p:nvSpPr>
          <p:cNvPr id="5" name="Alt Bilgi Yer Tutucusu 4">
            <a:extLst>
              <a:ext uri="{FF2B5EF4-FFF2-40B4-BE49-F238E27FC236}">
                <a16:creationId xmlns:a16="http://schemas.microsoft.com/office/drawing/2014/main" id="{F1C5A111-987C-5EBB-BA99-33E35EB266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358C487-4199-60C0-7FCF-A91A86BA74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42DB61-2CB4-4A7A-908E-2ABB54EF5EC3}" type="slidenum">
              <a:rPr lang="tr-TR" smtClean="0"/>
              <a:t>‹#›</a:t>
            </a:fld>
            <a:endParaRPr lang="tr-TR"/>
          </a:p>
        </p:txBody>
      </p:sp>
    </p:spTree>
    <p:extLst>
      <p:ext uri="{BB962C8B-B14F-4D97-AF65-F5344CB8AC3E}">
        <p14:creationId xmlns:p14="http://schemas.microsoft.com/office/powerpoint/2010/main" val="326742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02CE34-EBC5-765B-A751-493B13DC332B}"/>
              </a:ext>
            </a:extLst>
          </p:cNvPr>
          <p:cNvSpPr>
            <a:spLocks noGrp="1"/>
          </p:cNvSpPr>
          <p:nvPr>
            <p:ph type="ctrTitle"/>
          </p:nvPr>
        </p:nvSpPr>
        <p:spPr/>
        <p:txBody>
          <a:bodyPr/>
          <a:lstStyle/>
          <a:p>
            <a:r>
              <a:rPr lang="tr-TR" dirty="0"/>
              <a:t>Tedarik Zincirinde Satın Alma</a:t>
            </a:r>
            <a:br>
              <a:rPr lang="tr-TR" dirty="0"/>
            </a:br>
            <a:r>
              <a:rPr lang="tr-TR" dirty="0"/>
              <a:t>ve Örgütsel İlişkiler</a:t>
            </a:r>
          </a:p>
        </p:txBody>
      </p:sp>
      <p:sp>
        <p:nvSpPr>
          <p:cNvPr id="3" name="Alt Başlık 2">
            <a:extLst>
              <a:ext uri="{FF2B5EF4-FFF2-40B4-BE49-F238E27FC236}">
                <a16:creationId xmlns:a16="http://schemas.microsoft.com/office/drawing/2014/main" id="{8E303DD4-AFD6-6DBF-C8A0-AE8EF69955D8}"/>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17005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br>
              <a:rPr lang="tr-TR" dirty="0"/>
            </a:br>
            <a:r>
              <a:rPr lang="tr-TR" dirty="0"/>
              <a:t>Tedarikçi İlişkilerinde Yaklaşımlar</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1877568" y="1690688"/>
            <a:ext cx="9875520" cy="4953952"/>
          </a:xfrm>
        </p:spPr>
        <p:txBody>
          <a:bodyPr>
            <a:normAutofit/>
          </a:bodyPr>
          <a:lstStyle/>
          <a:p>
            <a:pPr marL="0" indent="804863" algn="just">
              <a:buNone/>
            </a:pPr>
            <a:r>
              <a:rPr lang="tr-TR" sz="1800" b="0" i="0" u="none" strike="noStrike" baseline="0" dirty="0">
                <a:latin typeface="MinionPro-Regular"/>
              </a:rPr>
              <a:t>Geleneksel tedarik zincirlerine ilişkin özellikleri aşağıdaki şekilde sıralayabiliriz:</a:t>
            </a:r>
          </a:p>
          <a:p>
            <a:pPr algn="just"/>
            <a:r>
              <a:rPr lang="tr-TR" sz="1800" b="0" i="0" u="none" strike="noStrike" baseline="0" dirty="0">
                <a:latin typeface="MinionPro-Regular"/>
              </a:rPr>
              <a:t>Müşteriler ve tedarikçiler arasında kazan-kaybet türünde anlaşmalara dayanan taraf ilişkileri</a:t>
            </a:r>
          </a:p>
          <a:p>
            <a:pPr algn="just"/>
            <a:r>
              <a:rPr lang="tr-TR" sz="1800" b="0" i="0" u="none" strike="noStrike" baseline="0" dirty="0">
                <a:latin typeface="MinionPro-Regular"/>
              </a:rPr>
              <a:t>Fayda ve risklerin paylaşımına çok az özen gösterme</a:t>
            </a:r>
          </a:p>
          <a:p>
            <a:pPr algn="just"/>
            <a:r>
              <a:rPr lang="tr-TR" sz="1800" b="0" i="0" u="none" strike="noStrike" baseline="0" dirty="0">
                <a:latin typeface="MinionPro-Regular"/>
              </a:rPr>
              <a:t>Kısa döneme odaklanma, karşılıklı uzun dönemli başarılara yönelik çok az ilgi duyma</a:t>
            </a:r>
          </a:p>
          <a:p>
            <a:pPr algn="just"/>
            <a:r>
              <a:rPr lang="tr-TR" sz="1800" b="0" i="0" u="none" strike="noStrike" baseline="0" dirty="0">
                <a:latin typeface="MinionPro-Regular"/>
              </a:rPr>
              <a:t>Önceliğin maliyet ve teslimat üzerinde olması, katma değer yaratımına yönelik çok az ilgi duyma</a:t>
            </a:r>
          </a:p>
          <a:p>
            <a:pPr algn="just"/>
            <a:r>
              <a:rPr lang="tr-TR" sz="1800" b="0" i="0" u="none" strike="noStrike" baseline="0" dirty="0">
                <a:latin typeface="MinionPro-Regular"/>
              </a:rPr>
              <a:t>Sınırlı iletişim</a:t>
            </a:r>
          </a:p>
          <a:p>
            <a:pPr algn="just"/>
            <a:r>
              <a:rPr lang="tr-TR" sz="1800" b="0" i="0" u="none" strike="noStrike" baseline="0" dirty="0">
                <a:latin typeface="MinionPro-Regular"/>
              </a:rPr>
              <a:t>Asıl imalatçılarla tedarikçiler arasında çok az etkileşim</a:t>
            </a:r>
          </a:p>
        </p:txBody>
      </p:sp>
      <p:pic>
        <p:nvPicPr>
          <p:cNvPr id="5" name="Resim 4">
            <a:extLst>
              <a:ext uri="{FF2B5EF4-FFF2-40B4-BE49-F238E27FC236}">
                <a16:creationId xmlns:a16="http://schemas.microsoft.com/office/drawing/2014/main" id="{55E412C4-E042-D4E1-D3B6-6BDBED0C78FF}"/>
              </a:ext>
            </a:extLst>
          </p:cNvPr>
          <p:cNvPicPr>
            <a:picLocks noChangeAspect="1"/>
          </p:cNvPicPr>
          <p:nvPr/>
        </p:nvPicPr>
        <p:blipFill>
          <a:blip r:embed="rId3"/>
          <a:stretch>
            <a:fillRect/>
          </a:stretch>
        </p:blipFill>
        <p:spPr>
          <a:xfrm>
            <a:off x="7472262" y="3596871"/>
            <a:ext cx="4172532" cy="2896004"/>
          </a:xfrm>
          <a:prstGeom prst="rect">
            <a:avLst/>
          </a:prstGeom>
        </p:spPr>
      </p:pic>
    </p:spTree>
    <p:extLst>
      <p:ext uri="{BB962C8B-B14F-4D97-AF65-F5344CB8AC3E}">
        <p14:creationId xmlns:p14="http://schemas.microsoft.com/office/powerpoint/2010/main" val="3279527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br>
              <a:rPr lang="tr-TR" dirty="0"/>
            </a:br>
            <a:r>
              <a:rPr lang="tr-TR" dirty="0"/>
              <a:t>Tedarik Zincirinde İlişki Türleri</a:t>
            </a:r>
          </a:p>
        </p:txBody>
      </p:sp>
      <p:pic>
        <p:nvPicPr>
          <p:cNvPr id="7" name="Resim 6">
            <a:extLst>
              <a:ext uri="{FF2B5EF4-FFF2-40B4-BE49-F238E27FC236}">
                <a16:creationId xmlns:a16="http://schemas.microsoft.com/office/drawing/2014/main" id="{372A4E02-8592-3FCB-6D54-6F54E1843717}"/>
              </a:ext>
            </a:extLst>
          </p:cNvPr>
          <p:cNvPicPr>
            <a:picLocks noChangeAspect="1"/>
          </p:cNvPicPr>
          <p:nvPr/>
        </p:nvPicPr>
        <p:blipFill>
          <a:blip r:embed="rId3"/>
          <a:stretch>
            <a:fillRect/>
          </a:stretch>
        </p:blipFill>
        <p:spPr>
          <a:xfrm>
            <a:off x="2261512" y="2199915"/>
            <a:ext cx="7668976" cy="2458169"/>
          </a:xfrm>
          <a:prstGeom prst="rect">
            <a:avLst/>
          </a:prstGeom>
        </p:spPr>
      </p:pic>
    </p:spTree>
    <p:extLst>
      <p:ext uri="{BB962C8B-B14F-4D97-AF65-F5344CB8AC3E}">
        <p14:creationId xmlns:p14="http://schemas.microsoft.com/office/powerpoint/2010/main" val="4065281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br>
              <a:rPr lang="tr-TR" dirty="0"/>
            </a:br>
            <a:r>
              <a:rPr lang="tr-TR" dirty="0"/>
              <a:t>Tedarikçi Şebekelerinin Oluşturulması</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838200" y="1690688"/>
            <a:ext cx="10378440" cy="4953952"/>
          </a:xfrm>
        </p:spPr>
        <p:txBody>
          <a:bodyPr>
            <a:normAutofit/>
          </a:bodyPr>
          <a:lstStyle/>
          <a:p>
            <a:pPr marL="0" indent="987425" algn="just">
              <a:buNone/>
            </a:pPr>
            <a:r>
              <a:rPr lang="tr-TR" sz="1800" b="0" i="0" u="none" strike="noStrike" baseline="0" dirty="0">
                <a:solidFill>
                  <a:srgbClr val="000000"/>
                </a:solidFill>
                <a:latin typeface="MinionPro-Regular"/>
              </a:rPr>
              <a:t>Günümüzde tedarikçi şebekelerinin oluşturulması konusunda literatürde kapsamlı çalışmalar bulunmaktadır. Şebeke (network) teorileri işletme içindeki ilişkilerin açıklanmasında potansiyel bir yöntem ve yol gösterici olarak kabul edilir. Şebeke ile ilgili literatürün ortaya koyduğu gerçek, terimlerin hem terminolojik hem de kavramsal olarak tam bir belirsizlik içinde bulunduğudur. </a:t>
            </a:r>
            <a:r>
              <a:rPr lang="tr-TR" sz="1800" b="0" i="0" u="none" strike="noStrike" baseline="0" dirty="0" err="1">
                <a:solidFill>
                  <a:srgbClr val="000000"/>
                </a:solidFill>
                <a:latin typeface="MinionPro-Regular"/>
              </a:rPr>
              <a:t>Szarka</a:t>
            </a:r>
            <a:r>
              <a:rPr lang="tr-TR" sz="1800" b="0" i="0" u="none" strike="noStrike" baseline="0" dirty="0">
                <a:solidFill>
                  <a:srgbClr val="000000"/>
                </a:solidFill>
                <a:latin typeface="MinionPro-Regular"/>
              </a:rPr>
              <a:t> (1990) ve </a:t>
            </a:r>
            <a:r>
              <a:rPr lang="tr-TR" sz="1800" b="0" i="0" u="none" strike="noStrike" baseline="0" dirty="0" err="1">
                <a:solidFill>
                  <a:srgbClr val="000000"/>
                </a:solidFill>
                <a:latin typeface="MinionPro-Regular"/>
              </a:rPr>
              <a:t>Johannnison</a:t>
            </a:r>
            <a:r>
              <a:rPr lang="tr-TR" sz="1800" b="0" i="0" u="none" strike="noStrike" baseline="0" dirty="0">
                <a:solidFill>
                  <a:srgbClr val="000000"/>
                </a:solidFill>
                <a:latin typeface="MinionPro-Regular"/>
              </a:rPr>
              <a:t> (1987) üç tür şebeke tipi ortaya koymuştur; bunlar:</a:t>
            </a:r>
          </a:p>
          <a:p>
            <a:pPr algn="just"/>
            <a:r>
              <a:rPr lang="tr-TR" sz="1800" b="0" i="0" u="none" strike="noStrike" baseline="0" dirty="0">
                <a:solidFill>
                  <a:srgbClr val="000000"/>
                </a:solidFill>
                <a:latin typeface="MinionPro-Regular"/>
              </a:rPr>
              <a:t>Ticari olarak değişim etkinliği yapan işletmeler arasındaki üretim şebekeleri,</a:t>
            </a:r>
          </a:p>
          <a:p>
            <a:pPr algn="just"/>
            <a:r>
              <a:rPr lang="tr-TR" sz="1800" b="0" i="0" u="none" strike="noStrike" baseline="0" dirty="0">
                <a:solidFill>
                  <a:srgbClr val="000000"/>
                </a:solidFill>
                <a:latin typeface="MinionPro-Regular"/>
              </a:rPr>
              <a:t>Dostluk ve güvene dayalı bireysel şebekeler ve</a:t>
            </a:r>
          </a:p>
          <a:p>
            <a:pPr algn="just"/>
            <a:r>
              <a:rPr lang="tr-TR" sz="1800" b="0" i="0" u="none" strike="noStrike" baseline="0" dirty="0">
                <a:solidFill>
                  <a:srgbClr val="000000"/>
                </a:solidFill>
                <a:latin typeface="MinionPro-Regular"/>
              </a:rPr>
              <a:t>Sosyal ağlara, toplumsal bağlılıklara ve ortak değerlere uyuma dayalı sembolik şebekelerdir.</a:t>
            </a:r>
            <a:endParaRPr lang="tr-TR" sz="1800" b="0" i="0" u="none" strike="noStrike" baseline="0" dirty="0">
              <a:latin typeface="MinionPro-Regular"/>
            </a:endParaRPr>
          </a:p>
        </p:txBody>
      </p:sp>
    </p:spTree>
    <p:extLst>
      <p:ext uri="{BB962C8B-B14F-4D97-AF65-F5344CB8AC3E}">
        <p14:creationId xmlns:p14="http://schemas.microsoft.com/office/powerpoint/2010/main" val="1023727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br>
              <a:rPr lang="tr-TR" dirty="0"/>
            </a:br>
            <a:r>
              <a:rPr lang="tr-TR" dirty="0"/>
              <a:t>Tedarikçi Şebekelerinin Oluşturulması</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838200" y="1690688"/>
            <a:ext cx="10378440" cy="4953952"/>
          </a:xfrm>
        </p:spPr>
        <p:txBody>
          <a:bodyPr>
            <a:normAutofit/>
          </a:bodyPr>
          <a:lstStyle/>
          <a:p>
            <a:pPr marL="0" indent="719138" algn="just">
              <a:buNone/>
            </a:pPr>
            <a:r>
              <a:rPr lang="tr-TR" sz="1800" b="0" i="0" u="none" strike="noStrike" baseline="0" dirty="0">
                <a:latin typeface="MinionPro-Regular"/>
              </a:rPr>
              <a:t>Daha sonraki çalışmalarda yukarıda belirttiğimiz sınıflama birbirine daha yakın bir düzenle ele alınarak; değişim şebekeleri, iletişim şebekeleri ve sosyal paylaşım şebekeleri şeklinde yeniden düzenlenmiştir. Bu tür bir sınıflama katılımcıların ilişkilerinin kapsamını belirlemek açısından faydalı olmakla birlikte, araştırılan tedarikçi ilişkilerini belirlemeye bir sınırlama da getirmektedir. Bilindiği gibi tedarikçi şebekelerinden söz etmek ve onları tanımlamak daha çok ortaklıkları ve işbirliklerini kapsamına almaktadır. Burada yapılan sınıflamalarda ise kendiliğinden oluşan şebekeler, değişim/üretim, kişisel/sosyal ya da iletişim/uyum konularına dayalı biçimsel ve biçimsel olmayan şebekeleri kapsamaktadır.</a:t>
            </a:r>
          </a:p>
        </p:txBody>
      </p:sp>
    </p:spTree>
    <p:extLst>
      <p:ext uri="{BB962C8B-B14F-4D97-AF65-F5344CB8AC3E}">
        <p14:creationId xmlns:p14="http://schemas.microsoft.com/office/powerpoint/2010/main" val="3913454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br>
              <a:rPr lang="tr-TR" dirty="0"/>
            </a:br>
            <a:r>
              <a:rPr lang="tr-TR" dirty="0"/>
              <a:t>Tedarikçi Şebekelerinin Oluşturulması</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838200" y="1690688"/>
            <a:ext cx="10378440" cy="4953952"/>
          </a:xfrm>
        </p:spPr>
        <p:txBody>
          <a:bodyPr>
            <a:normAutofit/>
          </a:bodyPr>
          <a:lstStyle/>
          <a:p>
            <a:pPr algn="just"/>
            <a:r>
              <a:rPr lang="tr-TR" sz="1800" b="0" i="0" u="none" strike="noStrike" baseline="0" dirty="0">
                <a:latin typeface="MinionPro-Regular"/>
              </a:rPr>
              <a:t>Stratejik işbirlikleri</a:t>
            </a:r>
          </a:p>
          <a:p>
            <a:pPr algn="just"/>
            <a:r>
              <a:rPr lang="tr-TR" sz="1800" b="0" i="0" u="none" strike="noStrike" baseline="0" dirty="0">
                <a:latin typeface="MinionPro-Regular"/>
              </a:rPr>
              <a:t>Ortak girişim anlaşmaları</a:t>
            </a:r>
          </a:p>
          <a:p>
            <a:pPr algn="just"/>
            <a:r>
              <a:rPr lang="tr-TR" sz="1800" b="0" i="0" u="none" strike="noStrike" baseline="0" dirty="0">
                <a:latin typeface="MinionPro-Regular"/>
              </a:rPr>
              <a:t>Tam ve dikey bütünleşik organizasyonlar</a:t>
            </a:r>
          </a:p>
        </p:txBody>
      </p:sp>
    </p:spTree>
    <p:extLst>
      <p:ext uri="{BB962C8B-B14F-4D97-AF65-F5344CB8AC3E}">
        <p14:creationId xmlns:p14="http://schemas.microsoft.com/office/powerpoint/2010/main" val="3352452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br>
              <a:rPr lang="tr-TR" dirty="0"/>
            </a:br>
            <a:r>
              <a:rPr lang="tr-TR" dirty="0"/>
              <a:t>Dış Kaynak Kullanımı</a:t>
            </a:r>
          </a:p>
        </p:txBody>
      </p:sp>
      <p:pic>
        <p:nvPicPr>
          <p:cNvPr id="7" name="Resim 6">
            <a:extLst>
              <a:ext uri="{FF2B5EF4-FFF2-40B4-BE49-F238E27FC236}">
                <a16:creationId xmlns:a16="http://schemas.microsoft.com/office/drawing/2014/main" id="{FC3D1BE9-C8FC-5145-8E6D-867685EFD275}"/>
              </a:ext>
            </a:extLst>
          </p:cNvPr>
          <p:cNvPicPr>
            <a:picLocks noChangeAspect="1"/>
          </p:cNvPicPr>
          <p:nvPr/>
        </p:nvPicPr>
        <p:blipFill>
          <a:blip r:embed="rId3"/>
          <a:stretch>
            <a:fillRect/>
          </a:stretch>
        </p:blipFill>
        <p:spPr>
          <a:xfrm>
            <a:off x="454444" y="2153984"/>
            <a:ext cx="11283111" cy="3173920"/>
          </a:xfrm>
          <a:prstGeom prst="rect">
            <a:avLst/>
          </a:prstGeom>
        </p:spPr>
      </p:pic>
    </p:spTree>
    <p:extLst>
      <p:ext uri="{BB962C8B-B14F-4D97-AF65-F5344CB8AC3E}">
        <p14:creationId xmlns:p14="http://schemas.microsoft.com/office/powerpoint/2010/main" val="4095534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ORTAKLIKLARI VE İŞBİRLİKLERİ</a:t>
            </a:r>
          </a:p>
        </p:txBody>
      </p:sp>
      <p:pic>
        <p:nvPicPr>
          <p:cNvPr id="5" name="Resim 4">
            <a:extLst>
              <a:ext uri="{FF2B5EF4-FFF2-40B4-BE49-F238E27FC236}">
                <a16:creationId xmlns:a16="http://schemas.microsoft.com/office/drawing/2014/main" id="{C1367B42-6E95-EC01-07A9-35D3ED461AD0}"/>
              </a:ext>
            </a:extLst>
          </p:cNvPr>
          <p:cNvPicPr>
            <a:picLocks noChangeAspect="1"/>
          </p:cNvPicPr>
          <p:nvPr/>
        </p:nvPicPr>
        <p:blipFill>
          <a:blip r:embed="rId3"/>
          <a:stretch>
            <a:fillRect/>
          </a:stretch>
        </p:blipFill>
        <p:spPr>
          <a:xfrm>
            <a:off x="315037" y="1348001"/>
            <a:ext cx="6173061" cy="5296639"/>
          </a:xfrm>
          <a:prstGeom prst="rect">
            <a:avLst/>
          </a:prstGeom>
        </p:spPr>
      </p:pic>
      <p:pic>
        <p:nvPicPr>
          <p:cNvPr id="9" name="Resim 8">
            <a:extLst>
              <a:ext uri="{FF2B5EF4-FFF2-40B4-BE49-F238E27FC236}">
                <a16:creationId xmlns:a16="http://schemas.microsoft.com/office/drawing/2014/main" id="{A1E16065-1241-8170-3D37-587626A5DD95}"/>
              </a:ext>
            </a:extLst>
          </p:cNvPr>
          <p:cNvPicPr>
            <a:picLocks noChangeAspect="1"/>
          </p:cNvPicPr>
          <p:nvPr/>
        </p:nvPicPr>
        <p:blipFill>
          <a:blip r:embed="rId4"/>
          <a:stretch>
            <a:fillRect/>
          </a:stretch>
        </p:blipFill>
        <p:spPr>
          <a:xfrm>
            <a:off x="6488098" y="1348001"/>
            <a:ext cx="5533671" cy="5227662"/>
          </a:xfrm>
          <a:prstGeom prst="rect">
            <a:avLst/>
          </a:prstGeom>
        </p:spPr>
      </p:pic>
    </p:spTree>
    <p:extLst>
      <p:ext uri="{BB962C8B-B14F-4D97-AF65-F5344CB8AC3E}">
        <p14:creationId xmlns:p14="http://schemas.microsoft.com/office/powerpoint/2010/main" val="2306186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 ZİNCİRİNDE BÜTÜNLEŞME</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838200" y="1690688"/>
            <a:ext cx="10378440" cy="4953952"/>
          </a:xfrm>
        </p:spPr>
        <p:txBody>
          <a:bodyPr>
            <a:normAutofit lnSpcReduction="10000"/>
          </a:bodyPr>
          <a:lstStyle/>
          <a:p>
            <a:pPr algn="just"/>
            <a:r>
              <a:rPr lang="tr-TR" sz="1800" b="0" i="0" u="none" strike="noStrike" baseline="0" dirty="0">
                <a:latin typeface="MinionPro-Regular"/>
              </a:rPr>
              <a:t>Tedarik Zincirinde Bütünleşmeyi Arttıran Faktörler</a:t>
            </a:r>
          </a:p>
          <a:p>
            <a:pPr lvl="1" algn="just"/>
            <a:r>
              <a:rPr lang="tr-TR" sz="1800" b="0" i="0" u="none" strike="noStrike" baseline="0" dirty="0">
                <a:latin typeface="MinionPro-Regular"/>
              </a:rPr>
              <a:t>Artan maliyet rekabeti</a:t>
            </a:r>
          </a:p>
          <a:p>
            <a:pPr lvl="1" algn="just"/>
            <a:r>
              <a:rPr lang="tr-TR" sz="1800" dirty="0">
                <a:latin typeface="MinionPro-Regular"/>
              </a:rPr>
              <a:t>Daha kısa ürün yaşam süresi</a:t>
            </a:r>
          </a:p>
          <a:p>
            <a:pPr lvl="1" algn="just"/>
            <a:r>
              <a:rPr lang="tr-TR" sz="1800" dirty="0">
                <a:latin typeface="MinionPro-Regular"/>
              </a:rPr>
              <a:t>Daha hızlı ürün geliştirme süreci</a:t>
            </a:r>
          </a:p>
          <a:p>
            <a:pPr lvl="1" algn="just"/>
            <a:r>
              <a:rPr lang="tr-TR" sz="1800" dirty="0">
                <a:latin typeface="MinionPro-Regular"/>
              </a:rPr>
              <a:t>Ürün sunumlarının küreselleşmesi</a:t>
            </a:r>
          </a:p>
          <a:p>
            <a:pPr lvl="1" algn="just"/>
            <a:r>
              <a:rPr lang="tr-TR" sz="1800" dirty="0">
                <a:latin typeface="MinionPro-Regular"/>
              </a:rPr>
              <a:t>Daha yüksek kalite</a:t>
            </a:r>
          </a:p>
          <a:p>
            <a:pPr algn="just"/>
            <a:r>
              <a:rPr lang="tr-TR" sz="1800" b="0" i="0" u="none" strike="noStrike" baseline="0" dirty="0">
                <a:latin typeface="MinionPro-Regular"/>
              </a:rPr>
              <a:t>Tedarik Zinciri Bütünleşmesinde Karşılaşılan Sorunlara Neden Olan Faktörler</a:t>
            </a:r>
          </a:p>
          <a:p>
            <a:pPr lvl="1"/>
            <a:r>
              <a:rPr lang="tr-TR" sz="1800" dirty="0">
                <a:latin typeface="MinionPro-Regular"/>
              </a:rPr>
              <a:t>Talebin yanlış tahmin edilmesi</a:t>
            </a:r>
          </a:p>
          <a:p>
            <a:pPr lvl="1"/>
            <a:r>
              <a:rPr lang="tr-TR" sz="1800" dirty="0">
                <a:latin typeface="MinionPro-Regular"/>
              </a:rPr>
              <a:t>Değişken pazar ve talep modelleri</a:t>
            </a:r>
          </a:p>
          <a:p>
            <a:pPr lvl="1"/>
            <a:r>
              <a:rPr lang="tr-TR" sz="1800" dirty="0">
                <a:latin typeface="MinionPro-Regular"/>
              </a:rPr>
              <a:t>Bilgi paylaşımındaki isteksizlik</a:t>
            </a:r>
          </a:p>
          <a:p>
            <a:pPr lvl="1"/>
            <a:r>
              <a:rPr lang="tr-TR" sz="1800" dirty="0">
                <a:latin typeface="MinionPro-Regular"/>
              </a:rPr>
              <a:t>Büyük baskın müşteriler tarafından yapılan zorlamalar</a:t>
            </a:r>
          </a:p>
          <a:p>
            <a:pPr lvl="1"/>
            <a:r>
              <a:rPr lang="tr-TR" sz="1800" dirty="0">
                <a:latin typeface="MinionPro-Regular"/>
              </a:rPr>
              <a:t>Monopol haline gelmiş tedarikçilerin direnişi</a:t>
            </a:r>
          </a:p>
          <a:p>
            <a:pPr lvl="1"/>
            <a:r>
              <a:rPr lang="tr-TR" sz="1800" dirty="0">
                <a:latin typeface="MinionPro-Regular"/>
              </a:rPr>
              <a:t>Yönetim tarz ve yaklaşımları</a:t>
            </a:r>
          </a:p>
          <a:p>
            <a:pPr lvl="1"/>
            <a:r>
              <a:rPr lang="tr-TR" sz="1800" dirty="0">
                <a:latin typeface="MinionPro-Regular"/>
              </a:rPr>
              <a:t>Zayıf ve güvenilirliği düşük dağıtım performansı</a:t>
            </a:r>
          </a:p>
          <a:p>
            <a:pPr lvl="1"/>
            <a:r>
              <a:rPr lang="es-ES" sz="1800" dirty="0">
                <a:latin typeface="MinionPro-Regular"/>
              </a:rPr>
              <a:t>Global/uzun mesafe tedarikçiler ve/veya pazarlar</a:t>
            </a:r>
          </a:p>
          <a:p>
            <a:pPr lvl="1"/>
            <a:r>
              <a:rPr lang="tr-TR" sz="1800" dirty="0">
                <a:latin typeface="MinionPro-Regular"/>
              </a:rPr>
              <a:t>Değişime karşı direniş</a:t>
            </a:r>
          </a:p>
          <a:p>
            <a:pPr lvl="1"/>
            <a:r>
              <a:rPr lang="tr-TR" sz="1800" dirty="0">
                <a:latin typeface="MinionPro-Regular"/>
              </a:rPr>
              <a:t>Bilgi/kaynak eksikliği</a:t>
            </a:r>
          </a:p>
          <a:p>
            <a:pPr lvl="1" algn="just"/>
            <a:endParaRPr lang="tr-TR" sz="1400" b="0" i="0" u="none" strike="noStrike" baseline="0" dirty="0">
              <a:latin typeface="MinionPro-Regular"/>
            </a:endParaRPr>
          </a:p>
        </p:txBody>
      </p:sp>
    </p:spTree>
    <p:extLst>
      <p:ext uri="{BB962C8B-B14F-4D97-AF65-F5344CB8AC3E}">
        <p14:creationId xmlns:p14="http://schemas.microsoft.com/office/powerpoint/2010/main" val="2569293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BEEE6E-D052-A3A9-2309-08956566DEAF}"/>
              </a:ext>
            </a:extLst>
          </p:cNvPr>
          <p:cNvSpPr>
            <a:spLocks noGrp="1"/>
          </p:cNvSpPr>
          <p:nvPr>
            <p:ph type="title"/>
          </p:nvPr>
        </p:nvSpPr>
        <p:spPr/>
        <p:txBody>
          <a:bodyPr/>
          <a:lstStyle/>
          <a:p>
            <a:pPr algn="ctr"/>
            <a:r>
              <a:rPr lang="tr-TR" dirty="0"/>
              <a:t>SATIN ALMA VE TEDARİK</a:t>
            </a:r>
          </a:p>
        </p:txBody>
      </p:sp>
      <p:sp>
        <p:nvSpPr>
          <p:cNvPr id="3" name="İçerik Yer Tutucusu 2">
            <a:extLst>
              <a:ext uri="{FF2B5EF4-FFF2-40B4-BE49-F238E27FC236}">
                <a16:creationId xmlns:a16="http://schemas.microsoft.com/office/drawing/2014/main" id="{1742C842-C7CC-C384-CFAB-A7EE4F68DD99}"/>
              </a:ext>
            </a:extLst>
          </p:cNvPr>
          <p:cNvSpPr>
            <a:spLocks noGrp="1"/>
          </p:cNvSpPr>
          <p:nvPr>
            <p:ph idx="1"/>
          </p:nvPr>
        </p:nvSpPr>
        <p:spPr/>
        <p:txBody>
          <a:bodyPr>
            <a:normAutofit fontScale="92500" lnSpcReduction="10000"/>
          </a:bodyPr>
          <a:lstStyle/>
          <a:p>
            <a:pPr algn="just"/>
            <a:r>
              <a:rPr lang="tr-TR" dirty="0"/>
              <a:t>Satın alma ve tedarik sözcükleri, genel olarak aynı anlamda kullanılmaktadır. </a:t>
            </a:r>
          </a:p>
          <a:p>
            <a:pPr algn="just"/>
            <a:r>
              <a:rPr lang="tr-TR" dirty="0"/>
              <a:t>Ancak tedarik kavramının satın alma kavramına göre daha geniş bir anlamı olduğunu altını çizerek söyleyebiliriz ve her durumda tedarik kavramın malların, üretim ya da satış için gerekli girdilerin ve hizmetlerin edinimini (kazanımı-elde edilmesi) kapsadığını söyleyebiliriz.</a:t>
            </a:r>
          </a:p>
          <a:p>
            <a:pPr algn="just"/>
            <a:r>
              <a:rPr lang="tr-TR" dirty="0"/>
              <a:t>Başka bir deyişle bu kavram, malların, girdilerin ve hizmetlerin para karşılığı değişiminden farklı bir amaçla elde edilmesini ifade etmektedir. </a:t>
            </a:r>
          </a:p>
          <a:p>
            <a:pPr algn="just"/>
            <a:r>
              <a:rPr lang="tr-TR" dirty="0"/>
              <a:t>Satın alma kavramı “üretimde kullanılmak ya da yeniden satmak üzere bir işletme tarafından satın alınan, kiralanan ya da bir diğer yasal yollarla gereksinim duyulan donanım, malzeme, parça tedariki ile hizmet elde etme sorumluluğunu kapsayan bir işlev” şeklinde tanımlanmaktadır.</a:t>
            </a:r>
          </a:p>
        </p:txBody>
      </p:sp>
    </p:spTree>
    <p:extLst>
      <p:ext uri="{BB962C8B-B14F-4D97-AF65-F5344CB8AC3E}">
        <p14:creationId xmlns:p14="http://schemas.microsoft.com/office/powerpoint/2010/main" val="59293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lstStyle/>
          <a:p>
            <a:pPr algn="ctr"/>
            <a:r>
              <a:rPr lang="tr-TR" dirty="0"/>
              <a:t>SATIN ALMA VE TEDARİK</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p:txBody>
          <a:bodyPr>
            <a:normAutofit fontScale="77500" lnSpcReduction="20000"/>
          </a:bodyPr>
          <a:lstStyle/>
          <a:p>
            <a:pPr marL="0" indent="719138" algn="just">
              <a:buNone/>
            </a:pPr>
            <a:r>
              <a:rPr lang="tr-TR" dirty="0"/>
              <a:t>Satın alma işlemini maliyetler dışında önemli bir konuma getiren diğer nedenleri de aşağıdaki gibi sıralamamız mümkündür:</a:t>
            </a:r>
          </a:p>
          <a:p>
            <a:pPr algn="just"/>
            <a:r>
              <a:rPr lang="tr-TR" dirty="0"/>
              <a:t>Kısa dönemli fiyat dalgalanmaları,</a:t>
            </a:r>
          </a:p>
          <a:p>
            <a:pPr algn="just"/>
            <a:r>
              <a:rPr lang="tr-TR" dirty="0"/>
              <a:t>Moda ve yeniliklerin yarattığı belirsizliklerin nitelikli kararlar almayı gerektirmesi ve</a:t>
            </a:r>
          </a:p>
          <a:p>
            <a:pPr algn="just"/>
            <a:r>
              <a:rPr lang="tr-TR" dirty="0"/>
              <a:t>Nihai ürünler pazarında yüksek ölçüde rekabetin bulunması hali.</a:t>
            </a:r>
          </a:p>
          <a:p>
            <a:pPr algn="just"/>
            <a:endParaRPr lang="tr-TR" dirty="0"/>
          </a:p>
          <a:p>
            <a:pPr marL="0" indent="719138" algn="l">
              <a:buNone/>
            </a:pPr>
            <a:r>
              <a:rPr lang="tr-TR" dirty="0"/>
              <a:t>Burada saydıklarımız yanında satın alma işleminin daha az öneme sahip olduğu durumları da şöyle sıralayabiliriz:</a:t>
            </a:r>
          </a:p>
          <a:p>
            <a:pPr algn="l"/>
            <a:r>
              <a:rPr lang="tr-TR" dirty="0"/>
              <a:t>Tüm alımların maliyetinin toplam maliyetlerin yalnızca küçük bir bölümünü kapsaması,</a:t>
            </a:r>
          </a:p>
          <a:p>
            <a:pPr algn="l"/>
            <a:r>
              <a:rPr lang="tr-TR" dirty="0"/>
              <a:t>Fiyatların göreceli olarak kararlı seyrettiği durumlar ve</a:t>
            </a:r>
          </a:p>
          <a:p>
            <a:pPr algn="l"/>
            <a:r>
              <a:rPr lang="tr-TR" dirty="0"/>
              <a:t>Yenilikler ve moda içeriğinin düşük düzeyde seyretmesi.</a:t>
            </a:r>
          </a:p>
        </p:txBody>
      </p:sp>
    </p:spTree>
    <p:extLst>
      <p:ext uri="{BB962C8B-B14F-4D97-AF65-F5344CB8AC3E}">
        <p14:creationId xmlns:p14="http://schemas.microsoft.com/office/powerpoint/2010/main" val="3237279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SATIN ALMA VE TEDARİK</a:t>
            </a:r>
            <a:br>
              <a:rPr lang="tr-TR" dirty="0"/>
            </a:br>
            <a:r>
              <a:rPr lang="tr-TR" dirty="0"/>
              <a:t>Örgütsel Satın Alma Türleri</a:t>
            </a:r>
          </a:p>
        </p:txBody>
      </p:sp>
      <p:pic>
        <p:nvPicPr>
          <p:cNvPr id="7" name="Resim 6">
            <a:extLst>
              <a:ext uri="{FF2B5EF4-FFF2-40B4-BE49-F238E27FC236}">
                <a16:creationId xmlns:a16="http://schemas.microsoft.com/office/drawing/2014/main" id="{8619EA73-72FF-D2DB-992E-446E970B33F0}"/>
              </a:ext>
            </a:extLst>
          </p:cNvPr>
          <p:cNvPicPr>
            <a:picLocks noChangeAspect="1"/>
          </p:cNvPicPr>
          <p:nvPr/>
        </p:nvPicPr>
        <p:blipFill>
          <a:blip r:embed="rId3"/>
          <a:stretch>
            <a:fillRect/>
          </a:stretch>
        </p:blipFill>
        <p:spPr>
          <a:xfrm>
            <a:off x="2394542" y="1690688"/>
            <a:ext cx="7402915" cy="5036291"/>
          </a:xfrm>
          <a:prstGeom prst="rect">
            <a:avLst/>
          </a:prstGeom>
        </p:spPr>
      </p:pic>
    </p:spTree>
    <p:extLst>
      <p:ext uri="{BB962C8B-B14F-4D97-AF65-F5344CB8AC3E}">
        <p14:creationId xmlns:p14="http://schemas.microsoft.com/office/powerpoint/2010/main" val="139136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lstStyle/>
          <a:p>
            <a:pPr algn="ctr"/>
            <a:r>
              <a:rPr lang="tr-TR" dirty="0"/>
              <a:t>SATIN ALMA VE TEDARİK</a:t>
            </a:r>
            <a:br>
              <a:rPr lang="tr-TR" dirty="0"/>
            </a:br>
            <a:r>
              <a:rPr lang="tr-TR" dirty="0"/>
              <a:t>Satın Alma Kararları</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3145536" y="2023871"/>
            <a:ext cx="8208264" cy="4153091"/>
          </a:xfrm>
        </p:spPr>
        <p:txBody>
          <a:bodyPr>
            <a:normAutofit/>
          </a:bodyPr>
          <a:lstStyle/>
          <a:p>
            <a:pPr algn="l"/>
            <a:r>
              <a:rPr lang="tr-TR" sz="1800" b="0" i="0" u="none" strike="noStrike" baseline="0" dirty="0">
                <a:latin typeface="MinionPro-Regular"/>
              </a:rPr>
              <a:t>Doğru ürünler (beklenen mallar/hizmetler)</a:t>
            </a:r>
          </a:p>
          <a:p>
            <a:pPr algn="l"/>
            <a:r>
              <a:rPr lang="tr-TR" sz="1800" b="0" i="0" u="none" strike="noStrike" baseline="0" dirty="0">
                <a:latin typeface="MinionPro-Regular"/>
              </a:rPr>
              <a:t>Doğru yer (istenilen yerde)</a:t>
            </a:r>
          </a:p>
          <a:p>
            <a:pPr algn="l"/>
            <a:r>
              <a:rPr lang="tr-TR" sz="1800" b="0" i="0" u="none" strike="noStrike" baseline="0" dirty="0">
                <a:latin typeface="MinionPro-Regular"/>
              </a:rPr>
              <a:t>Doğru Zaman (istenilen zamanda)</a:t>
            </a:r>
          </a:p>
          <a:p>
            <a:pPr algn="l"/>
            <a:r>
              <a:rPr lang="tr-TR" sz="1800" b="0" i="0" u="none" strike="noStrike" baseline="0" dirty="0">
                <a:latin typeface="MinionPro-Regular"/>
              </a:rPr>
              <a:t>Doğru fiyat (beklenen fiyatta)</a:t>
            </a:r>
          </a:p>
          <a:p>
            <a:pPr algn="l"/>
            <a:r>
              <a:rPr lang="tr-TR" sz="1800" b="0" i="0" u="none" strike="noStrike" baseline="0" dirty="0">
                <a:latin typeface="MinionPro-Regular"/>
              </a:rPr>
              <a:t>Doğru kalite (istenen kalitede)</a:t>
            </a:r>
          </a:p>
          <a:p>
            <a:pPr algn="l"/>
            <a:r>
              <a:rPr lang="tr-TR" sz="1800" b="0" i="0" u="none" strike="noStrike" baseline="0" dirty="0">
                <a:latin typeface="MinionPro-Regular"/>
              </a:rPr>
              <a:t>Doğru miktar (istenen kalitede)</a:t>
            </a:r>
            <a:endParaRPr lang="tr-TR" dirty="0"/>
          </a:p>
        </p:txBody>
      </p:sp>
    </p:spTree>
    <p:extLst>
      <p:ext uri="{BB962C8B-B14F-4D97-AF65-F5344CB8AC3E}">
        <p14:creationId xmlns:p14="http://schemas.microsoft.com/office/powerpoint/2010/main" val="3461005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lstStyle/>
          <a:p>
            <a:pPr algn="ctr"/>
            <a:r>
              <a:rPr lang="tr-TR" dirty="0"/>
              <a:t>SATIN ALMA VE TEDARİK</a:t>
            </a:r>
            <a:br>
              <a:rPr lang="tr-TR" dirty="0"/>
            </a:br>
            <a:r>
              <a:rPr lang="tr-TR" dirty="0"/>
              <a:t>Satın Almada Enformasyonun Önemi</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838200" y="1690688"/>
            <a:ext cx="10914888" cy="4953952"/>
          </a:xfrm>
        </p:spPr>
        <p:txBody>
          <a:bodyPr>
            <a:normAutofit fontScale="92500" lnSpcReduction="20000"/>
          </a:bodyPr>
          <a:lstStyle/>
          <a:p>
            <a:pPr marL="0" indent="804863" algn="just">
              <a:buNone/>
            </a:pPr>
            <a:r>
              <a:rPr lang="tr-TR" sz="1800" b="0" i="0" u="none" strike="noStrike" baseline="0" dirty="0">
                <a:latin typeface="MinionPro-Regular"/>
              </a:rPr>
              <a:t>Enformasyona ilişkin gereksinim duyulan unsurlar aşağıda belirtilen konuları kapsamaktadır:</a:t>
            </a:r>
          </a:p>
          <a:p>
            <a:pPr algn="just"/>
            <a:r>
              <a:rPr lang="tr-TR" sz="1800" b="0" i="0" u="none" strike="noStrike" baseline="0" dirty="0">
                <a:latin typeface="MinionPro-Regular"/>
              </a:rPr>
              <a:t> Fiyat</a:t>
            </a:r>
          </a:p>
          <a:p>
            <a:pPr algn="just"/>
            <a:r>
              <a:rPr lang="tr-TR" sz="1800" b="0" i="0" u="none" strike="noStrike" baseline="0" dirty="0">
                <a:latin typeface="MinionPro-Regular"/>
              </a:rPr>
              <a:t> Nitelik</a:t>
            </a:r>
          </a:p>
          <a:p>
            <a:pPr algn="just"/>
            <a:r>
              <a:rPr lang="tr-TR" sz="1800" b="0" i="0" u="none" strike="noStrike" baseline="0" dirty="0">
                <a:latin typeface="MinionPro-Regular"/>
              </a:rPr>
              <a:t> Teknik özellikler</a:t>
            </a:r>
          </a:p>
          <a:p>
            <a:pPr algn="just"/>
            <a:r>
              <a:rPr lang="tr-TR" sz="1800" b="0" i="0" u="none" strike="noStrike" baseline="0" dirty="0">
                <a:latin typeface="MinionPro-Regular"/>
              </a:rPr>
              <a:t> İşe ilişkin koşullar (tedarikçinin koşulları, ödeme şartları, teslim, satış sonrası destek, mülkiyet devri, sigorta vb.)</a:t>
            </a:r>
          </a:p>
          <a:p>
            <a:pPr marL="0" indent="804863" algn="l">
              <a:buNone/>
            </a:pPr>
            <a:r>
              <a:rPr lang="tr-TR" sz="1800" dirty="0">
                <a:latin typeface="MinionPro-Regular"/>
              </a:rPr>
              <a:t>Söz konusu enformasyonun kapsamı aşağıdaki ana başlıkları içermektedir:</a:t>
            </a:r>
          </a:p>
          <a:p>
            <a:pPr algn="l"/>
            <a:r>
              <a:rPr lang="tr-TR" sz="1800" b="0" i="0" u="none" strike="noStrike" baseline="0" dirty="0">
                <a:latin typeface="MinionPro-Regular"/>
              </a:rPr>
              <a:t>Potansiyel eksikliği, malzeme fazlalığı ve bunların yarattığı göreceli fiyat duyarlılıkları,</a:t>
            </a:r>
          </a:p>
          <a:p>
            <a:pPr algn="l"/>
            <a:r>
              <a:rPr lang="tr-TR" sz="1800" b="0" i="0" u="none" strike="noStrike" baseline="0" dirty="0">
                <a:latin typeface="MinionPro-Regular"/>
              </a:rPr>
              <a:t>Satın alma sorumluları, tedarikçiler ve rakiplerin göreceli gücü,</a:t>
            </a:r>
          </a:p>
          <a:p>
            <a:pPr algn="l"/>
            <a:r>
              <a:rPr lang="tr-TR" sz="1800" b="0" i="0" u="none" strike="noStrike" baseline="0" dirty="0">
                <a:latin typeface="MinionPro-Regular"/>
              </a:rPr>
              <a:t>Yeni malzeme ve yeni ürün geliştirme etkileri ve modası geçen ürünler,</a:t>
            </a:r>
          </a:p>
          <a:p>
            <a:pPr algn="l"/>
            <a:r>
              <a:rPr lang="tr-TR" sz="1800" b="0" i="0" u="none" strike="noStrike" baseline="0" dirty="0">
                <a:latin typeface="MinionPro-Regular"/>
              </a:rPr>
              <a:t>Teknolojik gelişmeler ve yenilikler,</a:t>
            </a:r>
          </a:p>
          <a:p>
            <a:pPr algn="l"/>
            <a:r>
              <a:rPr lang="tr-TR" sz="1800" b="0" i="0" u="none" strike="noStrike" baseline="0" dirty="0">
                <a:latin typeface="MinionPro-Regular"/>
              </a:rPr>
              <a:t>Değişen pazar koşulları, müşteri tercihlerindeki değişmeler,</a:t>
            </a:r>
          </a:p>
          <a:p>
            <a:pPr algn="l"/>
            <a:r>
              <a:rPr lang="tr-TR" sz="1800" b="0" i="0" u="none" strike="noStrike" baseline="0" dirty="0">
                <a:latin typeface="MinionPro-Regular"/>
              </a:rPr>
              <a:t>Yeni tedarik kaynakları,</a:t>
            </a:r>
          </a:p>
          <a:p>
            <a:pPr algn="l"/>
            <a:r>
              <a:rPr lang="tr-TR" sz="1800" b="0" i="0" u="none" strike="noStrike" baseline="0" dirty="0">
                <a:latin typeface="MinionPro-Regular"/>
              </a:rPr>
              <a:t>Mevcut kapasite ve mevcut tedarikçilerin becerileri,</a:t>
            </a:r>
          </a:p>
          <a:p>
            <a:pPr algn="l"/>
            <a:r>
              <a:rPr lang="tr-TR" sz="1800" b="0" i="0" u="none" strike="noStrike" baseline="0" dirty="0">
                <a:latin typeface="MinionPro-Regular"/>
              </a:rPr>
              <a:t>Tedarikçilerce verilen güvenceler (teminatlar),</a:t>
            </a:r>
          </a:p>
          <a:p>
            <a:pPr algn="l"/>
            <a:r>
              <a:rPr lang="tr-TR" sz="1800" b="0" i="0" u="none" strike="noStrike" baseline="0" dirty="0">
                <a:latin typeface="MinionPro-Regular"/>
              </a:rPr>
              <a:t>Mevcut (satın alınmış) kalemlerle karşılaştırıldığında alternatiflerin değer analizi ve</a:t>
            </a:r>
          </a:p>
          <a:p>
            <a:pPr algn="l"/>
            <a:r>
              <a:rPr lang="it-IT" sz="1800" b="0" i="0" u="none" strike="noStrike" baseline="0" dirty="0">
                <a:latin typeface="MinionPro-Regular"/>
              </a:rPr>
              <a:t>Kullanım ya da iş yapma becerisi.</a:t>
            </a:r>
            <a:endParaRPr lang="tr-TR" sz="1800" b="0" i="0" u="none" strike="noStrike" baseline="0" dirty="0">
              <a:latin typeface="MinionPro-Regular"/>
            </a:endParaRPr>
          </a:p>
        </p:txBody>
      </p:sp>
    </p:spTree>
    <p:extLst>
      <p:ext uri="{BB962C8B-B14F-4D97-AF65-F5344CB8AC3E}">
        <p14:creationId xmlns:p14="http://schemas.microsoft.com/office/powerpoint/2010/main" val="286625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fontScale="90000"/>
          </a:bodyPr>
          <a:lstStyle/>
          <a:p>
            <a:pPr algn="ctr"/>
            <a:r>
              <a:rPr lang="tr-TR" dirty="0"/>
              <a:t>SATIN ALMA VE TEDARİK</a:t>
            </a:r>
            <a:br>
              <a:rPr lang="tr-TR" dirty="0"/>
            </a:br>
            <a:r>
              <a:rPr lang="tr-TR" dirty="0"/>
              <a:t>Satın Alma Sıklığı ve Satın Alma Faaliyetinin Sınıflanması</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838200" y="1690688"/>
            <a:ext cx="10914888" cy="4953952"/>
          </a:xfrm>
        </p:spPr>
        <p:txBody>
          <a:bodyPr>
            <a:normAutofit/>
          </a:bodyPr>
          <a:lstStyle/>
          <a:p>
            <a:pPr marL="0" indent="804863" algn="just">
              <a:buNone/>
            </a:pPr>
            <a:r>
              <a:rPr lang="tr-TR" sz="1800" b="0" i="0" u="none" strike="noStrike" baseline="0" dirty="0">
                <a:latin typeface="MinionPro-Regular"/>
              </a:rPr>
              <a:t>Satın alma faaliyetlerini aşağıda sıralayabileceğimiz biçimde sınıflandırılabiliriz:</a:t>
            </a:r>
          </a:p>
          <a:p>
            <a:pPr algn="just"/>
            <a:r>
              <a:rPr lang="tr-TR" sz="1800" b="0" i="0" u="none" strike="noStrike" baseline="0" dirty="0">
                <a:latin typeface="MinionPro-Regular"/>
              </a:rPr>
              <a:t>Belirli bir amaç için hazırlanmış/önceden tasarlanmış ya da bir kereye mahsus satın alma,</a:t>
            </a:r>
          </a:p>
          <a:p>
            <a:pPr algn="just"/>
            <a:r>
              <a:rPr lang="tr-TR" sz="1800" b="0" i="0" u="none" strike="noStrike" baseline="0" dirty="0">
                <a:latin typeface="MinionPro-Regular"/>
              </a:rPr>
              <a:t>Satın alınan kalemlerin rutin/düzenli tedariki (Örneğin, stok tutma birimlerinde otomatik tamamlamalar, ikmaller…),</a:t>
            </a:r>
          </a:p>
          <a:p>
            <a:pPr algn="just"/>
            <a:r>
              <a:rPr lang="tr-TR" sz="1800" b="0" i="0" u="none" strike="noStrike" baseline="0" dirty="0">
                <a:latin typeface="MinionPro-Regular"/>
              </a:rPr>
              <a:t>Sözleşmeye dayalı satın alma (Belirli bir amaç ya da belirli bir özellik için kaynaktan ya da önceden belirlenmiş tedarikçilerden ürün alımı) ve</a:t>
            </a:r>
          </a:p>
          <a:p>
            <a:pPr algn="just"/>
            <a:r>
              <a:rPr lang="tr-TR" sz="1800" b="0" i="0" u="none" strike="noStrike" baseline="0" dirty="0">
                <a:latin typeface="MinionPro-Regular"/>
              </a:rPr>
              <a:t>Katalogdan satın alma (tedarikçi kataloglarından önceden belirlenmiş ürün alımları)</a:t>
            </a:r>
          </a:p>
        </p:txBody>
      </p:sp>
    </p:spTree>
    <p:extLst>
      <p:ext uri="{BB962C8B-B14F-4D97-AF65-F5344CB8AC3E}">
        <p14:creationId xmlns:p14="http://schemas.microsoft.com/office/powerpoint/2010/main" val="4119080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p>
        </p:txBody>
      </p:sp>
      <p:sp>
        <p:nvSpPr>
          <p:cNvPr id="3" name="İçerik Yer Tutucusu 2">
            <a:extLst>
              <a:ext uri="{FF2B5EF4-FFF2-40B4-BE49-F238E27FC236}">
                <a16:creationId xmlns:a16="http://schemas.microsoft.com/office/drawing/2014/main" id="{8D6C6425-CDF5-91C4-BB8C-9866F6D2BE84}"/>
              </a:ext>
            </a:extLst>
          </p:cNvPr>
          <p:cNvSpPr>
            <a:spLocks noGrp="1"/>
          </p:cNvSpPr>
          <p:nvPr>
            <p:ph idx="1"/>
          </p:nvPr>
        </p:nvSpPr>
        <p:spPr>
          <a:xfrm>
            <a:off x="838200" y="1690688"/>
            <a:ext cx="10914888" cy="4953952"/>
          </a:xfrm>
        </p:spPr>
        <p:txBody>
          <a:bodyPr>
            <a:normAutofit/>
          </a:bodyPr>
          <a:lstStyle/>
          <a:p>
            <a:pPr algn="just"/>
            <a:r>
              <a:rPr lang="tr-TR" sz="1800" b="0" i="0" u="none" strike="noStrike" baseline="0" dirty="0">
                <a:latin typeface="MinionPro-Regular"/>
              </a:rPr>
              <a:t>Alıcı-Tedarikçi İlişkileri</a:t>
            </a:r>
          </a:p>
          <a:p>
            <a:pPr algn="just"/>
            <a:r>
              <a:rPr lang="tr-TR" sz="1800" b="0" i="0" u="none" strike="noStrike" baseline="0" dirty="0">
                <a:latin typeface="MinionPro-Regular"/>
              </a:rPr>
              <a:t>Tedarikçi İlişkilerinde Yaklaşımlar</a:t>
            </a:r>
          </a:p>
          <a:p>
            <a:pPr algn="just"/>
            <a:r>
              <a:rPr lang="tr-TR" sz="1800" b="0" i="0" u="none" strike="noStrike" baseline="0" dirty="0">
                <a:latin typeface="MinionPro-Regular"/>
              </a:rPr>
              <a:t>Tedarik Zincirinde İlişki Türleri</a:t>
            </a:r>
          </a:p>
          <a:p>
            <a:pPr algn="just"/>
            <a:r>
              <a:rPr lang="tr-TR" sz="1800" b="0" i="0" u="none" strike="noStrike" baseline="0" dirty="0">
                <a:latin typeface="MinionPro-Regular"/>
              </a:rPr>
              <a:t>Tedarikçi Şebekelerinin Oluşturulması</a:t>
            </a:r>
          </a:p>
          <a:p>
            <a:pPr algn="just"/>
            <a:r>
              <a:rPr lang="tr-TR" sz="1800" b="0" i="0" u="none" strike="noStrike" baseline="0" dirty="0">
                <a:latin typeface="MinionPro-Regular"/>
              </a:rPr>
              <a:t>Dış Kaynak Kullanımı</a:t>
            </a:r>
          </a:p>
        </p:txBody>
      </p:sp>
    </p:spTree>
    <p:extLst>
      <p:ext uri="{BB962C8B-B14F-4D97-AF65-F5344CB8AC3E}">
        <p14:creationId xmlns:p14="http://schemas.microsoft.com/office/powerpoint/2010/main" val="3893735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61E4C-BADA-1E8C-38F7-0B9004247EC8}"/>
              </a:ext>
            </a:extLst>
          </p:cNvPr>
          <p:cNvSpPr>
            <a:spLocks noGrp="1"/>
          </p:cNvSpPr>
          <p:nvPr>
            <p:ph type="title"/>
          </p:nvPr>
        </p:nvSpPr>
        <p:spPr/>
        <p:txBody>
          <a:bodyPr>
            <a:normAutofit/>
          </a:bodyPr>
          <a:lstStyle/>
          <a:p>
            <a:pPr algn="ctr"/>
            <a:r>
              <a:rPr lang="tr-TR" dirty="0"/>
              <a:t>TEDARİKÇİ İLİŞKİLERİ</a:t>
            </a:r>
            <a:br>
              <a:rPr lang="tr-TR" dirty="0"/>
            </a:br>
            <a:r>
              <a:rPr lang="tr-TR" dirty="0"/>
              <a:t>Alıcı-Tedarikçi İlişkileri</a:t>
            </a:r>
          </a:p>
        </p:txBody>
      </p:sp>
      <p:pic>
        <p:nvPicPr>
          <p:cNvPr id="7" name="Resim 6">
            <a:extLst>
              <a:ext uri="{FF2B5EF4-FFF2-40B4-BE49-F238E27FC236}">
                <a16:creationId xmlns:a16="http://schemas.microsoft.com/office/drawing/2014/main" id="{AA61E346-75EA-8724-C01D-ACA7745A4557}"/>
              </a:ext>
            </a:extLst>
          </p:cNvPr>
          <p:cNvPicPr>
            <a:picLocks noChangeAspect="1"/>
          </p:cNvPicPr>
          <p:nvPr/>
        </p:nvPicPr>
        <p:blipFill>
          <a:blip r:embed="rId3"/>
          <a:stretch>
            <a:fillRect/>
          </a:stretch>
        </p:blipFill>
        <p:spPr>
          <a:xfrm>
            <a:off x="493352" y="1982473"/>
            <a:ext cx="6112399" cy="4097175"/>
          </a:xfrm>
          <a:prstGeom prst="rect">
            <a:avLst/>
          </a:prstGeom>
        </p:spPr>
      </p:pic>
      <p:pic>
        <p:nvPicPr>
          <p:cNvPr id="11" name="Resim 10">
            <a:extLst>
              <a:ext uri="{FF2B5EF4-FFF2-40B4-BE49-F238E27FC236}">
                <a16:creationId xmlns:a16="http://schemas.microsoft.com/office/drawing/2014/main" id="{84698D28-DAB1-15E5-973B-D5DDC8D11C53}"/>
              </a:ext>
            </a:extLst>
          </p:cNvPr>
          <p:cNvPicPr>
            <a:picLocks noChangeAspect="1"/>
          </p:cNvPicPr>
          <p:nvPr/>
        </p:nvPicPr>
        <p:blipFill>
          <a:blip r:embed="rId4"/>
          <a:stretch>
            <a:fillRect/>
          </a:stretch>
        </p:blipFill>
        <p:spPr>
          <a:xfrm>
            <a:off x="6764698" y="1982474"/>
            <a:ext cx="5288495" cy="3787706"/>
          </a:xfrm>
          <a:prstGeom prst="rect">
            <a:avLst/>
          </a:prstGeom>
        </p:spPr>
      </p:pic>
    </p:spTree>
    <p:extLst>
      <p:ext uri="{BB962C8B-B14F-4D97-AF65-F5344CB8AC3E}">
        <p14:creationId xmlns:p14="http://schemas.microsoft.com/office/powerpoint/2010/main" val="10534096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4547</Words>
  <Application>Microsoft Office PowerPoint</Application>
  <PresentationFormat>Geniş ekran</PresentationFormat>
  <Paragraphs>243</Paragraphs>
  <Slides>17</Slides>
  <Notes>15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Calibri Light</vt:lpstr>
      <vt:lpstr>MinionPro-Regular</vt:lpstr>
      <vt:lpstr>MyriadPro-Bold</vt:lpstr>
      <vt:lpstr>Office Teması</vt:lpstr>
      <vt:lpstr>Tedarik Zincirinde Satın Alma ve Örgütsel İlişkiler</vt:lpstr>
      <vt:lpstr>SATIN ALMA VE TEDARİK</vt:lpstr>
      <vt:lpstr>SATIN ALMA VE TEDARİK</vt:lpstr>
      <vt:lpstr>SATIN ALMA VE TEDARİK Örgütsel Satın Alma Türleri</vt:lpstr>
      <vt:lpstr>SATIN ALMA VE TEDARİK Satın Alma Kararları</vt:lpstr>
      <vt:lpstr>SATIN ALMA VE TEDARİK Satın Almada Enformasyonun Önemi</vt:lpstr>
      <vt:lpstr>SATIN ALMA VE TEDARİK Satın Alma Sıklığı ve Satın Alma Faaliyetinin Sınıflanması</vt:lpstr>
      <vt:lpstr>TEDARİKÇİ İLİŞKİLERİ</vt:lpstr>
      <vt:lpstr>TEDARİKÇİ İLİŞKİLERİ Alıcı-Tedarikçi İlişkileri</vt:lpstr>
      <vt:lpstr>TEDARİKÇİ İLİŞKİLERİ Tedarikçi İlişkilerinde Yaklaşımlar</vt:lpstr>
      <vt:lpstr>TEDARİKÇİ İLİŞKİLERİ Tedarik Zincirinde İlişki Türleri</vt:lpstr>
      <vt:lpstr>TEDARİKÇİ İLİŞKİLERİ Tedarikçi Şebekelerinin Oluşturulması</vt:lpstr>
      <vt:lpstr>TEDARİKÇİ İLİŞKİLERİ Tedarikçi Şebekelerinin Oluşturulması</vt:lpstr>
      <vt:lpstr>TEDARİKÇİ İLİŞKİLERİ Tedarikçi Şebekelerinin Oluşturulması</vt:lpstr>
      <vt:lpstr>TEDARİKÇİ İLİŞKİLERİ Dış Kaynak Kullanımı</vt:lpstr>
      <vt:lpstr>TEDARİKÇİ ORTAKLIKLARI VE İŞBİRLİKLERİ</vt:lpstr>
      <vt:lpstr>TEDARİK ZİNCİRİNDE BÜTÜNLEŞME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Tedarik Zincirinde Satın Alma ve Örgütsel İlişkiler</dc:title>
  <dc:creator>BEDRETTİN TÜRKER PALAMUTÇUOĞLU</dc:creator>
  <cp:lastModifiedBy>BEDRETTİN TÜRKER PALAMUTÇUOĞLU</cp:lastModifiedBy>
  <cp:revision>42</cp:revision>
  <dcterms:created xsi:type="dcterms:W3CDTF">2023-03-02T19:16:55Z</dcterms:created>
  <dcterms:modified xsi:type="dcterms:W3CDTF">2023-03-02T20:43:43Z</dcterms:modified>
</cp:coreProperties>
</file>