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71" r:id="rId8"/>
    <p:sldId id="272" r:id="rId9"/>
    <p:sldId id="282" r:id="rId10"/>
    <p:sldId id="280" r:id="rId11"/>
    <p:sldId id="273" r:id="rId12"/>
    <p:sldId id="283" r:id="rId13"/>
    <p:sldId id="274" r:id="rId14"/>
    <p:sldId id="284" r:id="rId15"/>
    <p:sldId id="275" r:id="rId16"/>
    <p:sldId id="286" r:id="rId17"/>
    <p:sldId id="276" r:id="rId18"/>
    <p:sldId id="277" r:id="rId19"/>
    <p:sldId id="278" r:id="rId20"/>
    <p:sldId id="279" r:id="rId21"/>
    <p:sldId id="264" r:id="rId22"/>
    <p:sldId id="265" r:id="rId23"/>
    <p:sldId id="266" r:id="rId24"/>
    <p:sldId id="267" r:id="rId25"/>
    <p:sldId id="268" r:id="rId26"/>
    <p:sldId id="269" r:id="rId27"/>
    <p:sldId id="285" r:id="rId28"/>
    <p:sldId id="270"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03"/>
    <p:restoredTop sz="93680"/>
  </p:normalViewPr>
  <p:slideViewPr>
    <p:cSldViewPr snapToGrid="0" snapToObjects="1">
      <p:cViewPr>
        <p:scale>
          <a:sx n="76" d="100"/>
          <a:sy n="76" d="100"/>
        </p:scale>
        <p:origin x="1824" y="12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87B2F-9D8E-49C4-8446-547A67582059}"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tr-TR"/>
        </a:p>
      </dgm:t>
    </dgm:pt>
    <dgm:pt modelId="{EDC4DD9A-D750-4903-A8DE-4477B54619D5}">
      <dgm:prSet phldrT="[Text]"/>
      <dgm:spPr/>
      <dgm:t>
        <a:bodyPr/>
        <a:lstStyle/>
        <a:p>
          <a:r>
            <a:rPr lang="tr-TR" dirty="0" smtClean="0"/>
            <a:t>KİŞİLERARASI FARKLILIKLARIN TEMELLERİ</a:t>
          </a:r>
          <a:endParaRPr lang="tr-TR" dirty="0"/>
        </a:p>
      </dgm:t>
    </dgm:pt>
    <dgm:pt modelId="{3EC15769-6296-4553-BEAA-7FCECC42635B}" type="parTrans" cxnId="{991785CB-7D46-47F5-8CDB-A92A11A15742}">
      <dgm:prSet/>
      <dgm:spPr/>
      <dgm:t>
        <a:bodyPr/>
        <a:lstStyle/>
        <a:p>
          <a:endParaRPr lang="tr-TR"/>
        </a:p>
      </dgm:t>
    </dgm:pt>
    <dgm:pt modelId="{5BF74C5C-1204-4D29-ABD9-E38249C74699}" type="sibTrans" cxnId="{991785CB-7D46-47F5-8CDB-A92A11A15742}">
      <dgm:prSet/>
      <dgm:spPr/>
      <dgm:t>
        <a:bodyPr/>
        <a:lstStyle/>
        <a:p>
          <a:endParaRPr lang="tr-TR"/>
        </a:p>
      </dgm:t>
    </dgm:pt>
    <dgm:pt modelId="{9A4D741B-1FA6-48DE-A7AB-774C66BF4E5E}">
      <dgm:prSet phldrT="[Text]"/>
      <dgm:spPr/>
      <dgm:t>
        <a:bodyPr/>
        <a:lstStyle/>
        <a:p>
          <a:r>
            <a:rPr lang="tr-TR" dirty="0" smtClean="0"/>
            <a:t>Genetik Özellikler</a:t>
          </a:r>
          <a:endParaRPr lang="tr-TR" dirty="0"/>
        </a:p>
      </dgm:t>
    </dgm:pt>
    <dgm:pt modelId="{FA9CFB50-3A58-4459-9FCD-E79608062234}" type="parTrans" cxnId="{13267D63-33CA-4045-BA2F-DC45D8D6C7AA}">
      <dgm:prSet/>
      <dgm:spPr/>
      <dgm:t>
        <a:bodyPr/>
        <a:lstStyle/>
        <a:p>
          <a:endParaRPr lang="tr-TR"/>
        </a:p>
      </dgm:t>
    </dgm:pt>
    <dgm:pt modelId="{608A891F-E65A-421A-801B-DD104B116E10}" type="sibTrans" cxnId="{13267D63-33CA-4045-BA2F-DC45D8D6C7AA}">
      <dgm:prSet/>
      <dgm:spPr/>
      <dgm:t>
        <a:bodyPr/>
        <a:lstStyle/>
        <a:p>
          <a:endParaRPr lang="tr-TR"/>
        </a:p>
      </dgm:t>
    </dgm:pt>
    <dgm:pt modelId="{D7C8F640-0C8B-4FE8-8504-671E70642A2F}">
      <dgm:prSet phldrT="[Text]"/>
      <dgm:spPr/>
      <dgm:t>
        <a:bodyPr/>
        <a:lstStyle/>
        <a:p>
          <a:r>
            <a:rPr lang="tr-TR" dirty="0" smtClean="0"/>
            <a:t>Çevresel Etkiler</a:t>
          </a:r>
          <a:endParaRPr lang="tr-TR" dirty="0"/>
        </a:p>
      </dgm:t>
    </dgm:pt>
    <dgm:pt modelId="{DAE99AC0-DC91-44F9-81CC-B4744974300F}" type="parTrans" cxnId="{A5902FD8-3690-4BAB-802D-2384E9DA54F7}">
      <dgm:prSet/>
      <dgm:spPr/>
      <dgm:t>
        <a:bodyPr/>
        <a:lstStyle/>
        <a:p>
          <a:endParaRPr lang="tr-TR"/>
        </a:p>
      </dgm:t>
    </dgm:pt>
    <dgm:pt modelId="{17F29FFA-392F-4932-A7EF-A5A49A40A00A}" type="sibTrans" cxnId="{A5902FD8-3690-4BAB-802D-2384E9DA54F7}">
      <dgm:prSet/>
      <dgm:spPr/>
      <dgm:t>
        <a:bodyPr/>
        <a:lstStyle/>
        <a:p>
          <a:endParaRPr lang="tr-TR"/>
        </a:p>
      </dgm:t>
    </dgm:pt>
    <dgm:pt modelId="{75A6C0D7-70E0-4C16-B660-EFB71ED683AF}" type="pres">
      <dgm:prSet presAssocID="{28487B2F-9D8E-49C4-8446-547A67582059}" presName="diagram" presStyleCnt="0">
        <dgm:presLayoutVars>
          <dgm:chPref val="1"/>
          <dgm:dir/>
          <dgm:animOne val="branch"/>
          <dgm:animLvl val="lvl"/>
          <dgm:resizeHandles val="exact"/>
        </dgm:presLayoutVars>
      </dgm:prSet>
      <dgm:spPr/>
      <dgm:t>
        <a:bodyPr/>
        <a:lstStyle/>
        <a:p>
          <a:endParaRPr lang="tr-TR"/>
        </a:p>
      </dgm:t>
    </dgm:pt>
    <dgm:pt modelId="{4ECF457A-B193-4CBE-A5F8-21A03DF9BFA4}" type="pres">
      <dgm:prSet presAssocID="{EDC4DD9A-D750-4903-A8DE-4477B54619D5}" presName="root1" presStyleCnt="0"/>
      <dgm:spPr/>
    </dgm:pt>
    <dgm:pt modelId="{75682988-430F-4029-81B1-BC63BC4E5C8E}" type="pres">
      <dgm:prSet presAssocID="{EDC4DD9A-D750-4903-A8DE-4477B54619D5}" presName="LevelOneTextNode" presStyleLbl="node0" presStyleIdx="0" presStyleCnt="1" custScaleX="118948" custScaleY="119515">
        <dgm:presLayoutVars>
          <dgm:chPref val="3"/>
        </dgm:presLayoutVars>
      </dgm:prSet>
      <dgm:spPr/>
      <dgm:t>
        <a:bodyPr/>
        <a:lstStyle/>
        <a:p>
          <a:endParaRPr lang="tr-TR"/>
        </a:p>
      </dgm:t>
    </dgm:pt>
    <dgm:pt modelId="{C4B05721-6E0F-4865-A210-63B8455E734F}" type="pres">
      <dgm:prSet presAssocID="{EDC4DD9A-D750-4903-A8DE-4477B54619D5}" presName="level2hierChild" presStyleCnt="0"/>
      <dgm:spPr/>
    </dgm:pt>
    <dgm:pt modelId="{D836AEC6-F45A-49C7-864E-A7C3DF7C738F}" type="pres">
      <dgm:prSet presAssocID="{FA9CFB50-3A58-4459-9FCD-E79608062234}" presName="conn2-1" presStyleLbl="parChTrans1D2" presStyleIdx="0" presStyleCnt="2"/>
      <dgm:spPr/>
      <dgm:t>
        <a:bodyPr/>
        <a:lstStyle/>
        <a:p>
          <a:endParaRPr lang="tr-TR"/>
        </a:p>
      </dgm:t>
    </dgm:pt>
    <dgm:pt modelId="{1B056168-E7A3-43A0-B467-E677E86B8852}" type="pres">
      <dgm:prSet presAssocID="{FA9CFB50-3A58-4459-9FCD-E79608062234}" presName="connTx" presStyleLbl="parChTrans1D2" presStyleIdx="0" presStyleCnt="2"/>
      <dgm:spPr/>
      <dgm:t>
        <a:bodyPr/>
        <a:lstStyle/>
        <a:p>
          <a:endParaRPr lang="tr-TR"/>
        </a:p>
      </dgm:t>
    </dgm:pt>
    <dgm:pt modelId="{32CF5398-23D8-46A5-A8A1-14ECAD78C2D6}" type="pres">
      <dgm:prSet presAssocID="{9A4D741B-1FA6-48DE-A7AB-774C66BF4E5E}" presName="root2" presStyleCnt="0"/>
      <dgm:spPr/>
    </dgm:pt>
    <dgm:pt modelId="{617AA427-D0FF-454A-9C12-0B82A56F9D4B}" type="pres">
      <dgm:prSet presAssocID="{9A4D741B-1FA6-48DE-A7AB-774C66BF4E5E}" presName="LevelTwoTextNode" presStyleLbl="node2" presStyleIdx="0" presStyleCnt="2" custScaleX="123903">
        <dgm:presLayoutVars>
          <dgm:chPref val="3"/>
        </dgm:presLayoutVars>
      </dgm:prSet>
      <dgm:spPr/>
      <dgm:t>
        <a:bodyPr/>
        <a:lstStyle/>
        <a:p>
          <a:endParaRPr lang="tr-TR"/>
        </a:p>
      </dgm:t>
    </dgm:pt>
    <dgm:pt modelId="{44E1FCE3-834A-42D7-B5FF-F41E53A8D592}" type="pres">
      <dgm:prSet presAssocID="{9A4D741B-1FA6-48DE-A7AB-774C66BF4E5E}" presName="level3hierChild" presStyleCnt="0"/>
      <dgm:spPr/>
    </dgm:pt>
    <dgm:pt modelId="{3D12AE37-E224-4030-AB6A-97D232469732}" type="pres">
      <dgm:prSet presAssocID="{DAE99AC0-DC91-44F9-81CC-B4744974300F}" presName="conn2-1" presStyleLbl="parChTrans1D2" presStyleIdx="1" presStyleCnt="2"/>
      <dgm:spPr/>
      <dgm:t>
        <a:bodyPr/>
        <a:lstStyle/>
        <a:p>
          <a:endParaRPr lang="tr-TR"/>
        </a:p>
      </dgm:t>
    </dgm:pt>
    <dgm:pt modelId="{66C28404-A77F-4B9E-BF32-9895D0DD8D20}" type="pres">
      <dgm:prSet presAssocID="{DAE99AC0-DC91-44F9-81CC-B4744974300F}" presName="connTx" presStyleLbl="parChTrans1D2" presStyleIdx="1" presStyleCnt="2"/>
      <dgm:spPr/>
      <dgm:t>
        <a:bodyPr/>
        <a:lstStyle/>
        <a:p>
          <a:endParaRPr lang="tr-TR"/>
        </a:p>
      </dgm:t>
    </dgm:pt>
    <dgm:pt modelId="{F0AF5D64-8F28-4A0E-95B2-5B56E1FED1E5}" type="pres">
      <dgm:prSet presAssocID="{D7C8F640-0C8B-4FE8-8504-671E70642A2F}" presName="root2" presStyleCnt="0"/>
      <dgm:spPr/>
    </dgm:pt>
    <dgm:pt modelId="{E3423EBC-502F-4652-976D-7B06952081E9}" type="pres">
      <dgm:prSet presAssocID="{D7C8F640-0C8B-4FE8-8504-671E70642A2F}" presName="LevelTwoTextNode" presStyleLbl="node2" presStyleIdx="1" presStyleCnt="2" custScaleX="123903">
        <dgm:presLayoutVars>
          <dgm:chPref val="3"/>
        </dgm:presLayoutVars>
      </dgm:prSet>
      <dgm:spPr/>
      <dgm:t>
        <a:bodyPr/>
        <a:lstStyle/>
        <a:p>
          <a:endParaRPr lang="tr-TR"/>
        </a:p>
      </dgm:t>
    </dgm:pt>
    <dgm:pt modelId="{3E3F51C5-FD28-4CDC-A504-8774453C47E2}" type="pres">
      <dgm:prSet presAssocID="{D7C8F640-0C8B-4FE8-8504-671E70642A2F}" presName="level3hierChild" presStyleCnt="0"/>
      <dgm:spPr/>
    </dgm:pt>
  </dgm:ptLst>
  <dgm:cxnLst>
    <dgm:cxn modelId="{991785CB-7D46-47F5-8CDB-A92A11A15742}" srcId="{28487B2F-9D8E-49C4-8446-547A67582059}" destId="{EDC4DD9A-D750-4903-A8DE-4477B54619D5}" srcOrd="0" destOrd="0" parTransId="{3EC15769-6296-4553-BEAA-7FCECC42635B}" sibTransId="{5BF74C5C-1204-4D29-ABD9-E38249C74699}"/>
    <dgm:cxn modelId="{672DD258-CBA0-1647-B7AD-F163CFCC84F5}" type="presOf" srcId="{28487B2F-9D8E-49C4-8446-547A67582059}" destId="{75A6C0D7-70E0-4C16-B660-EFB71ED683AF}" srcOrd="0" destOrd="0" presId="urn:microsoft.com/office/officeart/2005/8/layout/hierarchy2"/>
    <dgm:cxn modelId="{D5A75694-4414-7848-A723-199710085D8C}" type="presOf" srcId="{DAE99AC0-DC91-44F9-81CC-B4744974300F}" destId="{66C28404-A77F-4B9E-BF32-9895D0DD8D20}" srcOrd="1" destOrd="0" presId="urn:microsoft.com/office/officeart/2005/8/layout/hierarchy2"/>
    <dgm:cxn modelId="{64DFD22C-E491-CC4D-931E-7880F6F020D4}" type="presOf" srcId="{EDC4DD9A-D750-4903-A8DE-4477B54619D5}" destId="{75682988-430F-4029-81B1-BC63BC4E5C8E}" srcOrd="0" destOrd="0" presId="urn:microsoft.com/office/officeart/2005/8/layout/hierarchy2"/>
    <dgm:cxn modelId="{AB7745BF-3DAA-384E-BFC3-EE4CA00B1670}" type="presOf" srcId="{FA9CFB50-3A58-4459-9FCD-E79608062234}" destId="{D836AEC6-F45A-49C7-864E-A7C3DF7C738F}" srcOrd="0" destOrd="0" presId="urn:microsoft.com/office/officeart/2005/8/layout/hierarchy2"/>
    <dgm:cxn modelId="{13267D63-33CA-4045-BA2F-DC45D8D6C7AA}" srcId="{EDC4DD9A-D750-4903-A8DE-4477B54619D5}" destId="{9A4D741B-1FA6-48DE-A7AB-774C66BF4E5E}" srcOrd="0" destOrd="0" parTransId="{FA9CFB50-3A58-4459-9FCD-E79608062234}" sibTransId="{608A891F-E65A-421A-801B-DD104B116E10}"/>
    <dgm:cxn modelId="{A5902FD8-3690-4BAB-802D-2384E9DA54F7}" srcId="{EDC4DD9A-D750-4903-A8DE-4477B54619D5}" destId="{D7C8F640-0C8B-4FE8-8504-671E70642A2F}" srcOrd="1" destOrd="0" parTransId="{DAE99AC0-DC91-44F9-81CC-B4744974300F}" sibTransId="{17F29FFA-392F-4932-A7EF-A5A49A40A00A}"/>
    <dgm:cxn modelId="{B8C7530F-8713-4D4D-A09F-54CE20D11E9E}" type="presOf" srcId="{9A4D741B-1FA6-48DE-A7AB-774C66BF4E5E}" destId="{617AA427-D0FF-454A-9C12-0B82A56F9D4B}" srcOrd="0" destOrd="0" presId="urn:microsoft.com/office/officeart/2005/8/layout/hierarchy2"/>
    <dgm:cxn modelId="{1F7D2C84-1585-7845-BE0E-9902D709DDF1}" type="presOf" srcId="{FA9CFB50-3A58-4459-9FCD-E79608062234}" destId="{1B056168-E7A3-43A0-B467-E677E86B8852}" srcOrd="1" destOrd="0" presId="urn:microsoft.com/office/officeart/2005/8/layout/hierarchy2"/>
    <dgm:cxn modelId="{483886B9-2746-D84F-83BE-D25CB025C864}" type="presOf" srcId="{DAE99AC0-DC91-44F9-81CC-B4744974300F}" destId="{3D12AE37-E224-4030-AB6A-97D232469732}" srcOrd="0" destOrd="0" presId="urn:microsoft.com/office/officeart/2005/8/layout/hierarchy2"/>
    <dgm:cxn modelId="{1FA6787A-ABCD-4D43-824C-3F7D4298AF16}" type="presOf" srcId="{D7C8F640-0C8B-4FE8-8504-671E70642A2F}" destId="{E3423EBC-502F-4652-976D-7B06952081E9}" srcOrd="0" destOrd="0" presId="urn:microsoft.com/office/officeart/2005/8/layout/hierarchy2"/>
    <dgm:cxn modelId="{3483A141-5816-F849-ABFE-070DF83FF0D0}" type="presParOf" srcId="{75A6C0D7-70E0-4C16-B660-EFB71ED683AF}" destId="{4ECF457A-B193-4CBE-A5F8-21A03DF9BFA4}" srcOrd="0" destOrd="0" presId="urn:microsoft.com/office/officeart/2005/8/layout/hierarchy2"/>
    <dgm:cxn modelId="{7A2B8DCD-6B7B-1A49-A4D6-BCDF8E072371}" type="presParOf" srcId="{4ECF457A-B193-4CBE-A5F8-21A03DF9BFA4}" destId="{75682988-430F-4029-81B1-BC63BC4E5C8E}" srcOrd="0" destOrd="0" presId="urn:microsoft.com/office/officeart/2005/8/layout/hierarchy2"/>
    <dgm:cxn modelId="{294FBBCE-0926-AE48-BD6E-9B121BF7DC83}" type="presParOf" srcId="{4ECF457A-B193-4CBE-A5F8-21A03DF9BFA4}" destId="{C4B05721-6E0F-4865-A210-63B8455E734F}" srcOrd="1" destOrd="0" presId="urn:microsoft.com/office/officeart/2005/8/layout/hierarchy2"/>
    <dgm:cxn modelId="{A6349B80-692E-8647-B873-3B63B6A07A06}" type="presParOf" srcId="{C4B05721-6E0F-4865-A210-63B8455E734F}" destId="{D836AEC6-F45A-49C7-864E-A7C3DF7C738F}" srcOrd="0" destOrd="0" presId="urn:microsoft.com/office/officeart/2005/8/layout/hierarchy2"/>
    <dgm:cxn modelId="{116C082E-1F50-074B-BDE1-FC8A9612EB96}" type="presParOf" srcId="{D836AEC6-F45A-49C7-864E-A7C3DF7C738F}" destId="{1B056168-E7A3-43A0-B467-E677E86B8852}" srcOrd="0" destOrd="0" presId="urn:microsoft.com/office/officeart/2005/8/layout/hierarchy2"/>
    <dgm:cxn modelId="{B45C96DF-FED0-1248-A136-B5088BCBA9AC}" type="presParOf" srcId="{C4B05721-6E0F-4865-A210-63B8455E734F}" destId="{32CF5398-23D8-46A5-A8A1-14ECAD78C2D6}" srcOrd="1" destOrd="0" presId="urn:microsoft.com/office/officeart/2005/8/layout/hierarchy2"/>
    <dgm:cxn modelId="{16FD457E-FB8F-F44B-BBE8-3020389C1104}" type="presParOf" srcId="{32CF5398-23D8-46A5-A8A1-14ECAD78C2D6}" destId="{617AA427-D0FF-454A-9C12-0B82A56F9D4B}" srcOrd="0" destOrd="0" presId="urn:microsoft.com/office/officeart/2005/8/layout/hierarchy2"/>
    <dgm:cxn modelId="{35F6ED6D-DC61-7447-88B3-E939B0BE7889}" type="presParOf" srcId="{32CF5398-23D8-46A5-A8A1-14ECAD78C2D6}" destId="{44E1FCE3-834A-42D7-B5FF-F41E53A8D592}" srcOrd="1" destOrd="0" presId="urn:microsoft.com/office/officeart/2005/8/layout/hierarchy2"/>
    <dgm:cxn modelId="{FA65759B-6E6C-1D40-83F0-06E6EC802C2E}" type="presParOf" srcId="{C4B05721-6E0F-4865-A210-63B8455E734F}" destId="{3D12AE37-E224-4030-AB6A-97D232469732}" srcOrd="2" destOrd="0" presId="urn:microsoft.com/office/officeart/2005/8/layout/hierarchy2"/>
    <dgm:cxn modelId="{F34FAA34-B0EF-DB42-AC54-FE9CCFA2313B}" type="presParOf" srcId="{3D12AE37-E224-4030-AB6A-97D232469732}" destId="{66C28404-A77F-4B9E-BF32-9895D0DD8D20}" srcOrd="0" destOrd="0" presId="urn:microsoft.com/office/officeart/2005/8/layout/hierarchy2"/>
    <dgm:cxn modelId="{2FFCFDEE-FB2C-1D40-BD0C-2DF7E85484CF}" type="presParOf" srcId="{C4B05721-6E0F-4865-A210-63B8455E734F}" destId="{F0AF5D64-8F28-4A0E-95B2-5B56E1FED1E5}" srcOrd="3" destOrd="0" presId="urn:microsoft.com/office/officeart/2005/8/layout/hierarchy2"/>
    <dgm:cxn modelId="{B8FF6BB9-1460-B048-B135-53FF4ACF008D}" type="presParOf" srcId="{F0AF5D64-8F28-4A0E-95B2-5B56E1FED1E5}" destId="{E3423EBC-502F-4652-976D-7B06952081E9}" srcOrd="0" destOrd="0" presId="urn:microsoft.com/office/officeart/2005/8/layout/hierarchy2"/>
    <dgm:cxn modelId="{53854327-3337-C441-9684-DB35C3A7B06F}" type="presParOf" srcId="{F0AF5D64-8F28-4A0E-95B2-5B56E1FED1E5}" destId="{3E3F51C5-FD28-4CDC-A504-8774453C47E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82988-430F-4029-81B1-BC63BC4E5C8E}">
      <dsp:nvSpPr>
        <dsp:cNvPr id="0" name=""/>
        <dsp:cNvSpPr/>
      </dsp:nvSpPr>
      <dsp:spPr>
        <a:xfrm>
          <a:off x="1066799" y="457197"/>
          <a:ext cx="2275164" cy="114300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KİŞİLERARASI FARKLILIKLARIN TEMELLERİ</a:t>
          </a:r>
          <a:endParaRPr lang="tr-TR" sz="2300" kern="1200" dirty="0"/>
        </a:p>
      </dsp:txBody>
      <dsp:txXfrm>
        <a:off x="1100276" y="490674"/>
        <a:ext cx="2208210" cy="1076051"/>
      </dsp:txXfrm>
    </dsp:sp>
    <dsp:sp modelId="{D836AEC6-F45A-49C7-864E-A7C3DF7C738F}">
      <dsp:nvSpPr>
        <dsp:cNvPr id="0" name=""/>
        <dsp:cNvSpPr/>
      </dsp:nvSpPr>
      <dsp:spPr>
        <a:xfrm rot="19457599">
          <a:off x="3253402" y="711907"/>
          <a:ext cx="942218" cy="83671"/>
        </a:xfrm>
        <a:custGeom>
          <a:avLst/>
          <a:gdLst/>
          <a:ahLst/>
          <a:cxnLst/>
          <a:rect l="0" t="0" r="0" b="0"/>
          <a:pathLst>
            <a:path>
              <a:moveTo>
                <a:pt x="0" y="41835"/>
              </a:moveTo>
              <a:lnTo>
                <a:pt x="942218" y="4183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700956" y="730188"/>
        <a:ext cx="47110" cy="47110"/>
      </dsp:txXfrm>
    </dsp:sp>
    <dsp:sp modelId="{617AA427-D0FF-454A-9C12-0B82A56F9D4B}">
      <dsp:nvSpPr>
        <dsp:cNvPr id="0" name=""/>
        <dsp:cNvSpPr/>
      </dsp:nvSpPr>
      <dsp:spPr>
        <a:xfrm>
          <a:off x="4107059" y="602"/>
          <a:ext cx="2369941" cy="95636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Genetik Özellikler</a:t>
          </a:r>
          <a:endParaRPr lang="tr-TR" sz="2300" kern="1200" dirty="0"/>
        </a:p>
      </dsp:txBody>
      <dsp:txXfrm>
        <a:off x="4135070" y="28613"/>
        <a:ext cx="2313919" cy="900347"/>
      </dsp:txXfrm>
    </dsp:sp>
    <dsp:sp modelId="{3D12AE37-E224-4030-AB6A-97D232469732}">
      <dsp:nvSpPr>
        <dsp:cNvPr id="0" name=""/>
        <dsp:cNvSpPr/>
      </dsp:nvSpPr>
      <dsp:spPr>
        <a:xfrm rot="2142401">
          <a:off x="3253402" y="1261820"/>
          <a:ext cx="942218" cy="83671"/>
        </a:xfrm>
        <a:custGeom>
          <a:avLst/>
          <a:gdLst/>
          <a:ahLst/>
          <a:cxnLst/>
          <a:rect l="0" t="0" r="0" b="0"/>
          <a:pathLst>
            <a:path>
              <a:moveTo>
                <a:pt x="0" y="41835"/>
              </a:moveTo>
              <a:lnTo>
                <a:pt x="942218" y="4183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700956" y="1280100"/>
        <a:ext cx="47110" cy="47110"/>
      </dsp:txXfrm>
    </dsp:sp>
    <dsp:sp modelId="{E3423EBC-502F-4652-976D-7B06952081E9}">
      <dsp:nvSpPr>
        <dsp:cNvPr id="0" name=""/>
        <dsp:cNvSpPr/>
      </dsp:nvSpPr>
      <dsp:spPr>
        <a:xfrm>
          <a:off x="4107059" y="1100427"/>
          <a:ext cx="2369941" cy="95636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Çevresel Etkiler</a:t>
          </a:r>
          <a:endParaRPr lang="tr-TR" sz="2300" kern="1200" dirty="0"/>
        </a:p>
      </dsp:txBody>
      <dsp:txXfrm>
        <a:off x="4135070" y="1128438"/>
        <a:ext cx="2313919" cy="9003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CC874-9D0A-0D4D-BCE3-72B979B97936}" type="datetimeFigureOut">
              <a:rPr lang="tr-TR" smtClean="0"/>
              <a:t>12.03.2018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EB471-3B47-2F4C-9E8D-9792B342CA2B}" type="slidenum">
              <a:rPr lang="tr-TR" smtClean="0"/>
              <a:t>‹#›</a:t>
            </a:fld>
            <a:endParaRPr lang="tr-TR"/>
          </a:p>
        </p:txBody>
      </p:sp>
    </p:spTree>
    <p:extLst>
      <p:ext uri="{BB962C8B-B14F-4D97-AF65-F5344CB8AC3E}">
        <p14:creationId xmlns:p14="http://schemas.microsoft.com/office/powerpoint/2010/main" val="79409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Her ülke, her toplum kendi üst-benlerini içinde yaşadıkları sosyal-kültürel değerlere dayanarak oluşturur.</a:t>
            </a:r>
            <a:endParaRPr lang="tr-TR" dirty="0"/>
          </a:p>
        </p:txBody>
      </p:sp>
      <p:sp>
        <p:nvSpPr>
          <p:cNvPr id="4" name="Slayt Numarası Yer Tutucusu 3"/>
          <p:cNvSpPr>
            <a:spLocks noGrp="1"/>
          </p:cNvSpPr>
          <p:nvPr>
            <p:ph type="sldNum" sz="quarter" idx="10"/>
          </p:nvPr>
        </p:nvSpPr>
        <p:spPr/>
        <p:txBody>
          <a:bodyPr/>
          <a:lstStyle/>
          <a:p>
            <a:fld id="{8DDEB471-3B47-2F4C-9E8D-9792B342CA2B}" type="slidenum">
              <a:rPr lang="tr-TR" smtClean="0"/>
              <a:t>10</a:t>
            </a:fld>
            <a:endParaRPr lang="tr-TR"/>
          </a:p>
        </p:txBody>
      </p:sp>
    </p:spTree>
    <p:extLst>
      <p:ext uri="{BB962C8B-B14F-4D97-AF65-F5344CB8AC3E}">
        <p14:creationId xmlns:p14="http://schemas.microsoft.com/office/powerpoint/2010/main" val="111204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tıklayın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C94915F-1697-FB40-AFF4-4383FDD78D4F}" type="datetimeFigureOut">
              <a:rPr lang="tr-TR" smtClean="0"/>
              <a:t>12.03.2018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1585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94915F-1697-FB40-AFF4-4383FDD78D4F}" type="datetimeFigureOut">
              <a:rPr lang="tr-TR" smtClean="0"/>
              <a:t>12.03.2018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103542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tıklayın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94915F-1697-FB40-AFF4-4383FDD78D4F}" type="datetimeFigureOut">
              <a:rPr lang="tr-TR" smtClean="0"/>
              <a:t>12.03.2018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131986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94915F-1697-FB40-AFF4-4383FDD78D4F}" type="datetimeFigureOut">
              <a:rPr lang="tr-TR" smtClean="0"/>
              <a:t>12.03.2018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21358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tıklayın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Ana metin stillerini düzenlemek için tıklayın</a:t>
            </a:r>
          </a:p>
        </p:txBody>
      </p:sp>
      <p:sp>
        <p:nvSpPr>
          <p:cNvPr id="4" name="Veri Yer Tutucusu 3"/>
          <p:cNvSpPr>
            <a:spLocks noGrp="1"/>
          </p:cNvSpPr>
          <p:nvPr>
            <p:ph type="dt" sz="half" idx="10"/>
          </p:nvPr>
        </p:nvSpPr>
        <p:spPr/>
        <p:txBody>
          <a:bodyPr/>
          <a:lstStyle/>
          <a:p>
            <a:fld id="{DC94915F-1697-FB40-AFF4-4383FDD78D4F}" type="datetimeFigureOut">
              <a:rPr lang="tr-TR" smtClean="0"/>
              <a:t>12.03.2018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127185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94915F-1697-FB40-AFF4-4383FDD78D4F}" type="datetimeFigureOut">
              <a:rPr lang="tr-TR" smtClean="0"/>
              <a:t>12.03.2018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213764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 için tıklayın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C94915F-1697-FB40-AFF4-4383FDD78D4F}" type="datetimeFigureOut">
              <a:rPr lang="tr-TR" smtClean="0"/>
              <a:t>12.03.2018</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207770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Veri Yer Tutucusu 2"/>
          <p:cNvSpPr>
            <a:spLocks noGrp="1"/>
          </p:cNvSpPr>
          <p:nvPr>
            <p:ph type="dt" sz="half" idx="10"/>
          </p:nvPr>
        </p:nvSpPr>
        <p:spPr/>
        <p:txBody>
          <a:bodyPr/>
          <a:lstStyle/>
          <a:p>
            <a:fld id="{DC94915F-1697-FB40-AFF4-4383FDD78D4F}" type="datetimeFigureOut">
              <a:rPr lang="tr-TR" smtClean="0"/>
              <a:t>12.03.2018</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183432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94915F-1697-FB40-AFF4-4383FDD78D4F}" type="datetimeFigureOut">
              <a:rPr lang="tr-TR" smtClean="0"/>
              <a:t>12.03.2018</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15828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DC94915F-1697-FB40-AFF4-4383FDD78D4F}" type="datetimeFigureOut">
              <a:rPr lang="tr-TR" smtClean="0"/>
              <a:t>12.03.2018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164844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DC94915F-1697-FB40-AFF4-4383FDD78D4F}" type="datetimeFigureOut">
              <a:rPr lang="tr-TR" smtClean="0"/>
              <a:t>12.03.2018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C9CB13-5074-9945-85E8-E39AFF417023}" type="slidenum">
              <a:rPr lang="tr-TR" smtClean="0"/>
              <a:t>‹#›</a:t>
            </a:fld>
            <a:endParaRPr lang="tr-TR"/>
          </a:p>
        </p:txBody>
      </p:sp>
    </p:spTree>
    <p:extLst>
      <p:ext uri="{BB962C8B-B14F-4D97-AF65-F5344CB8AC3E}">
        <p14:creationId xmlns:p14="http://schemas.microsoft.com/office/powerpoint/2010/main" val="79685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4915F-1697-FB40-AFF4-4383FDD78D4F}" type="datetimeFigureOut">
              <a:rPr lang="tr-TR" smtClean="0"/>
              <a:t>12.03.2018</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9CB13-5074-9945-85E8-E39AFF417023}" type="slidenum">
              <a:rPr lang="tr-TR" smtClean="0"/>
              <a:t>‹#›</a:t>
            </a:fld>
            <a:endParaRPr lang="tr-TR"/>
          </a:p>
        </p:txBody>
      </p:sp>
    </p:spTree>
    <p:extLst>
      <p:ext uri="{BB962C8B-B14F-4D97-AF65-F5344CB8AC3E}">
        <p14:creationId xmlns:p14="http://schemas.microsoft.com/office/powerpoint/2010/main" val="149290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133600" y="2438401"/>
            <a:ext cx="7772400" cy="1470025"/>
          </a:xfrm>
          <a:solidFill>
            <a:srgbClr val="FF0000"/>
          </a:solidFill>
          <a:effectLst>
            <a:outerShdw blurRad="40000" dist="23000" dir="5400000" rotWithShape="0">
              <a:srgbClr val="000000">
                <a:alpha val="35000"/>
              </a:srgbClr>
            </a:outerShdw>
            <a:softEdge rad="12700"/>
          </a:effectLst>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t>ÖRGÜTTE BİREYSEL FARKLILIKLAR ve KİŞİLİK</a:t>
            </a:r>
            <a:endParaRPr lang="tr-TR" b="1" dirty="0"/>
          </a:p>
        </p:txBody>
      </p:sp>
      <p:sp>
        <p:nvSpPr>
          <p:cNvPr id="3" name="Rectangle 2"/>
          <p:cNvSpPr/>
          <p:nvPr/>
        </p:nvSpPr>
        <p:spPr>
          <a:xfrm>
            <a:off x="5310182" y="4429132"/>
            <a:ext cx="4643470"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sz="2400" dirty="0"/>
          </a:p>
        </p:txBody>
      </p:sp>
    </p:spTree>
    <p:extLst>
      <p:ext uri="{BB962C8B-B14F-4D97-AF65-F5344CB8AC3E}">
        <p14:creationId xmlns:p14="http://schemas.microsoft.com/office/powerpoint/2010/main" val="166735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42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p:cNvPicPr>
            <a:picLocks noChangeAspect="1"/>
          </p:cNvPicPr>
          <p:nvPr/>
        </p:nvPicPr>
        <p:blipFill>
          <a:blip r:embed="rId3"/>
          <a:stretch>
            <a:fillRect/>
          </a:stretch>
        </p:blipFill>
        <p:spPr>
          <a:xfrm>
            <a:off x="643467" y="825415"/>
            <a:ext cx="10905066" cy="5207169"/>
          </a:xfrm>
          <a:prstGeom prst="rect">
            <a:avLst/>
          </a:prstGeom>
        </p:spPr>
      </p:pic>
    </p:spTree>
    <p:extLst>
      <p:ext uri="{BB962C8B-B14F-4D97-AF65-F5344CB8AC3E}">
        <p14:creationId xmlns:p14="http://schemas.microsoft.com/office/powerpoint/2010/main" val="392651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tr-TR" dirty="0" smtClean="0">
                <a:solidFill>
                  <a:srgbClr val="FF0000"/>
                </a:solidFill>
              </a:rPr>
              <a:t>Freud’un kişilik kuramı</a:t>
            </a:r>
            <a:endParaRPr lang="tr-TR" dirty="0"/>
          </a:p>
        </p:txBody>
      </p:sp>
      <p:sp>
        <p:nvSpPr>
          <p:cNvPr id="4" name="Content Placeholder 3"/>
          <p:cNvSpPr>
            <a:spLocks noGrp="1"/>
          </p:cNvSpPr>
          <p:nvPr>
            <p:ph sz="half" idx="2"/>
          </p:nvPr>
        </p:nvSpPr>
        <p:spPr/>
        <p:txBody>
          <a:bodyPr/>
          <a:lstStyle/>
          <a:p>
            <a:r>
              <a:rPr lang="tr-TR" u="sng" dirty="0" smtClean="0"/>
              <a:t>Psikoseksüel Aşamalar</a:t>
            </a:r>
          </a:p>
          <a:p>
            <a:pPr>
              <a:buNone/>
            </a:pPr>
            <a:endParaRPr lang="tr-TR" u="sng" dirty="0" smtClean="0"/>
          </a:p>
          <a:p>
            <a:pPr lvl="1" algn="r"/>
            <a:r>
              <a:rPr lang="tr-TR" dirty="0" smtClean="0"/>
              <a:t>Oral dönem (0-2 yaş)</a:t>
            </a:r>
          </a:p>
          <a:p>
            <a:pPr lvl="1" algn="r"/>
            <a:r>
              <a:rPr lang="tr-TR" dirty="0" smtClean="0"/>
              <a:t>Anal dönem (2-4 yaş)</a:t>
            </a:r>
          </a:p>
          <a:p>
            <a:pPr lvl="1" algn="r"/>
            <a:r>
              <a:rPr lang="tr-TR" dirty="0" smtClean="0"/>
              <a:t>Fallik dönem (4-5 yaş)</a:t>
            </a:r>
          </a:p>
          <a:p>
            <a:pPr lvl="1" algn="r"/>
            <a:r>
              <a:rPr lang="tr-TR" dirty="0" smtClean="0"/>
              <a:t>Örtük dönem (5-12 yaş)</a:t>
            </a:r>
          </a:p>
          <a:p>
            <a:pPr lvl="1" algn="r"/>
            <a:r>
              <a:rPr lang="tr-TR" dirty="0" smtClean="0"/>
              <a:t>Genital dönem (ergenlik)</a:t>
            </a:r>
          </a:p>
          <a:p>
            <a:pPr lvl="1" algn="r"/>
            <a:endParaRPr lang="tr-TR" dirty="0"/>
          </a:p>
        </p:txBody>
      </p:sp>
      <p:pic>
        <p:nvPicPr>
          <p:cNvPr id="22530" name="Picture 2" descr="https://encrypted-tbn0.gstatic.com/images?q=tbn:ANd9GcR2zYMNutmOeM5onzkmMZFpjHKrm2Z92CnC-zKaG-n8kxtVPOnebg"/>
          <p:cNvPicPr>
            <a:picLocks noChangeAspect="1" noChangeArrowheads="1"/>
          </p:cNvPicPr>
          <p:nvPr/>
        </p:nvPicPr>
        <p:blipFill>
          <a:blip r:embed="rId2" cstate="print"/>
          <a:srcRect/>
          <a:stretch>
            <a:fillRect/>
          </a:stretch>
        </p:blipFill>
        <p:spPr bwMode="auto">
          <a:xfrm>
            <a:off x="2438400" y="1752600"/>
            <a:ext cx="2971800" cy="4043265"/>
          </a:xfrm>
          <a:prstGeom prst="rect">
            <a:avLst/>
          </a:prstGeom>
          <a:noFill/>
        </p:spPr>
      </p:pic>
    </p:spTree>
    <p:extLst>
      <p:ext uri="{BB962C8B-B14F-4D97-AF65-F5344CB8AC3E}">
        <p14:creationId xmlns:p14="http://schemas.microsoft.com/office/powerpoint/2010/main" val="1659380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altLang="x-none" dirty="0">
                <a:solidFill>
                  <a:srgbClr val="FF0000"/>
                </a:solidFill>
              </a:rPr>
              <a:t>Freud’un Kuramına Getirilen </a:t>
            </a:r>
            <a:r>
              <a:rPr lang="tr-TR" altLang="x-none" dirty="0" smtClean="0">
                <a:solidFill>
                  <a:srgbClr val="FF0000"/>
                </a:solidFill>
              </a:rPr>
              <a:t>Eleştiriler</a:t>
            </a:r>
            <a:endParaRPr lang="tr-TR" altLang="x-none" dirty="0">
              <a:solidFill>
                <a:srgbClr val="FF0000"/>
              </a:solidFill>
            </a:endParaRPr>
          </a:p>
        </p:txBody>
      </p:sp>
      <p:sp>
        <p:nvSpPr>
          <p:cNvPr id="7" name="Rectangle 3"/>
          <p:cNvSpPr>
            <a:spLocks noGrp="1" noChangeArrowheads="1"/>
          </p:cNvSpPr>
          <p:nvPr>
            <p:ph idx="1"/>
          </p:nvPr>
        </p:nvSpPr>
        <p:spPr/>
        <p:txBody>
          <a:bodyPr>
            <a:normAutofit/>
          </a:bodyPr>
          <a:lstStyle/>
          <a:p>
            <a:pPr lvl="1" eaLnBrk="1" hangingPunct="1">
              <a:lnSpc>
                <a:spcPct val="90000"/>
              </a:lnSpc>
            </a:pPr>
            <a:r>
              <a:rPr lang="tr-TR" altLang="x-none" dirty="0" smtClean="0"/>
              <a:t>Deneysel </a:t>
            </a:r>
            <a:r>
              <a:rPr lang="tr-TR" altLang="x-none" dirty="0"/>
              <a:t>yöntemin uygulanamaması: Freud’un kavramları hep kuramsaldır. Bu kavramları destekleyen veya karşı çıkan deneysel veri yoktur.</a:t>
            </a:r>
          </a:p>
          <a:p>
            <a:pPr lvl="1" eaLnBrk="1" hangingPunct="1">
              <a:lnSpc>
                <a:spcPct val="90000"/>
              </a:lnSpc>
            </a:pPr>
            <a:r>
              <a:rPr lang="tr-TR" altLang="x-none" dirty="0"/>
              <a:t>Cinselliğin aşırı vurgulanması: Kişilik gelişiminin temeline cinsiyeti koyması.</a:t>
            </a:r>
          </a:p>
          <a:p>
            <a:pPr lvl="1" eaLnBrk="1" hangingPunct="1">
              <a:lnSpc>
                <a:spcPct val="90000"/>
              </a:lnSpc>
            </a:pPr>
            <a:r>
              <a:rPr lang="tr-TR" altLang="x-none" dirty="0"/>
              <a:t>Nörolojik kişilerin gözlemine dayalı bir kuram olması.</a:t>
            </a:r>
          </a:p>
          <a:p>
            <a:pPr lvl="1" eaLnBrk="1" hangingPunct="1">
              <a:lnSpc>
                <a:spcPct val="90000"/>
              </a:lnSpc>
            </a:pPr>
            <a:r>
              <a:rPr lang="tr-TR" altLang="x-none" dirty="0"/>
              <a:t>Her şeyi açıklayabilen, gücü sınırsız bir kuram olması: Freud’un kuramı her insan davranışını nörotik bir davranış olarak yorumlayabilir. Kuramın yanlış olduğunu gösterme imkanı yoktur. </a:t>
            </a:r>
          </a:p>
        </p:txBody>
      </p:sp>
    </p:spTree>
    <p:extLst>
      <p:ext uri="{BB962C8B-B14F-4D97-AF65-F5344CB8AC3E}">
        <p14:creationId xmlns:p14="http://schemas.microsoft.com/office/powerpoint/2010/main" val="183041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tr-TR" dirty="0" smtClean="0">
                <a:solidFill>
                  <a:srgbClr val="FF0000"/>
                </a:solidFill>
              </a:rPr>
              <a:t>Özellikler kuramı</a:t>
            </a:r>
            <a:endParaRPr lang="tr-TR" dirty="0">
              <a:solidFill>
                <a:srgbClr val="FF0000"/>
              </a:solidFill>
            </a:endParaRPr>
          </a:p>
        </p:txBody>
      </p:sp>
      <p:sp>
        <p:nvSpPr>
          <p:cNvPr id="6" name="Content Placeholder 5"/>
          <p:cNvSpPr>
            <a:spLocks noGrp="1"/>
          </p:cNvSpPr>
          <p:nvPr>
            <p:ph idx="1"/>
          </p:nvPr>
        </p:nvSpPr>
        <p:spPr/>
        <p:txBody>
          <a:bodyPr/>
          <a:lstStyle/>
          <a:p>
            <a:pPr algn="ctr">
              <a:buNone/>
            </a:pPr>
            <a:r>
              <a:rPr lang="tr-TR" dirty="0" smtClean="0"/>
              <a:t>“bireyin kişiliği, temel özelliklerinin bir sentezidir; bu özellikler bilinirse, bireyin kişiliği de öğrenilmiş olur.”</a:t>
            </a:r>
          </a:p>
          <a:p>
            <a:pPr algn="ctr">
              <a:buNone/>
            </a:pPr>
            <a:endParaRPr lang="tr-TR" dirty="0" smtClean="0"/>
          </a:p>
          <a:p>
            <a:pPr algn="ctr">
              <a:buNone/>
            </a:pPr>
            <a:r>
              <a:rPr lang="tr-TR" sz="2400" b="1" dirty="0">
                <a:solidFill>
                  <a:srgbClr val="FF0000"/>
                </a:solidFill>
              </a:rPr>
              <a:t>cana yakın</a:t>
            </a:r>
            <a:r>
              <a:rPr lang="tr-TR" sz="2400" dirty="0"/>
              <a:t>    </a:t>
            </a:r>
            <a:r>
              <a:rPr lang="tr-TR" sz="2400" u="sng" dirty="0"/>
              <a:t>1</a:t>
            </a:r>
            <a:r>
              <a:rPr lang="tr-TR" sz="2400" dirty="0"/>
              <a:t>         </a:t>
            </a:r>
            <a:r>
              <a:rPr lang="tr-TR" sz="2400" u="sng" dirty="0"/>
              <a:t>2</a:t>
            </a:r>
            <a:r>
              <a:rPr lang="tr-TR" sz="2400" dirty="0"/>
              <a:t>         </a:t>
            </a:r>
            <a:r>
              <a:rPr lang="tr-TR" sz="2400" u="sng" dirty="0"/>
              <a:t>3</a:t>
            </a:r>
            <a:r>
              <a:rPr lang="tr-TR" sz="2400" dirty="0"/>
              <a:t>         </a:t>
            </a:r>
            <a:r>
              <a:rPr lang="tr-TR" sz="2400" u="sng" dirty="0"/>
              <a:t>4</a:t>
            </a:r>
            <a:r>
              <a:rPr lang="tr-TR" sz="2400" dirty="0"/>
              <a:t>         </a:t>
            </a:r>
            <a:r>
              <a:rPr lang="tr-TR" sz="2400" u="sng" dirty="0"/>
              <a:t>5</a:t>
            </a:r>
            <a:r>
              <a:rPr lang="tr-TR" sz="2400" dirty="0"/>
              <a:t>         </a:t>
            </a:r>
            <a:r>
              <a:rPr lang="tr-TR" sz="2400" u="sng" dirty="0"/>
              <a:t>6</a:t>
            </a:r>
            <a:r>
              <a:rPr lang="tr-TR" sz="2400" dirty="0"/>
              <a:t>         </a:t>
            </a:r>
            <a:r>
              <a:rPr lang="tr-TR" sz="2400" u="sng" dirty="0"/>
              <a:t>7</a:t>
            </a:r>
            <a:r>
              <a:rPr lang="tr-TR" sz="2400" dirty="0"/>
              <a:t>    </a:t>
            </a:r>
            <a:r>
              <a:rPr lang="tr-TR" sz="2400" b="1" dirty="0">
                <a:solidFill>
                  <a:srgbClr val="FF0000"/>
                </a:solidFill>
              </a:rPr>
              <a:t>soğuk</a:t>
            </a:r>
            <a:r>
              <a:rPr lang="tr-TR" sz="2400" b="1" dirty="0"/>
              <a:t> </a:t>
            </a:r>
          </a:p>
          <a:p>
            <a:pPr algn="ctr">
              <a:spcBef>
                <a:spcPts val="0"/>
              </a:spcBef>
              <a:buNone/>
            </a:pPr>
            <a:r>
              <a:rPr lang="tr-TR" sz="1800" dirty="0"/>
              <a:t>             çok    oldukça   biraz    ne yakın    biraz    oldukça    çok</a:t>
            </a:r>
          </a:p>
          <a:p>
            <a:pPr algn="ctr">
              <a:spcBef>
                <a:spcPts val="0"/>
              </a:spcBef>
              <a:buNone/>
            </a:pPr>
            <a:r>
              <a:rPr lang="tr-TR" sz="1800" dirty="0"/>
              <a:t>             ne soğuk</a:t>
            </a:r>
          </a:p>
        </p:txBody>
      </p:sp>
    </p:spTree>
    <p:extLst>
      <p:ext uri="{BB962C8B-B14F-4D97-AF65-F5344CB8AC3E}">
        <p14:creationId xmlns:p14="http://schemas.microsoft.com/office/powerpoint/2010/main" val="1993137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Beş Faktör </a:t>
            </a:r>
            <a:r>
              <a:rPr lang="tr-TR" dirty="0">
                <a:solidFill>
                  <a:srgbClr val="FF0000"/>
                </a:solidFill>
              </a:rPr>
              <a:t>K</a:t>
            </a:r>
            <a:r>
              <a:rPr lang="tr-TR" dirty="0" smtClean="0">
                <a:solidFill>
                  <a:srgbClr val="FF0000"/>
                </a:solidFill>
              </a:rPr>
              <a:t>işilik Özellikleri </a:t>
            </a:r>
            <a:r>
              <a:rPr lang="tr-TR" dirty="0">
                <a:solidFill>
                  <a:srgbClr val="FF0000"/>
                </a:solidFill>
              </a:rPr>
              <a:t>M</a:t>
            </a:r>
            <a:r>
              <a:rPr lang="tr-TR" dirty="0" smtClean="0">
                <a:solidFill>
                  <a:srgbClr val="FF0000"/>
                </a:solidFill>
              </a:rPr>
              <a:t>odeli</a:t>
            </a:r>
            <a:endParaRPr lang="tr-TR"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pPr marL="514350" indent="-514350">
              <a:buFont typeface="+mj-lt"/>
              <a:buAutoNum type="arabicPeriod"/>
            </a:pPr>
            <a:r>
              <a:rPr lang="tr-TR" b="1" u="sng" dirty="0" smtClean="0"/>
              <a:t>Uyumluluk:</a:t>
            </a:r>
            <a:r>
              <a:rPr lang="tr-TR" b="1" dirty="0" smtClean="0"/>
              <a:t> </a:t>
            </a:r>
            <a:r>
              <a:rPr lang="tr-TR" dirty="0" smtClean="0"/>
              <a:t>Uyumluluğu yüksek kişiler, güvenilir, yumuşak başlı, açık sözlü, fedakar, alçak gönüllü olarak tanımlanmaktadır. Uyumluluğu düşük kişiler ise düşmanca tavır takınan, yarışmayı seven, güvenilmez, inatçı, kaba ve şüpheci kişilik özellikleri ile bağdaştırılmaktadır.</a:t>
            </a:r>
          </a:p>
          <a:p>
            <a:pPr marL="514350" indent="-514350">
              <a:buFont typeface="+mj-lt"/>
              <a:buAutoNum type="arabicPeriod"/>
            </a:pPr>
            <a:r>
              <a:rPr lang="tr-TR" b="1" u="sng" dirty="0" smtClean="0"/>
              <a:t>Öz disiplin:</a:t>
            </a:r>
            <a:r>
              <a:rPr lang="tr-TR" b="1" dirty="0" smtClean="0"/>
              <a:t> </a:t>
            </a:r>
            <a:r>
              <a:rPr lang="tr-TR" dirty="0" smtClean="0"/>
              <a:t>Öz disiplini yüksek kişiler disiplinli, dikkatli ve başarma duygusu yüksek olurken; öz disiplini düşük kişiler dikkatsiz, dağınık ve tembel olarak değerlendirilirler.</a:t>
            </a:r>
          </a:p>
          <a:p>
            <a:pPr marL="514350" indent="-514350">
              <a:buFont typeface="+mj-lt"/>
              <a:buAutoNum type="arabicPeriod"/>
            </a:pPr>
            <a:r>
              <a:rPr lang="tr-TR" b="1" u="sng" dirty="0" smtClean="0"/>
              <a:t>Nörotiklik:</a:t>
            </a:r>
            <a:r>
              <a:rPr lang="tr-TR" b="1" dirty="0" smtClean="0"/>
              <a:t> </a:t>
            </a:r>
            <a:r>
              <a:rPr lang="tr-TR" dirty="0" err="1" smtClean="0"/>
              <a:t>Nörotikliği</a:t>
            </a:r>
            <a:r>
              <a:rPr lang="tr-TR" dirty="0" smtClean="0"/>
              <a:t> yüksek kişiler endişeli, kendine güvensiz, içine kapanık, sinirli; düşük olanlar ise sakin, kendine güvenen ve dengeli olarak tanımlanmaktadır.</a:t>
            </a:r>
          </a:p>
          <a:p>
            <a:pPr marL="514350" indent="-514350">
              <a:buFont typeface="+mj-lt"/>
              <a:buAutoNum type="arabicPeriod"/>
            </a:pPr>
            <a:r>
              <a:rPr lang="tr-TR" b="1" u="sng" dirty="0" smtClean="0"/>
              <a:t>Dışa dönüklük:</a:t>
            </a:r>
            <a:r>
              <a:rPr lang="tr-TR" b="1" dirty="0" smtClean="0"/>
              <a:t> </a:t>
            </a:r>
            <a:r>
              <a:rPr lang="tr-TR" dirty="0" smtClean="0"/>
              <a:t>Dışa dönük kişiler pozitif, sosyal, enerjik, neşeli ve diğerlerine karşı ilgili olarak; içe dönükler ise yalnızlığı seven, çekingen ve münferit hareket eden kişiler olarak görülmektedir.</a:t>
            </a:r>
          </a:p>
          <a:p>
            <a:pPr marL="514350" indent="-514350">
              <a:buFont typeface="+mj-lt"/>
              <a:buAutoNum type="arabicPeriod"/>
            </a:pPr>
            <a:r>
              <a:rPr lang="tr-TR" b="1" u="sng" dirty="0" smtClean="0"/>
              <a:t>Gelişime açıklık: </a:t>
            </a:r>
            <a:r>
              <a:rPr lang="tr-TR" dirty="0" smtClean="0"/>
              <a:t>Yüksek derecede gelişime açık kişiler hayal kuran, maceracı, orijinal, yaratıcı, meraklı, kendi düşünce ve duygularına </a:t>
            </a:r>
            <a:r>
              <a:rPr lang="tr-TR" dirty="0" err="1" smtClean="0"/>
              <a:t>yönelelen</a:t>
            </a:r>
            <a:r>
              <a:rPr lang="tr-TR" dirty="0" smtClean="0"/>
              <a:t>; düşük olanlar ise tutucu, ilgisiz sıradan ve geleneksel olarak açıklanmaktadır.</a:t>
            </a:r>
            <a:endParaRPr lang="tr-TR" dirty="0"/>
          </a:p>
        </p:txBody>
      </p:sp>
    </p:spTree>
    <p:extLst>
      <p:ext uri="{BB962C8B-B14F-4D97-AF65-F5344CB8AC3E}">
        <p14:creationId xmlns:p14="http://schemas.microsoft.com/office/powerpoint/2010/main" val="11663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3600" dirty="0">
                <a:solidFill>
                  <a:srgbClr val="FF0000"/>
                </a:solidFill>
              </a:rPr>
              <a:t>Rotter’ın Denetim Odağı Ölçeği</a:t>
            </a:r>
          </a:p>
        </p:txBody>
      </p:sp>
      <p:sp>
        <p:nvSpPr>
          <p:cNvPr id="5" name="4 Metin Yer Tutucusu"/>
          <p:cNvSpPr>
            <a:spLocks noGrp="1"/>
          </p:cNvSpPr>
          <p:nvPr>
            <p:ph type="body" idx="1"/>
          </p:nvPr>
        </p:nvSpPr>
        <p:spPr/>
        <p:txBody>
          <a:bodyPr/>
          <a:lstStyle/>
          <a:p>
            <a:r>
              <a:rPr lang="tr-TR" dirty="0" smtClean="0">
                <a:solidFill>
                  <a:srgbClr val="FF0000"/>
                </a:solidFill>
              </a:rPr>
              <a:t>İç denetim odaklı</a:t>
            </a:r>
            <a:endParaRPr lang="tr-TR" dirty="0">
              <a:solidFill>
                <a:srgbClr val="FF0000"/>
              </a:solidFill>
            </a:endParaRPr>
          </a:p>
        </p:txBody>
      </p:sp>
      <p:sp>
        <p:nvSpPr>
          <p:cNvPr id="7" name="6 Metin Yer Tutucusu"/>
          <p:cNvSpPr>
            <a:spLocks noGrp="1"/>
          </p:cNvSpPr>
          <p:nvPr>
            <p:ph type="body" sz="quarter" idx="3"/>
          </p:nvPr>
        </p:nvSpPr>
        <p:spPr/>
        <p:txBody>
          <a:bodyPr/>
          <a:lstStyle/>
          <a:p>
            <a:pPr algn="r"/>
            <a:r>
              <a:rPr lang="tr-TR" dirty="0" smtClean="0">
                <a:solidFill>
                  <a:srgbClr val="FF0000"/>
                </a:solidFill>
              </a:rPr>
              <a:t>Dış denetim odaklı</a:t>
            </a:r>
            <a:endParaRPr lang="tr-TR" dirty="0">
              <a:solidFill>
                <a:srgbClr val="FF0000"/>
              </a:solidFill>
            </a:endParaRPr>
          </a:p>
        </p:txBody>
      </p:sp>
      <p:pic>
        <p:nvPicPr>
          <p:cNvPr id="14338" name="Picture 2" descr="C:\Users\lale_oral\Desktop\img18.png"/>
          <p:cNvPicPr>
            <a:picLocks noChangeAspect="1" noChangeArrowheads="1"/>
          </p:cNvPicPr>
          <p:nvPr/>
        </p:nvPicPr>
        <p:blipFill>
          <a:blip r:embed="rId2" cstate="print"/>
          <a:srcRect/>
          <a:stretch>
            <a:fillRect/>
          </a:stretch>
        </p:blipFill>
        <p:spPr bwMode="auto">
          <a:xfrm>
            <a:off x="2133601" y="2286001"/>
            <a:ext cx="8060987" cy="4196305"/>
          </a:xfrm>
          <a:prstGeom prst="rect">
            <a:avLst/>
          </a:prstGeom>
          <a:noFill/>
        </p:spPr>
      </p:pic>
    </p:spTree>
    <p:extLst>
      <p:ext uri="{BB962C8B-B14F-4D97-AF65-F5344CB8AC3E}">
        <p14:creationId xmlns:p14="http://schemas.microsoft.com/office/powerpoint/2010/main" val="72469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a:solidFill>
                  <a:srgbClr val="FF0000"/>
                </a:solidFill>
              </a:rPr>
              <a:t>Rotter’ın Denetim Odağı Ölçeği</a:t>
            </a:r>
            <a:endParaRPr lang="tr-TR" dirty="0"/>
          </a:p>
        </p:txBody>
      </p:sp>
      <p:sp>
        <p:nvSpPr>
          <p:cNvPr id="8" name="İçerik Yer Tutucusu 7"/>
          <p:cNvSpPr>
            <a:spLocks noGrp="1"/>
          </p:cNvSpPr>
          <p:nvPr>
            <p:ph idx="1"/>
          </p:nvPr>
        </p:nvSpPr>
        <p:spPr/>
        <p:txBody>
          <a:bodyPr/>
          <a:lstStyle/>
          <a:p>
            <a:pPr lvl="1"/>
            <a:r>
              <a:rPr lang="tr-TR" altLang="x-none" sz="2200" dirty="0"/>
              <a:t>Rotter, kişilerin kendi yaşamlarını denetleyebilme güçleri bakımından birbirlerinden farklılıklar gösterdiklerini gözlemiştir. </a:t>
            </a:r>
            <a:endParaRPr lang="tr-TR" altLang="x-none" sz="2200" dirty="0" smtClean="0"/>
          </a:p>
          <a:p>
            <a:pPr lvl="1"/>
            <a:endParaRPr lang="tr-TR" altLang="x-none" sz="2200" dirty="0"/>
          </a:p>
          <a:p>
            <a:pPr lvl="1">
              <a:buNone/>
            </a:pPr>
            <a:r>
              <a:rPr lang="tr-TR" altLang="x-none" sz="1500" dirty="0" smtClean="0"/>
              <a:t>                           İçten </a:t>
            </a:r>
            <a:r>
              <a:rPr lang="tr-TR" altLang="x-none" sz="1500" dirty="0"/>
              <a:t>denetimlilik 				</a:t>
            </a:r>
            <a:r>
              <a:rPr lang="tr-TR" altLang="x-none" sz="1500" dirty="0" smtClean="0"/>
              <a:t>              </a:t>
            </a:r>
            <a:r>
              <a:rPr lang="tr-TR" altLang="x-none" sz="1500" dirty="0"/>
              <a:t>Dıştan denetimlilik</a:t>
            </a:r>
          </a:p>
          <a:p>
            <a:pPr lvl="1">
              <a:buNone/>
            </a:pPr>
            <a:endParaRPr lang="tr-TR" altLang="x-none" sz="1500" dirty="0"/>
          </a:p>
          <a:p>
            <a:pPr lvl="1"/>
            <a:r>
              <a:rPr lang="tr-TR" altLang="x-none" sz="2200" dirty="0"/>
              <a:t>İç denetim odaklı kişi, çevresinin kendi denetimi altında olduğuna ve isterse yaşamını istediği yöne çevirebileceğine inanır</a:t>
            </a:r>
          </a:p>
          <a:p>
            <a:pPr lvl="1"/>
            <a:r>
              <a:rPr lang="tr-TR" altLang="x-none" sz="2200" dirty="0"/>
              <a:t>Dış denetim odaklı kişi ise çevresinde olup bitenleri etkilemekten aciz olduğuna ve yaşamını kaderin belirlediğine, kendisinin elinden bir şey gelmediğine inanır.</a:t>
            </a:r>
          </a:p>
        </p:txBody>
      </p:sp>
      <p:cxnSp>
        <p:nvCxnSpPr>
          <p:cNvPr id="10" name="Düz Ok Bağlayıcısı 9"/>
          <p:cNvCxnSpPr/>
          <p:nvPr/>
        </p:nvCxnSpPr>
        <p:spPr>
          <a:xfrm>
            <a:off x="4032354" y="2983043"/>
            <a:ext cx="3762531" cy="1499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38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pPr algn="r"/>
            <a:r>
              <a:rPr lang="tr-TR" dirty="0" smtClean="0">
                <a:solidFill>
                  <a:srgbClr val="FF0000"/>
                </a:solidFill>
              </a:rPr>
              <a:t>Öğrenme Kuramı</a:t>
            </a:r>
            <a:endParaRPr lang="tr-TR" dirty="0">
              <a:solidFill>
                <a:srgbClr val="FF0000"/>
              </a:solidFill>
            </a:endParaRPr>
          </a:p>
        </p:txBody>
      </p:sp>
      <p:sp>
        <p:nvSpPr>
          <p:cNvPr id="8" name="7 İçerik Yer Tutucusu"/>
          <p:cNvSpPr>
            <a:spLocks noGrp="1"/>
          </p:cNvSpPr>
          <p:nvPr>
            <p:ph idx="1"/>
          </p:nvPr>
        </p:nvSpPr>
        <p:spPr/>
        <p:txBody>
          <a:bodyPr/>
          <a:lstStyle/>
          <a:p>
            <a:pPr algn="ctr">
              <a:buNone/>
            </a:pPr>
            <a:endParaRPr lang="tr-TR" dirty="0" smtClean="0"/>
          </a:p>
          <a:p>
            <a:pPr algn="ctr">
              <a:buNone/>
            </a:pPr>
            <a:r>
              <a:rPr lang="tr-TR" dirty="0" smtClean="0"/>
              <a:t>“kişilik, insanların öğrenme tarihçesini yansıtan davranış alışkanlıklarının bir bütünüdür.” </a:t>
            </a:r>
          </a:p>
          <a:p>
            <a:pPr algn="ctr">
              <a:buNone/>
            </a:pPr>
            <a:endParaRPr lang="tr-TR" dirty="0" smtClean="0"/>
          </a:p>
          <a:p>
            <a:pPr algn="ctr">
              <a:buNone/>
            </a:pPr>
            <a:r>
              <a:rPr lang="tr-TR" dirty="0" smtClean="0"/>
              <a:t>“insan davranışı </a:t>
            </a:r>
            <a:r>
              <a:rPr lang="tr-TR" dirty="0" smtClean="0">
                <a:solidFill>
                  <a:srgbClr val="FF0000"/>
                </a:solidFill>
              </a:rPr>
              <a:t>ödüllendirme</a:t>
            </a:r>
            <a:r>
              <a:rPr lang="tr-TR" dirty="0" smtClean="0"/>
              <a:t> ve </a:t>
            </a:r>
            <a:r>
              <a:rPr lang="tr-TR" dirty="0" smtClean="0">
                <a:solidFill>
                  <a:srgbClr val="FF0000"/>
                </a:solidFill>
              </a:rPr>
              <a:t>cezalandırma</a:t>
            </a:r>
            <a:r>
              <a:rPr lang="tr-TR" dirty="0" smtClean="0"/>
              <a:t> mekanizmaları ile şekillendirilir.”</a:t>
            </a:r>
          </a:p>
          <a:p>
            <a:pPr algn="ctr">
              <a:buNone/>
            </a:pPr>
            <a:endParaRPr lang="tr-TR" dirty="0" smtClean="0"/>
          </a:p>
          <a:p>
            <a:pPr algn="ctr">
              <a:buNone/>
            </a:pPr>
            <a:endParaRPr lang="tr-TR" dirty="0"/>
          </a:p>
        </p:txBody>
      </p:sp>
    </p:spTree>
    <p:extLst>
      <p:ext uri="{BB962C8B-B14F-4D97-AF65-F5344CB8AC3E}">
        <p14:creationId xmlns:p14="http://schemas.microsoft.com/office/powerpoint/2010/main" val="363994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1536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cxnSp>
        <p:nvCxnSpPr>
          <p:cNvPr id="73" name="Straight Arrow Connector 72">
            <a:extLst>
              <a:ext uri="{FF2B5EF4-FFF2-40B4-BE49-F238E27FC236}">
                <a16:creationId xmlns:a16="http://schemas.microsoft.com/office/drawing/2014/main" xmlns=""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5362" name="Picture 2" descr="SOSYAL ÖĞRENME KURAMI |  görsel 1"/>
          <p:cNvPicPr>
            <a:picLocks noChangeAspect="1" noChangeArrowheads="1"/>
          </p:cNvPicPr>
          <p:nvPr/>
        </p:nvPicPr>
        <p:blipFill rotWithShape="1">
          <a:blip r:embed="rId2" cstate="print"/>
          <a:srcRect t="9100" r="-2" b="-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2" name="1 Başlık"/>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solidFill>
                  <a:srgbClr val="FF0000"/>
                </a:solidFill>
              </a:rPr>
              <a:t>Bandura’nın Sosyal Öğrenme Kuramı</a:t>
            </a:r>
          </a:p>
        </p:txBody>
      </p:sp>
      <p:sp>
        <p:nvSpPr>
          <p:cNvPr id="5" name="4 İçerik Yer Tutucusu"/>
          <p:cNvSpPr>
            <a:spLocks noGrp="1"/>
          </p:cNvSpPr>
          <p:nvPr>
            <p:ph sz="half" idx="2"/>
          </p:nvPr>
        </p:nvSpPr>
        <p:spPr>
          <a:xfrm>
            <a:off x="655321" y="2575034"/>
            <a:ext cx="5120113" cy="3462228"/>
          </a:xfrm>
        </p:spPr>
        <p:txBody>
          <a:bodyPr vert="horz" lIns="91440" tIns="45720" rIns="91440" bIns="45720" rtlCol="0">
            <a:normAutofit/>
          </a:bodyPr>
          <a:lstStyle/>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a:t>
            </a:r>
            <a:r>
              <a:rPr lang="en-US" sz="1800" dirty="0" err="1"/>
              <a:t>kişilik</a:t>
            </a:r>
            <a:r>
              <a:rPr lang="en-US" sz="1800" dirty="0"/>
              <a:t>, </a:t>
            </a:r>
            <a:r>
              <a:rPr lang="en-US" sz="1800" dirty="0" err="1"/>
              <a:t>başkalarının</a:t>
            </a:r>
            <a:r>
              <a:rPr lang="en-US" sz="1800" dirty="0"/>
              <a:t> </a:t>
            </a:r>
            <a:r>
              <a:rPr lang="en-US" sz="1800" dirty="0" err="1"/>
              <a:t>davranışlarını</a:t>
            </a:r>
            <a:r>
              <a:rPr lang="en-US" sz="1800" dirty="0"/>
              <a:t> </a:t>
            </a:r>
            <a:r>
              <a:rPr lang="en-US" sz="1800" b="1" dirty="0" err="1"/>
              <a:t>taklit</a:t>
            </a:r>
            <a:r>
              <a:rPr lang="en-US" sz="1800" dirty="0"/>
              <a:t> </a:t>
            </a:r>
            <a:r>
              <a:rPr lang="en-US" sz="1800" dirty="0" err="1"/>
              <a:t>ve</a:t>
            </a:r>
            <a:r>
              <a:rPr lang="en-US" sz="1800" dirty="0"/>
              <a:t> </a:t>
            </a:r>
            <a:r>
              <a:rPr lang="en-US" sz="1800" b="1" dirty="0" err="1"/>
              <a:t>gözleme</a:t>
            </a:r>
            <a:r>
              <a:rPr lang="en-US" sz="1800" dirty="0"/>
              <a:t> </a:t>
            </a:r>
            <a:r>
              <a:rPr lang="en-US" sz="1800" dirty="0" err="1"/>
              <a:t>yoluyla</a:t>
            </a:r>
            <a:r>
              <a:rPr lang="en-US" sz="1800" dirty="0"/>
              <a:t> </a:t>
            </a:r>
            <a:r>
              <a:rPr lang="en-US" sz="1800" dirty="0" err="1"/>
              <a:t>öğrenilmiş</a:t>
            </a:r>
            <a:r>
              <a:rPr lang="en-US" sz="1800" dirty="0"/>
              <a:t> </a:t>
            </a:r>
            <a:r>
              <a:rPr lang="en-US" sz="1800" dirty="0" err="1"/>
              <a:t>davranışlar</a:t>
            </a:r>
            <a:r>
              <a:rPr lang="en-US" sz="1800" dirty="0"/>
              <a:t> </a:t>
            </a:r>
            <a:r>
              <a:rPr lang="en-US" sz="1800" dirty="0" err="1"/>
              <a:t>örüntüsüdür</a:t>
            </a:r>
            <a:r>
              <a:rPr lang="en-US" sz="1800" dirty="0"/>
              <a:t>.”</a:t>
            </a:r>
          </a:p>
        </p:txBody>
      </p:sp>
    </p:spTree>
    <p:extLst>
      <p:ext uri="{BB962C8B-B14F-4D97-AF65-F5344CB8AC3E}">
        <p14:creationId xmlns:p14="http://schemas.microsoft.com/office/powerpoint/2010/main" val="924958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r"/>
            <a:r>
              <a:rPr lang="tr-TR" dirty="0" smtClean="0">
                <a:solidFill>
                  <a:srgbClr val="FF0000"/>
                </a:solidFill>
              </a:rPr>
              <a:t>Benlik Kuramı</a:t>
            </a:r>
            <a:endParaRPr lang="tr-TR" dirty="0">
              <a:solidFill>
                <a:srgbClr val="FF0000"/>
              </a:solidFill>
            </a:endParaRPr>
          </a:p>
        </p:txBody>
      </p:sp>
      <p:sp>
        <p:nvSpPr>
          <p:cNvPr id="6" name="5 İçerik Yer Tutucusu"/>
          <p:cNvSpPr>
            <a:spLocks noGrp="1"/>
          </p:cNvSpPr>
          <p:nvPr>
            <p:ph idx="1"/>
          </p:nvPr>
        </p:nvSpPr>
        <p:spPr/>
        <p:txBody>
          <a:bodyPr/>
          <a:lstStyle/>
          <a:p>
            <a:pPr algn="ctr">
              <a:buNone/>
            </a:pPr>
            <a:r>
              <a:rPr lang="tr-TR" dirty="0" smtClean="0"/>
              <a:t>“insan doğası sürekli mutluluk arar. İnsan kendisi ve doğasıyla uyum içinde yaşamak için </a:t>
            </a:r>
            <a:r>
              <a:rPr lang="tr-TR" b="1" dirty="0" smtClean="0"/>
              <a:t>bilinçli olarak seçimler</a:t>
            </a:r>
            <a:r>
              <a:rPr lang="tr-TR" dirty="0" smtClean="0"/>
              <a:t> yapar.”</a:t>
            </a:r>
          </a:p>
          <a:p>
            <a:pPr algn="ctr">
              <a:buNone/>
            </a:pPr>
            <a:endParaRPr lang="tr-TR" dirty="0" smtClean="0"/>
          </a:p>
          <a:p>
            <a:pPr algn="ctr">
              <a:buNone/>
            </a:pPr>
            <a:r>
              <a:rPr lang="tr-TR" dirty="0" smtClean="0"/>
              <a:t>“birey son derece karmaşık bir organizmadır ve kendi kaderi üzerinde kendisinin karar verme gücü vardır. Birey, iyiye gitme, gelişme ve mutluluğa ulaşma yönünde kararlar verir.” </a:t>
            </a:r>
            <a:endParaRPr lang="tr-TR" dirty="0"/>
          </a:p>
        </p:txBody>
      </p:sp>
    </p:spTree>
    <p:extLst>
      <p:ext uri="{BB962C8B-B14F-4D97-AF65-F5344CB8AC3E}">
        <p14:creationId xmlns:p14="http://schemas.microsoft.com/office/powerpoint/2010/main" val="73183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Kişilerarası Farklılıklar</a:t>
            </a:r>
            <a:endParaRPr lang="tr-TR" dirty="0">
              <a:solidFill>
                <a:srgbClr val="FF0000"/>
              </a:solidFill>
            </a:endParaRPr>
          </a:p>
        </p:txBody>
      </p:sp>
      <p:sp>
        <p:nvSpPr>
          <p:cNvPr id="3" name="Content Placeholder 2"/>
          <p:cNvSpPr>
            <a:spLocks noGrp="1"/>
          </p:cNvSpPr>
          <p:nvPr>
            <p:ph idx="1"/>
          </p:nvPr>
        </p:nvSpPr>
        <p:spPr>
          <a:xfrm>
            <a:off x="1981200" y="1600201"/>
            <a:ext cx="8229600" cy="2743200"/>
          </a:xfrm>
        </p:spPr>
        <p:txBody>
          <a:bodyPr>
            <a:normAutofit/>
          </a:bodyPr>
          <a:lstStyle/>
          <a:p>
            <a:r>
              <a:rPr lang="tr-TR" dirty="0" smtClean="0"/>
              <a:t>Genel anlamda kişilerin sahip olduğu eşsiz fiziksel veya psikolojik özellikleri ile birbirlerinden farklı olması durumudur. </a:t>
            </a:r>
          </a:p>
          <a:p>
            <a:r>
              <a:rPr lang="tr-TR" dirty="0" smtClean="0"/>
              <a:t>Bu farklılıklar kişilerin düşünceleri, davranışları, yaşantıları, gelecek planları ve örgüt içerisindeki davranışları üzerinde önemli etkilere sahiptir. </a:t>
            </a:r>
            <a:endParaRPr lang="tr-TR" dirty="0"/>
          </a:p>
        </p:txBody>
      </p:sp>
      <p:graphicFrame>
        <p:nvGraphicFramePr>
          <p:cNvPr id="4" name="Diagram 3"/>
          <p:cNvGraphicFramePr/>
          <p:nvPr/>
        </p:nvGraphicFramePr>
        <p:xfrm>
          <a:off x="2438400" y="4419600"/>
          <a:ext cx="75438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668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err="1" smtClean="0"/>
              <a:t>Rogers’ın</a:t>
            </a:r>
            <a:r>
              <a:rPr lang="tr-TR" dirty="0" smtClean="0"/>
              <a:t> Benlik Kuramı</a:t>
            </a:r>
            <a:endParaRPr lang="tr-TR" dirty="0"/>
          </a:p>
        </p:txBody>
      </p:sp>
      <p:sp>
        <p:nvSpPr>
          <p:cNvPr id="3" name="2 İçerik Yer Tutucusu"/>
          <p:cNvSpPr>
            <a:spLocks noGrp="1"/>
          </p:cNvSpPr>
          <p:nvPr>
            <p:ph idx="1"/>
          </p:nvPr>
        </p:nvSpPr>
        <p:spPr/>
        <p:txBody>
          <a:bodyPr/>
          <a:lstStyle/>
          <a:p>
            <a:pPr algn="ctr">
              <a:buNone/>
            </a:pPr>
            <a:r>
              <a:rPr lang="tr-TR" dirty="0" smtClean="0">
                <a:solidFill>
                  <a:srgbClr val="FF0000"/>
                </a:solidFill>
              </a:rPr>
              <a:t>“bir kişinin </a:t>
            </a:r>
            <a:r>
              <a:rPr lang="tr-TR" b="1" i="1" dirty="0" smtClean="0">
                <a:solidFill>
                  <a:srgbClr val="FF0000"/>
                </a:solidFill>
              </a:rPr>
              <a:t>benlik bilinci</a:t>
            </a:r>
            <a:r>
              <a:rPr lang="tr-TR" dirty="0" smtClean="0">
                <a:solidFill>
                  <a:srgbClr val="FF0000"/>
                </a:solidFill>
              </a:rPr>
              <a:t> onun kendisi ile ilgili düşüncelerini, algılamalarını ve kanaatlerini içerir; kendisini nasıl gördüğünü özetler.”</a:t>
            </a:r>
          </a:p>
          <a:p>
            <a:pPr algn="ctr">
              <a:buNone/>
            </a:pPr>
            <a:endParaRPr lang="tr-TR" dirty="0" smtClean="0">
              <a:solidFill>
                <a:srgbClr val="FF0000"/>
              </a:solidFill>
            </a:endParaRPr>
          </a:p>
          <a:p>
            <a:pPr algn="ctr">
              <a:buNone/>
            </a:pPr>
            <a:r>
              <a:rPr lang="tr-TR" dirty="0" smtClean="0">
                <a:solidFill>
                  <a:srgbClr val="FF0000"/>
                </a:solidFill>
              </a:rPr>
              <a:t>“olumlu bir benlik bilinci geliştirebilmemiz için </a:t>
            </a:r>
            <a:r>
              <a:rPr lang="tr-TR" b="1" i="1" dirty="0" smtClean="0">
                <a:solidFill>
                  <a:srgbClr val="FF0000"/>
                </a:solidFill>
              </a:rPr>
              <a:t>koşulsuz sevgi</a:t>
            </a:r>
            <a:r>
              <a:rPr lang="tr-TR" dirty="0" smtClean="0">
                <a:solidFill>
                  <a:srgbClr val="FF0000"/>
                </a:solidFill>
              </a:rPr>
              <a:t> içinde yetişmemiz gerekir.”</a:t>
            </a:r>
            <a:endParaRPr lang="tr-TR" dirty="0">
              <a:solidFill>
                <a:srgbClr val="FF0000"/>
              </a:solidFill>
            </a:endParaRPr>
          </a:p>
        </p:txBody>
      </p:sp>
    </p:spTree>
    <p:extLst>
      <p:ext uri="{BB962C8B-B14F-4D97-AF65-F5344CB8AC3E}">
        <p14:creationId xmlns:p14="http://schemas.microsoft.com/office/powerpoint/2010/main" val="1269090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Öz Yeterlilik</a:t>
            </a:r>
            <a:endParaRPr lang="tr-TR" dirty="0">
              <a:solidFill>
                <a:srgbClr val="FF0000"/>
              </a:solidFill>
            </a:endParaRPr>
          </a:p>
        </p:txBody>
      </p:sp>
      <p:sp>
        <p:nvSpPr>
          <p:cNvPr id="3" name="Content Placeholder 2"/>
          <p:cNvSpPr>
            <a:spLocks noGrp="1"/>
          </p:cNvSpPr>
          <p:nvPr>
            <p:ph idx="1"/>
          </p:nvPr>
        </p:nvSpPr>
        <p:spPr/>
        <p:txBody>
          <a:bodyPr>
            <a:normAutofit/>
          </a:bodyPr>
          <a:lstStyle/>
          <a:p>
            <a:r>
              <a:rPr lang="tr-TR" dirty="0" smtClean="0">
                <a:solidFill>
                  <a:srgbClr val="FF0000"/>
                </a:solidFill>
              </a:rPr>
              <a:t>Öz yeterlilik</a:t>
            </a:r>
            <a:r>
              <a:rPr lang="tr-TR" dirty="0" smtClean="0"/>
              <a:t>, kişilerin belli görevleri ve davranışları yapabileceğine olan bireysel inancıdır. </a:t>
            </a:r>
          </a:p>
          <a:p>
            <a:r>
              <a:rPr lang="tr-TR" dirty="0" smtClean="0"/>
              <a:t>Özyeterlilik algısının oluşumunda birbiri ile etkileşimli 4 faktör rol oynamaktadır:</a:t>
            </a:r>
          </a:p>
          <a:p>
            <a:pPr lvl="2">
              <a:buFont typeface="Wingdings" pitchFamily="2" charset="2"/>
              <a:buChar char="Ø"/>
            </a:pPr>
            <a:r>
              <a:rPr lang="tr-TR" dirty="0" smtClean="0"/>
              <a:t>Performans başarıları</a:t>
            </a:r>
          </a:p>
          <a:p>
            <a:pPr lvl="2">
              <a:buFont typeface="Wingdings" pitchFamily="2" charset="2"/>
              <a:buChar char="Ø"/>
            </a:pPr>
            <a:r>
              <a:rPr lang="tr-TR" dirty="0" smtClean="0"/>
              <a:t>Dolaylı yaşantılar</a:t>
            </a:r>
          </a:p>
          <a:p>
            <a:pPr lvl="2">
              <a:buFont typeface="Wingdings" pitchFamily="2" charset="2"/>
              <a:buChar char="Ø"/>
            </a:pPr>
            <a:r>
              <a:rPr lang="tr-TR" dirty="0" smtClean="0"/>
              <a:t>Sözel ikna</a:t>
            </a:r>
          </a:p>
          <a:p>
            <a:pPr lvl="2">
              <a:buFont typeface="Wingdings" pitchFamily="2" charset="2"/>
              <a:buChar char="Ø"/>
            </a:pPr>
            <a:r>
              <a:rPr lang="tr-TR" dirty="0" smtClean="0"/>
              <a:t>Duygusal durum</a:t>
            </a:r>
            <a:endParaRPr lang="tr-TR" dirty="0"/>
          </a:p>
        </p:txBody>
      </p:sp>
    </p:spTree>
    <p:extLst>
      <p:ext uri="{BB962C8B-B14F-4D97-AF65-F5344CB8AC3E}">
        <p14:creationId xmlns:p14="http://schemas.microsoft.com/office/powerpoint/2010/main" val="69334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Olumlu/Olumsuz Duygulanım</a:t>
            </a:r>
            <a:endParaRPr lang="tr-TR"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endParaRPr lang="tr-TR" dirty="0" smtClean="0">
              <a:solidFill>
                <a:srgbClr val="FF0000"/>
              </a:solidFill>
            </a:endParaRPr>
          </a:p>
          <a:p>
            <a:r>
              <a:rPr lang="tr-TR" dirty="0" smtClean="0">
                <a:solidFill>
                  <a:srgbClr val="FF0000"/>
                </a:solidFill>
              </a:rPr>
              <a:t>Olumlu duygulanım</a:t>
            </a:r>
            <a:r>
              <a:rPr lang="tr-TR" dirty="0" smtClean="0"/>
              <a:t>, olumlu duyguların yoğun yaşanması eğilimini göstermektedir. </a:t>
            </a:r>
            <a:r>
              <a:rPr lang="tr-TR" dirty="0" smtClean="0">
                <a:solidFill>
                  <a:srgbClr val="FF0000"/>
                </a:solidFill>
              </a:rPr>
              <a:t>Olumsuz duygulanım</a:t>
            </a:r>
            <a:r>
              <a:rPr lang="tr-TR" dirty="0" smtClean="0"/>
              <a:t> ise yoğun olumsuz duyguların yaşanma eğilimini göstermektedir. </a:t>
            </a:r>
          </a:p>
          <a:p>
            <a:endParaRPr lang="tr-TR" dirty="0" smtClean="0"/>
          </a:p>
          <a:p>
            <a:r>
              <a:rPr lang="tr-TR" dirty="0" smtClean="0"/>
              <a:t>Olumlu duygulanım kişinin aktif ve hevesli olma derecesini göstermektedir. Bu kişiler yüksek enerjiye sahip olmakta, tam konsantrasyonla çalışmakta ve sorumluluk almaktan zevk duymaktadırlar. Olumsuz duygulanım ise öfke, bıkkınlık, asabiyet gibi durumlara işaret etmektedir. Bu kimseler stres, sağlık şikayetleri ve olaylarla baş edememe gibi sorunlarla yüzleşmektedirler.</a:t>
            </a:r>
          </a:p>
        </p:txBody>
      </p:sp>
    </p:spTree>
    <p:extLst>
      <p:ext uri="{BB962C8B-B14F-4D97-AF65-F5344CB8AC3E}">
        <p14:creationId xmlns:p14="http://schemas.microsoft.com/office/powerpoint/2010/main" val="758994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Makyavelizm</a:t>
            </a:r>
            <a:endParaRPr lang="tr-TR" dirty="0">
              <a:solidFill>
                <a:srgbClr val="FF0000"/>
              </a:solidFill>
            </a:endParaRPr>
          </a:p>
        </p:txBody>
      </p:sp>
      <p:sp>
        <p:nvSpPr>
          <p:cNvPr id="3" name="Content Placeholder 2"/>
          <p:cNvSpPr>
            <a:spLocks noGrp="1"/>
          </p:cNvSpPr>
          <p:nvPr>
            <p:ph idx="1"/>
          </p:nvPr>
        </p:nvSpPr>
        <p:spPr>
          <a:xfrm>
            <a:off x="1981200" y="1600200"/>
            <a:ext cx="8229600" cy="4800600"/>
          </a:xfrm>
        </p:spPr>
        <p:txBody>
          <a:bodyPr>
            <a:normAutofit fontScale="92500" lnSpcReduction="10000"/>
          </a:bodyPr>
          <a:lstStyle/>
          <a:p>
            <a:r>
              <a:rPr lang="tr-TR" dirty="0" smtClean="0"/>
              <a:t>Bu kavramın ana düşüncesi, amaca ulaşmak için kullanılacak her yolun meşru olduğudur.</a:t>
            </a:r>
          </a:p>
          <a:p>
            <a:pPr>
              <a:buNone/>
            </a:pPr>
            <a:endParaRPr lang="tr-TR" dirty="0" smtClean="0"/>
          </a:p>
          <a:p>
            <a:r>
              <a:rPr lang="tr-TR" dirty="0" smtClean="0"/>
              <a:t>Yüksek makyavelist özelliklere sahip kişiler;</a:t>
            </a:r>
          </a:p>
          <a:p>
            <a:pPr lvl="1"/>
            <a:r>
              <a:rPr lang="tr-TR" dirty="0" smtClean="0"/>
              <a:t>Durumlara genellikle mantıklı ve dikkatli yaklaşırlar</a:t>
            </a:r>
          </a:p>
          <a:p>
            <a:pPr lvl="1"/>
            <a:r>
              <a:rPr lang="tr-TR" dirty="0" smtClean="0"/>
              <a:t>Arkadaşlıktan, geçmişte verilen sözlerden, diğerlerinin düşüncelerinden ve bağlılıktan etkilenmezler</a:t>
            </a:r>
          </a:p>
          <a:p>
            <a:pPr lvl="1"/>
            <a:r>
              <a:rPr lang="tr-TR" dirty="0" smtClean="0"/>
              <a:t>Diğerlerini etkileme konusunda beceriklidirler</a:t>
            </a:r>
          </a:p>
          <a:p>
            <a:pPr lvl="1"/>
            <a:r>
              <a:rPr lang="tr-TR" dirty="0" smtClean="0"/>
              <a:t>Amaçlarına ulaşmak için yalan söyleyebilirler</a:t>
            </a:r>
          </a:p>
          <a:p>
            <a:pPr lvl="1">
              <a:buNone/>
            </a:pPr>
            <a:endParaRPr lang="tr-TR" dirty="0" smtClean="0"/>
          </a:p>
          <a:p>
            <a:r>
              <a:rPr lang="tr-TR" dirty="0" smtClean="0"/>
              <a:t>Düşük seviyede makyavelist kişiler;</a:t>
            </a:r>
          </a:p>
          <a:p>
            <a:pPr lvl="1"/>
            <a:r>
              <a:rPr lang="tr-TR" dirty="0" smtClean="0"/>
              <a:t>Etik kurallara saygı gösterirler</a:t>
            </a:r>
          </a:p>
          <a:p>
            <a:pPr lvl="1"/>
            <a:r>
              <a:rPr lang="tr-TR" dirty="0" smtClean="0"/>
              <a:t>Yalan söylemeyi ve aldatmayı sevmezler</a:t>
            </a:r>
          </a:p>
          <a:p>
            <a:pPr lvl="1"/>
            <a:endParaRPr lang="tr-TR" dirty="0" smtClean="0"/>
          </a:p>
          <a:p>
            <a:pPr lvl="1">
              <a:buNone/>
            </a:pPr>
            <a:endParaRPr lang="tr-TR" dirty="0" smtClean="0"/>
          </a:p>
        </p:txBody>
      </p:sp>
    </p:spTree>
    <p:extLst>
      <p:ext uri="{BB962C8B-B14F-4D97-AF65-F5344CB8AC3E}">
        <p14:creationId xmlns:p14="http://schemas.microsoft.com/office/powerpoint/2010/main" val="365832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Risk Alma Eğilimi</a:t>
            </a:r>
            <a:endParaRPr lang="tr-TR" dirty="0">
              <a:solidFill>
                <a:srgbClr val="FF0000"/>
              </a:solidFill>
            </a:endParaRPr>
          </a:p>
        </p:txBody>
      </p:sp>
      <p:sp>
        <p:nvSpPr>
          <p:cNvPr id="3" name="Content Placeholder 2"/>
          <p:cNvSpPr>
            <a:spLocks noGrp="1"/>
          </p:cNvSpPr>
          <p:nvPr>
            <p:ph idx="1"/>
          </p:nvPr>
        </p:nvSpPr>
        <p:spPr/>
        <p:txBody>
          <a:bodyPr>
            <a:normAutofit/>
          </a:bodyPr>
          <a:lstStyle/>
          <a:p>
            <a:r>
              <a:rPr lang="tr-TR" dirty="0" smtClean="0"/>
              <a:t>Risk alma durumu bireyin kişilik yapısının bir parçası olarak görülmektedir. </a:t>
            </a:r>
          </a:p>
          <a:p>
            <a:endParaRPr lang="tr-TR" dirty="0" smtClean="0"/>
          </a:p>
          <a:p>
            <a:r>
              <a:rPr lang="tr-TR" dirty="0" smtClean="0"/>
              <a:t>Riske girme eğilimi yüksek olan yöneticiler çabuk karar verirler ve kararlarını verirken daha az bilgiye ihtiyaç duyarlar. Düşük risk eğilimliler ise daha geç karar verip daha çok bilgiye ihtiyaç duyarlar. Alım ve satım konusunda acil ve ani kararlar verilmesini gerektiren borsacılık gibi mesleklerde, kişinin riske girme eğiliminin yüksek olması avantaj sağlayabilmektedir. </a:t>
            </a:r>
          </a:p>
        </p:txBody>
      </p:sp>
    </p:spTree>
    <p:extLst>
      <p:ext uri="{BB962C8B-B14F-4D97-AF65-F5344CB8AC3E}">
        <p14:creationId xmlns:p14="http://schemas.microsoft.com/office/powerpoint/2010/main" val="30523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Kendini İzleme</a:t>
            </a:r>
            <a:endParaRPr lang="tr-TR" dirty="0">
              <a:solidFill>
                <a:srgbClr val="FF0000"/>
              </a:solidFill>
            </a:endParaRPr>
          </a:p>
        </p:txBody>
      </p:sp>
      <p:sp>
        <p:nvSpPr>
          <p:cNvPr id="3" name="Content Placeholder 2"/>
          <p:cNvSpPr>
            <a:spLocks noGrp="1"/>
          </p:cNvSpPr>
          <p:nvPr>
            <p:ph idx="1"/>
          </p:nvPr>
        </p:nvSpPr>
        <p:spPr/>
        <p:txBody>
          <a:bodyPr>
            <a:normAutofit/>
          </a:bodyPr>
          <a:lstStyle/>
          <a:p>
            <a:r>
              <a:rPr lang="tr-TR" dirty="0" smtClean="0"/>
              <a:t>Kendini izleme düzeyi yüksek kişiler dışsal durumlara karşı duyarlı olduklarından farklı durumlarda farklı biçimde davranmaktadırlar. Bu kişiler diğerlerinin beklentileri doğrultusunda tutum, davranış ve kendilik imajlarına yön vermektedirler.</a:t>
            </a:r>
          </a:p>
          <a:p>
            <a:endParaRPr lang="tr-TR" dirty="0" smtClean="0"/>
          </a:p>
          <a:p>
            <a:r>
              <a:rPr lang="tr-TR" dirty="0" smtClean="0"/>
              <a:t>Kendini izleme düzeyi düşük kişiler ise çeşitli dışsal durumlar karşısında kendi davranışlarını gizleyememektedirler. Bu kişiler yalnızca gerçek kendiliklerini yansıttığı derecede izlenimlerine ve imajlarına önem vermektedirler. </a:t>
            </a:r>
            <a:endParaRPr lang="tr-TR" dirty="0"/>
          </a:p>
        </p:txBody>
      </p:sp>
    </p:spTree>
    <p:extLst>
      <p:ext uri="{BB962C8B-B14F-4D97-AF65-F5344CB8AC3E}">
        <p14:creationId xmlns:p14="http://schemas.microsoft.com/office/powerpoint/2010/main" val="1813694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A Tipi ve B Tipi Kişilik</a:t>
            </a:r>
            <a:endParaRPr lang="tr-TR" dirty="0">
              <a:solidFill>
                <a:srgbClr val="FF0000"/>
              </a:solidFill>
            </a:endParaRPr>
          </a:p>
        </p:txBody>
      </p:sp>
      <p:pic>
        <p:nvPicPr>
          <p:cNvPr id="35843" name="Picture 3"/>
          <p:cNvPicPr>
            <a:picLocks noChangeAspect="1" noChangeArrowheads="1"/>
          </p:cNvPicPr>
          <p:nvPr/>
        </p:nvPicPr>
        <p:blipFill>
          <a:blip r:embed="rId2"/>
          <a:srcRect/>
          <a:stretch>
            <a:fillRect/>
          </a:stretch>
        </p:blipFill>
        <p:spPr bwMode="auto">
          <a:xfrm>
            <a:off x="1676400" y="1524001"/>
            <a:ext cx="8686800" cy="4911725"/>
          </a:xfrm>
          <a:prstGeom prst="rect">
            <a:avLst/>
          </a:prstGeom>
          <a:noFill/>
          <a:ln w="9525">
            <a:noFill/>
            <a:miter lim="800000"/>
            <a:headEnd/>
            <a:tailEnd/>
          </a:ln>
          <a:effectLst/>
        </p:spPr>
      </p:pic>
    </p:spTree>
    <p:extLst>
      <p:ext uri="{BB962C8B-B14F-4D97-AF65-F5344CB8AC3E}">
        <p14:creationId xmlns:p14="http://schemas.microsoft.com/office/powerpoint/2010/main" val="138299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Proaktif</a:t>
            </a:r>
            <a:r>
              <a:rPr lang="tr-TR" dirty="0" smtClean="0">
                <a:solidFill>
                  <a:srgbClr val="FF0000"/>
                </a:solidFill>
              </a:rPr>
              <a:t> kişilik</a:t>
            </a:r>
            <a:endParaRPr lang="tr-TR" dirty="0">
              <a:solidFill>
                <a:srgbClr val="FF0000"/>
              </a:solidFill>
            </a:endParaRPr>
          </a:p>
        </p:txBody>
      </p:sp>
      <p:sp>
        <p:nvSpPr>
          <p:cNvPr id="3" name="İçerik Yer Tutucusu 2"/>
          <p:cNvSpPr>
            <a:spLocks noGrp="1"/>
          </p:cNvSpPr>
          <p:nvPr>
            <p:ph idx="1"/>
          </p:nvPr>
        </p:nvSpPr>
        <p:spPr/>
        <p:txBody>
          <a:bodyPr/>
          <a:lstStyle/>
          <a:p>
            <a:r>
              <a:rPr lang="tr-TR" dirty="0" err="1" smtClean="0"/>
              <a:t>Proaktif</a:t>
            </a:r>
            <a:r>
              <a:rPr lang="tr-TR" dirty="0" smtClean="0"/>
              <a:t> kişilikler, fırsatları belirler, inisiyatif kullanır, eyleme geçer ve anlamlı bir değişim oluşana dek azmederler. Kısıtlamalar ve engellemelere aldırmadan, hatta onlara rağmen, ortamlarında olumlu değişim yaratırlar. </a:t>
            </a:r>
          </a:p>
          <a:p>
            <a:r>
              <a:rPr lang="tr-TR" dirty="0" smtClean="0"/>
              <a:t>Girişimci inisiyatiflere ihtiyacı olan kuruluşlar için </a:t>
            </a:r>
            <a:r>
              <a:rPr lang="tr-TR" dirty="0" err="1" smtClean="0"/>
              <a:t>proaktif</a:t>
            </a:r>
            <a:r>
              <a:rPr lang="tr-TR" dirty="0" smtClean="0"/>
              <a:t> bireyler en iyi adaylardır. Ancak kuruluşu terk edip kendi girişimlerini kurma ihtimalleri de fazladır. </a:t>
            </a:r>
            <a:endParaRPr lang="tr-TR" dirty="0"/>
          </a:p>
        </p:txBody>
      </p:sp>
    </p:spTree>
    <p:extLst>
      <p:ext uri="{BB962C8B-B14F-4D97-AF65-F5344CB8AC3E}">
        <p14:creationId xmlns:p14="http://schemas.microsoft.com/office/powerpoint/2010/main" val="172408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dirty="0" smtClean="0">
                <a:solidFill>
                  <a:srgbClr val="FF0000"/>
                </a:solidFill>
              </a:rPr>
              <a:t>İş ve Kişilik Uyumu</a:t>
            </a:r>
            <a:br>
              <a:rPr lang="tr-TR" dirty="0" smtClean="0">
                <a:solidFill>
                  <a:srgbClr val="FF0000"/>
                </a:solidFill>
              </a:rPr>
            </a:br>
            <a:r>
              <a:rPr lang="tr-TR" sz="3100" dirty="0" err="1">
                <a:solidFill>
                  <a:srgbClr val="FF0000"/>
                </a:solidFill>
              </a:rPr>
              <a:t>Holland’ın</a:t>
            </a:r>
            <a:r>
              <a:rPr lang="tr-TR" sz="3100" dirty="0">
                <a:solidFill>
                  <a:srgbClr val="FF0000"/>
                </a:solidFill>
              </a:rPr>
              <a:t> Mesleki Tipoloji Kuramı</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90688"/>
            <a:ext cx="8382000" cy="507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453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b="1" dirty="0" smtClean="0">
                <a:solidFill>
                  <a:srgbClr val="FF0000"/>
                </a:solidFill>
              </a:rPr>
              <a:t>Kişilik</a:t>
            </a:r>
            <a:endParaRPr lang="tr-TR" b="1" dirty="0">
              <a:solidFill>
                <a:srgbClr val="FF0000"/>
              </a:solidFill>
            </a:endParaRPr>
          </a:p>
        </p:txBody>
      </p:sp>
      <p:sp>
        <p:nvSpPr>
          <p:cNvPr id="3" name="Content Placeholder 2"/>
          <p:cNvSpPr>
            <a:spLocks noGrp="1"/>
          </p:cNvSpPr>
          <p:nvPr>
            <p:ph idx="1"/>
          </p:nvPr>
        </p:nvSpPr>
        <p:spPr/>
        <p:txBody>
          <a:bodyPr>
            <a:normAutofit lnSpcReduction="10000"/>
          </a:bodyPr>
          <a:lstStyle/>
          <a:p>
            <a:r>
              <a:rPr lang="tr-TR" dirty="0" smtClean="0"/>
              <a:t>ferdin yaşam biçimi / yaşam tarzıdır. </a:t>
            </a:r>
          </a:p>
          <a:p>
            <a:pPr algn="r"/>
            <a:endParaRPr lang="tr-TR" dirty="0" smtClean="0"/>
          </a:p>
          <a:p>
            <a:pPr algn="r"/>
            <a:r>
              <a:rPr lang="tr-TR" dirty="0" smtClean="0">
                <a:solidFill>
                  <a:srgbClr val="FF0000"/>
                </a:solidFill>
              </a:rPr>
              <a:t>insanın ana rahmine düşmesinden başlayıp ölünceye kadar devam eden bir süreçtir.</a:t>
            </a:r>
          </a:p>
          <a:p>
            <a:pPr algn="r"/>
            <a:endParaRPr lang="tr-TR" dirty="0" smtClean="0"/>
          </a:p>
          <a:p>
            <a:r>
              <a:rPr lang="tr-TR" dirty="0" smtClean="0"/>
              <a:t>bir  insanı ilgilendiren her şeydir. </a:t>
            </a:r>
          </a:p>
          <a:p>
            <a:endParaRPr lang="tr-TR" dirty="0" smtClean="0"/>
          </a:p>
          <a:p>
            <a:pPr algn="r"/>
            <a:r>
              <a:rPr lang="tr-TR" dirty="0" smtClean="0">
                <a:solidFill>
                  <a:srgbClr val="FF0000"/>
                </a:solidFill>
              </a:rPr>
              <a:t>insanların yaşadıkları hayat boyunca ortaya koydukları bütün davranışların ve sahip oldukları özelliklerin (bedensel, toplumsal, ruhsal) toplamıdır. </a:t>
            </a:r>
            <a:endParaRPr lang="tr-TR" dirty="0">
              <a:solidFill>
                <a:srgbClr val="FF0000"/>
              </a:solidFill>
            </a:endParaRPr>
          </a:p>
        </p:txBody>
      </p:sp>
    </p:spTree>
    <p:extLst>
      <p:ext uri="{BB962C8B-B14F-4D97-AF65-F5344CB8AC3E}">
        <p14:creationId xmlns:p14="http://schemas.microsoft.com/office/powerpoint/2010/main" val="101129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Kişilik...</a:t>
            </a:r>
            <a:endParaRPr lang="tr-TR" dirty="0">
              <a:solidFill>
                <a:srgbClr val="FF0000"/>
              </a:solidFill>
            </a:endParaRPr>
          </a:p>
        </p:txBody>
      </p:sp>
      <p:sp>
        <p:nvSpPr>
          <p:cNvPr id="3" name="Content Placeholder 2"/>
          <p:cNvSpPr>
            <a:spLocks noGrp="1"/>
          </p:cNvSpPr>
          <p:nvPr>
            <p:ph idx="1"/>
          </p:nvPr>
        </p:nvSpPr>
        <p:spPr/>
        <p:txBody>
          <a:bodyPr/>
          <a:lstStyle/>
          <a:p>
            <a:endParaRPr lang="tr-TR" dirty="0" smtClean="0"/>
          </a:p>
          <a:p>
            <a:pPr algn="ctr"/>
            <a:r>
              <a:rPr lang="tr-TR" dirty="0" smtClean="0"/>
              <a:t>ayırt edicidir</a:t>
            </a:r>
          </a:p>
          <a:p>
            <a:pPr algn="ctr"/>
            <a:endParaRPr lang="tr-TR" dirty="0" smtClean="0"/>
          </a:p>
          <a:p>
            <a:pPr algn="ctr"/>
            <a:r>
              <a:rPr lang="tr-TR" dirty="0" smtClean="0"/>
              <a:t>tutarlılık gösterir</a:t>
            </a:r>
          </a:p>
          <a:p>
            <a:pPr algn="ctr">
              <a:buNone/>
            </a:pPr>
            <a:endParaRPr lang="tr-TR" dirty="0" smtClean="0"/>
          </a:p>
          <a:p>
            <a:pPr algn="ctr"/>
            <a:r>
              <a:rPr lang="tr-TR" dirty="0" smtClean="0"/>
              <a:t>yapılaşmıştır</a:t>
            </a:r>
            <a:endParaRPr lang="tr-TR" dirty="0"/>
          </a:p>
        </p:txBody>
      </p:sp>
      <p:pic>
        <p:nvPicPr>
          <p:cNvPr id="17410" name="Picture 2" descr="https://encrypted-tbn2.gstatic.com/images?q=tbn:ANd9GcT4zdyWDmxiodelDI2Kr6f0Nb3aMGlQHQXEpcsF_ty7YI4N72GF"/>
          <p:cNvPicPr>
            <a:picLocks noChangeAspect="1" noChangeArrowheads="1"/>
          </p:cNvPicPr>
          <p:nvPr/>
        </p:nvPicPr>
        <p:blipFill>
          <a:blip r:embed="rId2" cstate="print"/>
          <a:srcRect/>
          <a:stretch>
            <a:fillRect/>
          </a:stretch>
        </p:blipFill>
        <p:spPr bwMode="auto">
          <a:xfrm>
            <a:off x="2057400" y="1905000"/>
            <a:ext cx="2171700" cy="3790950"/>
          </a:xfrm>
          <a:prstGeom prst="rect">
            <a:avLst/>
          </a:prstGeom>
          <a:noFill/>
        </p:spPr>
      </p:pic>
    </p:spTree>
    <p:extLst>
      <p:ext uri="{BB962C8B-B14F-4D97-AF65-F5344CB8AC3E}">
        <p14:creationId xmlns:p14="http://schemas.microsoft.com/office/powerpoint/2010/main" val="160304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tr-TR" dirty="0" smtClean="0">
                <a:solidFill>
                  <a:srgbClr val="FF0000"/>
                </a:solidFill>
              </a:rPr>
              <a:t>Kişiliği Belirleyen Faktörler</a:t>
            </a:r>
            <a:endParaRPr lang="tr-TR"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r"/>
            <a:r>
              <a:rPr lang="tr-TR" dirty="0" smtClean="0"/>
              <a:t>Kalıtım ve bedensel yapı faktörleri</a:t>
            </a:r>
          </a:p>
          <a:p>
            <a:pPr algn="r"/>
            <a:endParaRPr lang="tr-TR" dirty="0" smtClean="0"/>
          </a:p>
          <a:p>
            <a:pPr algn="r"/>
            <a:r>
              <a:rPr lang="tr-TR" dirty="0" smtClean="0"/>
              <a:t>Sosyo-kültürel faktörler</a:t>
            </a:r>
          </a:p>
          <a:p>
            <a:pPr algn="r">
              <a:buNone/>
            </a:pPr>
            <a:endParaRPr lang="tr-TR" dirty="0" smtClean="0"/>
          </a:p>
          <a:p>
            <a:pPr algn="r"/>
            <a:r>
              <a:rPr lang="tr-TR" dirty="0" smtClean="0"/>
              <a:t>Aile faktörü</a:t>
            </a:r>
          </a:p>
          <a:p>
            <a:pPr algn="r">
              <a:buNone/>
            </a:pPr>
            <a:endParaRPr lang="tr-TR" dirty="0" smtClean="0"/>
          </a:p>
          <a:p>
            <a:pPr algn="r"/>
            <a:r>
              <a:rPr lang="tr-TR" dirty="0" smtClean="0"/>
              <a:t>Sosyal sınıf</a:t>
            </a:r>
          </a:p>
          <a:p>
            <a:pPr algn="r">
              <a:buNone/>
            </a:pPr>
            <a:endParaRPr lang="tr-TR" dirty="0" smtClean="0"/>
          </a:p>
          <a:p>
            <a:pPr algn="r"/>
            <a:r>
              <a:rPr lang="tr-TR" dirty="0" smtClean="0"/>
              <a:t>Coğrafi ve fiziki faktörler</a:t>
            </a:r>
          </a:p>
          <a:p>
            <a:pPr algn="r">
              <a:buNone/>
            </a:pPr>
            <a:endParaRPr lang="tr-TR" dirty="0" smtClean="0"/>
          </a:p>
          <a:p>
            <a:pPr algn="r"/>
            <a:r>
              <a:rPr lang="tr-TR" dirty="0" smtClean="0"/>
              <a:t>Kitle iletişim araçları</a:t>
            </a:r>
            <a:endParaRPr lang="tr-TR" dirty="0"/>
          </a:p>
        </p:txBody>
      </p:sp>
    </p:spTree>
    <p:extLst>
      <p:ext uri="{BB962C8B-B14F-4D97-AF65-F5344CB8AC3E}">
        <p14:creationId xmlns:p14="http://schemas.microsoft.com/office/powerpoint/2010/main" val="45815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slideplayer.biz.tr/11/3061286/slides/slide_9.jpg"/>
          <p:cNvPicPr>
            <a:picLocks noChangeAspect="1" noChangeArrowheads="1"/>
          </p:cNvPicPr>
          <p:nvPr/>
        </p:nvPicPr>
        <p:blipFill>
          <a:blip r:embed="rId2" cstate="print"/>
          <a:srcRect/>
          <a:stretch>
            <a:fillRect/>
          </a:stretch>
        </p:blipFill>
        <p:spPr bwMode="auto">
          <a:xfrm>
            <a:off x="2133600" y="381001"/>
            <a:ext cx="7772400" cy="5826753"/>
          </a:xfrm>
          <a:prstGeom prst="rect">
            <a:avLst/>
          </a:prstGeom>
          <a:noFill/>
        </p:spPr>
      </p:pic>
    </p:spTree>
    <p:extLst>
      <p:ext uri="{BB962C8B-B14F-4D97-AF65-F5344CB8AC3E}">
        <p14:creationId xmlns:p14="http://schemas.microsoft.com/office/powerpoint/2010/main" val="122776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tr-TR" dirty="0" smtClean="0">
                <a:solidFill>
                  <a:srgbClr val="FF0000"/>
                </a:solidFill>
              </a:rPr>
              <a:t>Freud’un kişilik kuramı</a:t>
            </a:r>
            <a:endParaRPr lang="tr-TR" dirty="0"/>
          </a:p>
        </p:txBody>
      </p:sp>
      <p:sp>
        <p:nvSpPr>
          <p:cNvPr id="6" name="Content Placeholder 5"/>
          <p:cNvSpPr>
            <a:spLocks noGrp="1"/>
          </p:cNvSpPr>
          <p:nvPr>
            <p:ph sz="half" idx="2"/>
          </p:nvPr>
        </p:nvSpPr>
        <p:spPr>
          <a:xfrm>
            <a:off x="6019800" y="1600201"/>
            <a:ext cx="4191000" cy="4525963"/>
          </a:xfrm>
        </p:spPr>
        <p:txBody>
          <a:bodyPr/>
          <a:lstStyle/>
          <a:p>
            <a:pPr>
              <a:buNone/>
            </a:pPr>
            <a:r>
              <a:rPr lang="tr-TR" dirty="0" smtClean="0"/>
              <a:t>	Freud’a göre kişilik üç temel bileşenden oluşur:</a:t>
            </a:r>
          </a:p>
          <a:p>
            <a:pPr>
              <a:buNone/>
            </a:pPr>
            <a:endParaRPr lang="tr-TR" dirty="0" smtClean="0"/>
          </a:p>
          <a:p>
            <a:pPr algn="r"/>
            <a:r>
              <a:rPr lang="tr-TR" dirty="0" smtClean="0">
                <a:solidFill>
                  <a:srgbClr val="FF0000"/>
                </a:solidFill>
              </a:rPr>
              <a:t>İd (alt benlik)</a:t>
            </a:r>
          </a:p>
          <a:p>
            <a:pPr algn="r">
              <a:buNone/>
            </a:pPr>
            <a:endParaRPr lang="tr-TR" dirty="0" smtClean="0">
              <a:solidFill>
                <a:srgbClr val="FF0000"/>
              </a:solidFill>
            </a:endParaRPr>
          </a:p>
          <a:p>
            <a:pPr algn="r"/>
            <a:r>
              <a:rPr lang="tr-TR" dirty="0" smtClean="0">
                <a:solidFill>
                  <a:srgbClr val="FF0000"/>
                </a:solidFill>
              </a:rPr>
              <a:t>Ego (benlik)</a:t>
            </a:r>
          </a:p>
          <a:p>
            <a:pPr algn="r">
              <a:buNone/>
            </a:pPr>
            <a:endParaRPr lang="tr-TR" dirty="0" smtClean="0">
              <a:solidFill>
                <a:srgbClr val="FF0000"/>
              </a:solidFill>
            </a:endParaRPr>
          </a:p>
          <a:p>
            <a:pPr algn="r"/>
            <a:r>
              <a:rPr lang="tr-TR" dirty="0" smtClean="0">
                <a:solidFill>
                  <a:srgbClr val="FF0000"/>
                </a:solidFill>
              </a:rPr>
              <a:t>Süperego (üst benlik)</a:t>
            </a:r>
            <a:endParaRPr lang="tr-TR" dirty="0">
              <a:solidFill>
                <a:srgbClr val="FF0000"/>
              </a:solidFill>
            </a:endParaRPr>
          </a:p>
        </p:txBody>
      </p:sp>
      <p:pic>
        <p:nvPicPr>
          <p:cNvPr id="7" name="Picture 2" descr="https://upload.wikimedia.org/wikipedia/commons/thumb/5/59/Id_ego_superego.jpg/250px-Id_ego_superego.jpg"/>
          <p:cNvPicPr>
            <a:picLocks noGrp="1" noChangeAspect="1" noChangeArrowheads="1"/>
          </p:cNvPicPr>
          <p:nvPr>
            <p:ph sz="half" idx="1"/>
          </p:nvPr>
        </p:nvPicPr>
        <p:blipFill>
          <a:blip r:embed="rId2" cstate="print"/>
          <a:srcRect/>
          <a:stretch>
            <a:fillRect/>
          </a:stretch>
        </p:blipFill>
        <p:spPr bwMode="auto">
          <a:xfrm>
            <a:off x="2133600" y="1637836"/>
            <a:ext cx="3810000" cy="4541520"/>
          </a:xfrm>
          <a:prstGeom prst="rect">
            <a:avLst/>
          </a:prstGeom>
          <a:noFill/>
        </p:spPr>
      </p:pic>
    </p:spTree>
    <p:extLst>
      <p:ext uri="{BB962C8B-B14F-4D97-AF65-F5344CB8AC3E}">
        <p14:creationId xmlns:p14="http://schemas.microsoft.com/office/powerpoint/2010/main" val="645642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ogrenmen.com/wp-content/uploads/2013/09/idegosuperego.jpg"/>
          <p:cNvPicPr>
            <a:picLocks noChangeAspect="1" noChangeArrowheads="1"/>
          </p:cNvPicPr>
          <p:nvPr/>
        </p:nvPicPr>
        <p:blipFill>
          <a:blip r:embed="rId2" cstate="print"/>
          <a:srcRect/>
          <a:stretch>
            <a:fillRect/>
          </a:stretch>
        </p:blipFill>
        <p:spPr bwMode="auto">
          <a:xfrm>
            <a:off x="2971801" y="1447800"/>
            <a:ext cx="6357513" cy="3581400"/>
          </a:xfrm>
          <a:prstGeom prst="rect">
            <a:avLst/>
          </a:prstGeom>
          <a:noFill/>
        </p:spPr>
      </p:pic>
    </p:spTree>
    <p:extLst>
      <p:ext uri="{BB962C8B-B14F-4D97-AF65-F5344CB8AC3E}">
        <p14:creationId xmlns:p14="http://schemas.microsoft.com/office/powerpoint/2010/main" val="79956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Freud’a göre</a:t>
            </a:r>
            <a:r>
              <a:rPr lang="mr-IN" dirty="0" smtClean="0">
                <a:solidFill>
                  <a:srgbClr val="FF0000"/>
                </a:solidFill>
              </a:rPr>
              <a:t>…</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Kişiliğin üç birimi birbiriyle çelişki içindedir. Bu çelişki, değişik psikolojik faaliyetlerin temelini oluşturur. </a:t>
            </a:r>
            <a:r>
              <a:rPr lang="tr-TR" dirty="0" err="1" smtClean="0"/>
              <a:t>İd</a:t>
            </a:r>
            <a:r>
              <a:rPr lang="tr-TR" dirty="0" smtClean="0"/>
              <a:t> “Hemen şimdi isterim!” emrini verir. Üst-ben ”Asla hiçbir zaman yapamazsın!” der. Ego ikisi arasında bir uzlaşma noktası bulmaya çalışır</a:t>
            </a:r>
            <a:r>
              <a:rPr lang="tr-TR" b="1" dirty="0" smtClean="0"/>
              <a:t>.  Kaygı </a:t>
            </a:r>
            <a:r>
              <a:rPr lang="tr-TR" dirty="0" smtClean="0"/>
              <a:t>ve </a:t>
            </a:r>
            <a:r>
              <a:rPr lang="tr-TR" b="1" dirty="0" smtClean="0"/>
              <a:t>savunma mekanizmaları</a:t>
            </a:r>
            <a:r>
              <a:rPr lang="tr-TR" dirty="0" smtClean="0"/>
              <a:t> bu çatışmadan doğar. </a:t>
            </a:r>
            <a:endParaRPr lang="tr-TR" dirty="0"/>
          </a:p>
        </p:txBody>
      </p:sp>
    </p:spTree>
    <p:extLst>
      <p:ext uri="{BB962C8B-B14F-4D97-AF65-F5344CB8AC3E}">
        <p14:creationId xmlns:p14="http://schemas.microsoft.com/office/powerpoint/2010/main" val="24949168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1044</Words>
  <Application>Microsoft Office PowerPoint</Application>
  <PresentationFormat>Özel</PresentationFormat>
  <Paragraphs>135</Paragraphs>
  <Slides>28</Slides>
  <Notes>1</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Teması</vt:lpstr>
      <vt:lpstr>ÖRGÜTTE BİREYSEL FARKLILIKLAR ve KİŞİLİK</vt:lpstr>
      <vt:lpstr>Kişilerarası Farklılıklar</vt:lpstr>
      <vt:lpstr>Kişilik</vt:lpstr>
      <vt:lpstr>Kişilik...</vt:lpstr>
      <vt:lpstr>Kişiliği Belirleyen Faktörler</vt:lpstr>
      <vt:lpstr>PowerPoint Sunusu</vt:lpstr>
      <vt:lpstr>Freud’un kişilik kuramı</vt:lpstr>
      <vt:lpstr>PowerPoint Sunusu</vt:lpstr>
      <vt:lpstr>Freud’a göre…</vt:lpstr>
      <vt:lpstr>PowerPoint Sunusu</vt:lpstr>
      <vt:lpstr>Freud’un kişilik kuramı</vt:lpstr>
      <vt:lpstr>Freud’un Kuramına Getirilen Eleştiriler</vt:lpstr>
      <vt:lpstr>Özellikler kuramı</vt:lpstr>
      <vt:lpstr>Beş Faktör Kişilik Özellikleri Modeli</vt:lpstr>
      <vt:lpstr>Rotter’ın Denetim Odağı Ölçeği</vt:lpstr>
      <vt:lpstr>Rotter’ın Denetim Odağı Ölçeği</vt:lpstr>
      <vt:lpstr>Öğrenme Kuramı</vt:lpstr>
      <vt:lpstr>Bandura’nın Sosyal Öğrenme Kuramı</vt:lpstr>
      <vt:lpstr>Benlik Kuramı</vt:lpstr>
      <vt:lpstr>Rogers’ın Benlik Kuramı</vt:lpstr>
      <vt:lpstr>Öz Yeterlilik</vt:lpstr>
      <vt:lpstr>Olumlu/Olumsuz Duygulanım</vt:lpstr>
      <vt:lpstr>Makyavelizm</vt:lpstr>
      <vt:lpstr>Risk Alma Eğilimi</vt:lpstr>
      <vt:lpstr>Kendini İzleme</vt:lpstr>
      <vt:lpstr>A Tipi ve B Tipi Kişilik</vt:lpstr>
      <vt:lpstr>Proaktif kişilik</vt:lpstr>
      <vt:lpstr>İş ve Kişilik Uyumu Holland’ın Mesleki Tipoloji Kuramı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ÖRGÜTTE BİREYSEL FARKLILIKLAR ve KİŞİLİK</dc:title>
  <dc:creator>Lale ORAL</dc:creator>
  <cp:lastModifiedBy>selin</cp:lastModifiedBy>
  <cp:revision>20</cp:revision>
  <dcterms:created xsi:type="dcterms:W3CDTF">2017-10-12T09:42:59Z</dcterms:created>
  <dcterms:modified xsi:type="dcterms:W3CDTF">2018-03-12T07:46:59Z</dcterms:modified>
</cp:coreProperties>
</file>