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9" r:id="rId6"/>
    <p:sldId id="258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9" autoAdjust="0"/>
    <p:restoredTop sz="94660"/>
  </p:normalViewPr>
  <p:slideViewPr>
    <p:cSldViewPr>
      <p:cViewPr varScale="1">
        <p:scale>
          <a:sx n="98" d="100"/>
          <a:sy n="98" d="100"/>
        </p:scale>
        <p:origin x="-73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648200"/>
            <a:ext cx="7772400" cy="1470025"/>
          </a:xfrm>
        </p:spPr>
        <p:txBody>
          <a:bodyPr>
            <a:normAutofit/>
          </a:bodyPr>
          <a:lstStyle/>
          <a:p>
            <a:r>
              <a:rPr lang="tr-TR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KİŞİLİK</a:t>
            </a:r>
            <a:endParaRPr lang="tr-TR" sz="7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7" name="Picture 3" descr="http://thebullbustercafe.com/wp-content/uploads/2013/05/personalit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609600"/>
            <a:ext cx="8041243" cy="3886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tr-TR" dirty="0" smtClean="0">
                <a:solidFill>
                  <a:srgbClr val="FF0000"/>
                </a:solidFill>
              </a:rPr>
              <a:t>Özellikler kuramı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dirty="0" smtClean="0"/>
              <a:t>“bireyin kişiliği, temel özelliklerinin bir sentezidir; bu özellikler bilinirse, bireyin kişiliği de öğrenilmiş olur.”</a:t>
            </a:r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cana yakın</a:t>
            </a:r>
            <a:r>
              <a:rPr lang="tr-TR" sz="2400" dirty="0" smtClean="0"/>
              <a:t>    </a:t>
            </a:r>
            <a:r>
              <a:rPr lang="tr-TR" sz="2400" u="sng" dirty="0" smtClean="0"/>
              <a:t>1</a:t>
            </a:r>
            <a:r>
              <a:rPr lang="tr-TR" sz="2400" dirty="0" smtClean="0"/>
              <a:t>         </a:t>
            </a:r>
            <a:r>
              <a:rPr lang="tr-TR" sz="2400" u="sng" dirty="0" smtClean="0"/>
              <a:t>2</a:t>
            </a:r>
            <a:r>
              <a:rPr lang="tr-TR" sz="2400" dirty="0" smtClean="0"/>
              <a:t>         </a:t>
            </a:r>
            <a:r>
              <a:rPr lang="tr-TR" sz="2400" u="sng" dirty="0" smtClean="0"/>
              <a:t>3</a:t>
            </a:r>
            <a:r>
              <a:rPr lang="tr-TR" sz="2400" dirty="0" smtClean="0"/>
              <a:t>         </a:t>
            </a:r>
            <a:r>
              <a:rPr lang="tr-TR" sz="2400" u="sng" dirty="0" smtClean="0"/>
              <a:t>4</a:t>
            </a:r>
            <a:r>
              <a:rPr lang="tr-TR" sz="2400" dirty="0" smtClean="0"/>
              <a:t>         </a:t>
            </a:r>
            <a:r>
              <a:rPr lang="tr-TR" sz="2400" u="sng" dirty="0" smtClean="0"/>
              <a:t>5</a:t>
            </a:r>
            <a:r>
              <a:rPr lang="tr-TR" sz="2400" dirty="0" smtClean="0"/>
              <a:t>         </a:t>
            </a:r>
            <a:r>
              <a:rPr lang="tr-TR" sz="2400" u="sng" dirty="0" smtClean="0"/>
              <a:t>6</a:t>
            </a:r>
            <a:r>
              <a:rPr lang="tr-TR" sz="2400" dirty="0" smtClean="0"/>
              <a:t>         </a:t>
            </a:r>
            <a:r>
              <a:rPr lang="tr-TR" sz="2400" u="sng" dirty="0" smtClean="0"/>
              <a:t>7</a:t>
            </a:r>
            <a:r>
              <a:rPr lang="tr-TR" sz="2400" dirty="0" smtClean="0"/>
              <a:t>    </a:t>
            </a:r>
            <a:r>
              <a:rPr lang="tr-TR" sz="2400" b="1" dirty="0" smtClean="0">
                <a:solidFill>
                  <a:srgbClr val="FF0000"/>
                </a:solidFill>
              </a:rPr>
              <a:t>soğuk</a:t>
            </a:r>
            <a:r>
              <a:rPr lang="tr-TR" sz="2400" b="1" dirty="0" smtClean="0"/>
              <a:t> </a:t>
            </a:r>
          </a:p>
          <a:p>
            <a:pPr algn="ctr">
              <a:spcBef>
                <a:spcPts val="0"/>
              </a:spcBef>
              <a:buNone/>
            </a:pPr>
            <a:r>
              <a:rPr lang="tr-TR" sz="1800" dirty="0" smtClean="0"/>
              <a:t>             çok    oldukça   biraz    ne yakın    biraz    oldukça    çok</a:t>
            </a:r>
          </a:p>
          <a:p>
            <a:pPr algn="ctr">
              <a:spcBef>
                <a:spcPts val="0"/>
              </a:spcBef>
              <a:buNone/>
            </a:pPr>
            <a:r>
              <a:rPr lang="tr-TR" sz="1800" dirty="0" smtClean="0"/>
              <a:t>             ne soğuk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600" dirty="0" err="1" smtClean="0"/>
              <a:t>Rotter’ın</a:t>
            </a:r>
            <a:r>
              <a:rPr lang="tr-TR" sz="3600" dirty="0" smtClean="0"/>
              <a:t> Denetim Odağı Ölçeği</a:t>
            </a:r>
            <a:endParaRPr lang="tr-TR" sz="3600" dirty="0"/>
          </a:p>
        </p:txBody>
      </p:sp>
      <p:sp>
        <p:nvSpPr>
          <p:cNvPr id="5" name="4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İç denetim odaklı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Metin Yer Tutucusu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/>
            <a:r>
              <a:rPr lang="tr-TR" dirty="0" smtClean="0">
                <a:solidFill>
                  <a:srgbClr val="FF0000"/>
                </a:solidFill>
              </a:rPr>
              <a:t>Dış denetim odaklı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4338" name="Picture 2" descr="C:\Users\lale_oral\Desktop\img1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286000"/>
            <a:ext cx="8060987" cy="41963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tr-TR" dirty="0" smtClean="0">
                <a:solidFill>
                  <a:srgbClr val="FF0000"/>
                </a:solidFill>
              </a:rPr>
              <a:t>Öğrenme Kuramı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8" name="7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“kişilik, insanların öğrenme tarihçesini yansıtan davranış alışkanlıklarının bir bütünüdür.” </a:t>
            </a:r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“insan davranışı </a:t>
            </a:r>
            <a:r>
              <a:rPr lang="tr-TR" dirty="0" smtClean="0">
                <a:solidFill>
                  <a:srgbClr val="FF0000"/>
                </a:solidFill>
              </a:rPr>
              <a:t>ödüllendirme</a:t>
            </a:r>
            <a:r>
              <a:rPr lang="tr-TR" dirty="0" smtClean="0"/>
              <a:t> ve </a:t>
            </a:r>
            <a:r>
              <a:rPr lang="tr-TR" dirty="0" smtClean="0">
                <a:solidFill>
                  <a:srgbClr val="FF0000"/>
                </a:solidFill>
              </a:rPr>
              <a:t>cezalandırma</a:t>
            </a:r>
            <a:r>
              <a:rPr lang="tr-TR" dirty="0" smtClean="0"/>
              <a:t> mekanizmaları ile şekillendirilir.”</a:t>
            </a:r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600" dirty="0" err="1" smtClean="0"/>
              <a:t>Bandura’nın</a:t>
            </a:r>
            <a:r>
              <a:rPr lang="tr-TR" sz="3600" dirty="0" smtClean="0"/>
              <a:t> Sosyal Öğrenme Kuramı</a:t>
            </a:r>
            <a:endParaRPr lang="tr-TR" sz="3600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>
                <a:solidFill>
                  <a:srgbClr val="FF0000"/>
                </a:solidFill>
              </a:rPr>
              <a:t>“kişilik, başkalarının davranışlarını </a:t>
            </a:r>
            <a:r>
              <a:rPr lang="tr-TR" b="1" dirty="0" smtClean="0">
                <a:solidFill>
                  <a:srgbClr val="FF0000"/>
                </a:solidFill>
              </a:rPr>
              <a:t>taklit</a:t>
            </a:r>
            <a:r>
              <a:rPr lang="tr-TR" dirty="0" smtClean="0">
                <a:solidFill>
                  <a:srgbClr val="FF0000"/>
                </a:solidFill>
              </a:rPr>
              <a:t> ve </a:t>
            </a:r>
            <a:r>
              <a:rPr lang="tr-TR" b="1" dirty="0" smtClean="0">
                <a:solidFill>
                  <a:srgbClr val="FF0000"/>
                </a:solidFill>
              </a:rPr>
              <a:t>gözleme</a:t>
            </a:r>
            <a:r>
              <a:rPr lang="tr-TR" dirty="0" smtClean="0">
                <a:solidFill>
                  <a:srgbClr val="FF0000"/>
                </a:solidFill>
              </a:rPr>
              <a:t> yoluyla öğrenilmiş davranışlar örüntüsüdür.”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15362" name="Picture 2" descr="SOSYAL ÖĞRENME KURAMI |  görsel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813938"/>
            <a:ext cx="3328122" cy="39772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tr-TR" dirty="0" smtClean="0">
                <a:solidFill>
                  <a:srgbClr val="FF0000"/>
                </a:solidFill>
              </a:rPr>
              <a:t>Benlik Kuramı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dirty="0" smtClean="0"/>
              <a:t>“insan doğası sürekli mutluluk arar. İnsan kendisi ve doğasıyla uyum içinde yaşamak için </a:t>
            </a:r>
            <a:r>
              <a:rPr lang="tr-TR" b="1" dirty="0" smtClean="0"/>
              <a:t>bilinçli olarak seçimler</a:t>
            </a:r>
            <a:r>
              <a:rPr lang="tr-TR" dirty="0" smtClean="0"/>
              <a:t> yapar.”</a:t>
            </a:r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“birey son derece karmaşık bir organizmadır ve kendi kaderi üzerinde kendisinin karar verme gücü vardır.”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err="1" smtClean="0"/>
              <a:t>Rogers’ın</a:t>
            </a:r>
            <a:r>
              <a:rPr lang="tr-TR" dirty="0" smtClean="0"/>
              <a:t> Benlik Kuramı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dirty="0" smtClean="0">
                <a:solidFill>
                  <a:srgbClr val="FF0000"/>
                </a:solidFill>
              </a:rPr>
              <a:t>“bir kişinin </a:t>
            </a:r>
            <a:r>
              <a:rPr lang="tr-TR" b="1" i="1" dirty="0" smtClean="0">
                <a:solidFill>
                  <a:srgbClr val="FF0000"/>
                </a:solidFill>
              </a:rPr>
              <a:t>benlik bilinci</a:t>
            </a:r>
            <a:r>
              <a:rPr lang="tr-TR" dirty="0" smtClean="0">
                <a:solidFill>
                  <a:srgbClr val="FF0000"/>
                </a:solidFill>
              </a:rPr>
              <a:t> onun kendisi ile ilgili düşüncelerini, algılamalarını ve kanaatlerini içerir; kendisini nasıl gördüğünü özetler.”</a:t>
            </a:r>
          </a:p>
          <a:p>
            <a:pPr algn="ctr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tr-TR" dirty="0" smtClean="0">
                <a:solidFill>
                  <a:srgbClr val="FF0000"/>
                </a:solidFill>
              </a:rPr>
              <a:t>“olumlu bir benlik bilinci geliştirebilmemiz için </a:t>
            </a:r>
            <a:r>
              <a:rPr lang="tr-TR" b="1" i="1" dirty="0" smtClean="0">
                <a:solidFill>
                  <a:srgbClr val="FF0000"/>
                </a:solidFill>
              </a:rPr>
              <a:t>koşulsuz sevgi</a:t>
            </a:r>
            <a:r>
              <a:rPr lang="tr-TR" dirty="0" smtClean="0">
                <a:solidFill>
                  <a:srgbClr val="FF0000"/>
                </a:solidFill>
              </a:rPr>
              <a:t> içinde yetişmemiz gerekir.”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img03.blogcu.com/images/i/l/g/ilginchersey/222dc37fd8d6371a6f7180533d55d8f9_12776651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" name="8 Dikdörtgen"/>
          <p:cNvSpPr/>
          <p:nvPr/>
        </p:nvSpPr>
        <p:spPr>
          <a:xfrm>
            <a:off x="1371600" y="5029200"/>
            <a:ext cx="67056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72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Hoşçakalın</a:t>
            </a:r>
            <a:r>
              <a:rPr lang="tr-TR" sz="7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…</a:t>
            </a:r>
            <a:endParaRPr lang="tr-TR" sz="7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               persona               personality</a:t>
            </a:r>
            <a:endParaRPr lang="tr-TR" dirty="0"/>
          </a:p>
        </p:txBody>
      </p:sp>
      <p:pic>
        <p:nvPicPr>
          <p:cNvPr id="14338" name="Picture 2" descr="http://individunification.com/Drama%20Mask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057400"/>
            <a:ext cx="5181600" cy="3886200"/>
          </a:xfrm>
          <a:prstGeom prst="rect">
            <a:avLst/>
          </a:prstGeom>
          <a:noFill/>
        </p:spPr>
      </p:pic>
      <p:sp>
        <p:nvSpPr>
          <p:cNvPr id="5" name="Right Arrow 4"/>
          <p:cNvSpPr/>
          <p:nvPr/>
        </p:nvSpPr>
        <p:spPr>
          <a:xfrm>
            <a:off x="3352800" y="1295400"/>
            <a:ext cx="978408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>
                <a:solidFill>
                  <a:srgbClr val="FF0000"/>
                </a:solidFill>
              </a:rPr>
              <a:t>Kişilik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ferdin yaşam biçimi / yaşam tarzıdır. </a:t>
            </a:r>
          </a:p>
          <a:p>
            <a:pPr algn="r"/>
            <a:endParaRPr lang="tr-TR" dirty="0" smtClean="0"/>
          </a:p>
          <a:p>
            <a:pPr algn="r"/>
            <a:r>
              <a:rPr lang="tr-TR" dirty="0" smtClean="0">
                <a:solidFill>
                  <a:srgbClr val="FF0000"/>
                </a:solidFill>
              </a:rPr>
              <a:t>insanın ana rahmine düşmesinden başlayıp ölünceye kadar devam eden bir süreçtir.</a:t>
            </a:r>
          </a:p>
          <a:p>
            <a:pPr algn="r"/>
            <a:endParaRPr lang="tr-TR" dirty="0" smtClean="0"/>
          </a:p>
          <a:p>
            <a:r>
              <a:rPr lang="tr-TR" dirty="0" smtClean="0"/>
              <a:t>bir  insanı ilgilendiren her şeydir. </a:t>
            </a:r>
          </a:p>
          <a:p>
            <a:endParaRPr lang="tr-TR" dirty="0" smtClean="0"/>
          </a:p>
          <a:p>
            <a:pPr algn="r"/>
            <a:r>
              <a:rPr lang="tr-TR" dirty="0" smtClean="0">
                <a:solidFill>
                  <a:srgbClr val="FF0000"/>
                </a:solidFill>
              </a:rPr>
              <a:t>insanların yaşadıkları hayat boyunca ortaya koydukları bütün davranışların ve sahip oldukları özelliklerin (bedensel, toplumsal, ruhsal) toplamıdır. 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>
                <a:solidFill>
                  <a:srgbClr val="FF0000"/>
                </a:solidFill>
              </a:rPr>
              <a:t>Kişilik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algn="ctr"/>
            <a:r>
              <a:rPr lang="tr-TR" dirty="0" smtClean="0"/>
              <a:t>ayırt edicidir</a:t>
            </a:r>
          </a:p>
          <a:p>
            <a:pPr algn="ctr"/>
            <a:endParaRPr lang="tr-TR" dirty="0" smtClean="0"/>
          </a:p>
          <a:p>
            <a:pPr algn="ctr"/>
            <a:r>
              <a:rPr lang="tr-TR" dirty="0" smtClean="0"/>
              <a:t>tutarlılık gösterir</a:t>
            </a:r>
          </a:p>
          <a:p>
            <a:pPr algn="ctr">
              <a:buNone/>
            </a:pPr>
            <a:endParaRPr lang="tr-TR" dirty="0" smtClean="0"/>
          </a:p>
          <a:p>
            <a:pPr algn="ctr"/>
            <a:r>
              <a:rPr lang="tr-TR" dirty="0" smtClean="0"/>
              <a:t>yapılaşmıştır</a:t>
            </a:r>
            <a:endParaRPr lang="tr-TR" dirty="0"/>
          </a:p>
        </p:txBody>
      </p:sp>
      <p:pic>
        <p:nvPicPr>
          <p:cNvPr id="17410" name="Picture 2" descr="https://encrypted-tbn2.gstatic.com/images?q=tbn:ANd9GcT4zdyWDmxiodelDI2Kr6f0Nb3aMGlQHQXEpcsF_ty7YI4N72G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905000"/>
            <a:ext cx="2171700" cy="3790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tr-TR" dirty="0" smtClean="0"/>
              <a:t>Kişiliği Belirleyen Faktörler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r"/>
            <a:r>
              <a:rPr lang="tr-TR" dirty="0" smtClean="0">
                <a:solidFill>
                  <a:srgbClr val="FF0000"/>
                </a:solidFill>
              </a:rPr>
              <a:t>Kalıtım ve bedensel yapı faktörleri</a:t>
            </a:r>
          </a:p>
          <a:p>
            <a:pPr algn="r"/>
            <a:endParaRPr lang="tr-TR" dirty="0" smtClean="0">
              <a:solidFill>
                <a:srgbClr val="FF0000"/>
              </a:solidFill>
            </a:endParaRPr>
          </a:p>
          <a:p>
            <a:pPr algn="r"/>
            <a:r>
              <a:rPr lang="tr-TR" dirty="0" smtClean="0">
                <a:solidFill>
                  <a:srgbClr val="FF0000"/>
                </a:solidFill>
              </a:rPr>
              <a:t>Sosyo-kültürel faktörler</a:t>
            </a:r>
          </a:p>
          <a:p>
            <a:pPr algn="r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algn="r"/>
            <a:r>
              <a:rPr lang="tr-TR" dirty="0" smtClean="0">
                <a:solidFill>
                  <a:srgbClr val="FF0000"/>
                </a:solidFill>
              </a:rPr>
              <a:t>Aile faktörü</a:t>
            </a:r>
          </a:p>
          <a:p>
            <a:pPr algn="r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algn="r"/>
            <a:r>
              <a:rPr lang="tr-TR" dirty="0" smtClean="0">
                <a:solidFill>
                  <a:srgbClr val="FF0000"/>
                </a:solidFill>
              </a:rPr>
              <a:t>Sosyal sınıf</a:t>
            </a:r>
          </a:p>
          <a:p>
            <a:pPr algn="r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algn="r"/>
            <a:r>
              <a:rPr lang="tr-TR" dirty="0" smtClean="0">
                <a:solidFill>
                  <a:srgbClr val="FF0000"/>
                </a:solidFill>
              </a:rPr>
              <a:t>Coğrafi ve fiziki faktörler</a:t>
            </a:r>
          </a:p>
          <a:p>
            <a:pPr algn="r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algn="r"/>
            <a:r>
              <a:rPr lang="tr-TR" dirty="0" smtClean="0">
                <a:solidFill>
                  <a:srgbClr val="FF0000"/>
                </a:solidFill>
              </a:rPr>
              <a:t>Kitle iletişim araçları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images.slideplayer.biz.tr/11/3061286/slides/slide_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81000"/>
            <a:ext cx="7772400" cy="58267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tr-TR" dirty="0" smtClean="0">
                <a:solidFill>
                  <a:srgbClr val="FF0000"/>
                </a:solidFill>
              </a:rPr>
              <a:t>Freud’un kişilik kuramı</a:t>
            </a:r>
            <a:endParaRPr lang="tr-TR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4191000" cy="452596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	Freud’a göre kişilik üç temel bileşenden oluşur:</a:t>
            </a:r>
          </a:p>
          <a:p>
            <a:pPr>
              <a:buNone/>
            </a:pPr>
            <a:endParaRPr lang="tr-TR" dirty="0" smtClean="0"/>
          </a:p>
          <a:p>
            <a:pPr algn="r"/>
            <a:r>
              <a:rPr lang="tr-TR" dirty="0" smtClean="0">
                <a:solidFill>
                  <a:srgbClr val="FF0000"/>
                </a:solidFill>
              </a:rPr>
              <a:t>İd (alt benlik)</a:t>
            </a:r>
          </a:p>
          <a:p>
            <a:pPr algn="r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algn="r"/>
            <a:r>
              <a:rPr lang="tr-TR" dirty="0" smtClean="0">
                <a:solidFill>
                  <a:srgbClr val="FF0000"/>
                </a:solidFill>
              </a:rPr>
              <a:t>Ego (benlik)</a:t>
            </a:r>
          </a:p>
          <a:p>
            <a:pPr algn="r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algn="r"/>
            <a:r>
              <a:rPr lang="tr-TR" dirty="0" smtClean="0">
                <a:solidFill>
                  <a:srgbClr val="FF0000"/>
                </a:solidFill>
              </a:rPr>
              <a:t>Süperego (üst benlik)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7" name="Picture 2" descr="https://upload.wikimedia.org/wikipedia/commons/thumb/5/59/Id_ego_superego.jpg/250px-Id_ego_superego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637836"/>
            <a:ext cx="3810000" cy="4541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ww.ogrenmen.com/wp-content/uploads/2013/09/idegosupere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447800"/>
            <a:ext cx="6357513" cy="3581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tr-TR" dirty="0" smtClean="0">
                <a:solidFill>
                  <a:srgbClr val="FF0000"/>
                </a:solidFill>
              </a:rPr>
              <a:t>Freud’un kişilik kuramı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u="sng" dirty="0" smtClean="0"/>
              <a:t>Psikoseksüel Aşamalar</a:t>
            </a:r>
          </a:p>
          <a:p>
            <a:pPr>
              <a:buNone/>
            </a:pPr>
            <a:endParaRPr lang="tr-TR" u="sng" dirty="0" smtClean="0"/>
          </a:p>
          <a:p>
            <a:pPr lvl="1" algn="r"/>
            <a:r>
              <a:rPr lang="tr-TR" dirty="0" smtClean="0"/>
              <a:t>Oral dönem (0-2 yaş)</a:t>
            </a:r>
          </a:p>
          <a:p>
            <a:pPr lvl="1" algn="r"/>
            <a:r>
              <a:rPr lang="tr-TR" dirty="0" smtClean="0"/>
              <a:t>Anal dönem (2-4 yaş)</a:t>
            </a:r>
          </a:p>
          <a:p>
            <a:pPr lvl="1" algn="r"/>
            <a:r>
              <a:rPr lang="tr-TR" dirty="0" smtClean="0"/>
              <a:t>Fallik dönem (4-5 yaş)</a:t>
            </a:r>
          </a:p>
          <a:p>
            <a:pPr lvl="1" algn="r"/>
            <a:r>
              <a:rPr lang="tr-TR" dirty="0" smtClean="0"/>
              <a:t>Örtük dönem (5-12 yaş)</a:t>
            </a:r>
          </a:p>
          <a:p>
            <a:pPr lvl="1" algn="r"/>
            <a:r>
              <a:rPr lang="tr-TR" dirty="0" smtClean="0"/>
              <a:t>Genital dönem (ergenlik)</a:t>
            </a:r>
          </a:p>
          <a:p>
            <a:pPr lvl="1" algn="r"/>
            <a:endParaRPr lang="tr-TR" dirty="0"/>
          </a:p>
        </p:txBody>
      </p:sp>
      <p:pic>
        <p:nvPicPr>
          <p:cNvPr id="22530" name="Picture 2" descr="https://encrypted-tbn0.gstatic.com/images?q=tbn:ANd9GcR2zYMNutmOeM5onzkmMZFpjHKrm2Z92CnC-zKaG-n8kxtVPOneb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752599"/>
            <a:ext cx="2971800" cy="40432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287</Words>
  <Application>Microsoft Office PowerPoint</Application>
  <PresentationFormat>Ekran Gösterisi (4:3)</PresentationFormat>
  <Paragraphs>72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Office Theme</vt:lpstr>
      <vt:lpstr>KİŞİLİK</vt:lpstr>
      <vt:lpstr>Slayt 2</vt:lpstr>
      <vt:lpstr>Kişilik</vt:lpstr>
      <vt:lpstr>Kişilik</vt:lpstr>
      <vt:lpstr>Kişiliği Belirleyen Faktörler</vt:lpstr>
      <vt:lpstr>Slayt 6</vt:lpstr>
      <vt:lpstr>Freud’un kişilik kuramı</vt:lpstr>
      <vt:lpstr>Slayt 8</vt:lpstr>
      <vt:lpstr>Freud’un kişilik kuramı</vt:lpstr>
      <vt:lpstr>Özellikler kuramı</vt:lpstr>
      <vt:lpstr>Rotter’ın Denetim Odağı Ölçeği</vt:lpstr>
      <vt:lpstr>Öğrenme Kuramı</vt:lpstr>
      <vt:lpstr>Bandura’nın Sosyal Öğrenme Kuramı</vt:lpstr>
      <vt:lpstr>Benlik Kuramı</vt:lpstr>
      <vt:lpstr>Rogers’ın Benlik Kuramı</vt:lpstr>
      <vt:lpstr>Slayt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KİŞİLİK</dc:title>
  <dc:creator>cem</dc:creator>
  <cp:lastModifiedBy>Casper</cp:lastModifiedBy>
  <cp:revision>48</cp:revision>
  <dcterms:created xsi:type="dcterms:W3CDTF">2006-08-16T00:00:00Z</dcterms:created>
  <dcterms:modified xsi:type="dcterms:W3CDTF">2017-11-06T14:49:44Z</dcterms:modified>
</cp:coreProperties>
</file>