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5ABC-B216-4623-9AA0-3E7C81B0DB24}" type="datetimeFigureOut">
              <a:rPr lang="tr-TR" smtClean="0"/>
              <a:t>12.03.2013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60D3-9658-4E0C-94FA-FB065D2EA1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5ABC-B216-4623-9AA0-3E7C81B0DB24}" type="datetimeFigureOut">
              <a:rPr lang="tr-TR" smtClean="0"/>
              <a:t>12.03.2013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60D3-9658-4E0C-94FA-FB065D2EA1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5ABC-B216-4623-9AA0-3E7C81B0DB24}" type="datetimeFigureOut">
              <a:rPr lang="tr-TR" smtClean="0"/>
              <a:t>12.03.2013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60D3-9658-4E0C-94FA-FB065D2EA1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5ABC-B216-4623-9AA0-3E7C81B0DB24}" type="datetimeFigureOut">
              <a:rPr lang="tr-TR" smtClean="0"/>
              <a:t>12.03.2013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60D3-9658-4E0C-94FA-FB065D2EA1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5ABC-B216-4623-9AA0-3E7C81B0DB24}" type="datetimeFigureOut">
              <a:rPr lang="tr-TR" smtClean="0"/>
              <a:t>12.03.2013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60D3-9658-4E0C-94FA-FB065D2EA1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5ABC-B216-4623-9AA0-3E7C81B0DB24}" type="datetimeFigureOut">
              <a:rPr lang="tr-TR" smtClean="0"/>
              <a:t>12.03.2013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60D3-9658-4E0C-94FA-FB065D2EA1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5ABC-B216-4623-9AA0-3E7C81B0DB24}" type="datetimeFigureOut">
              <a:rPr lang="tr-TR" smtClean="0"/>
              <a:t>12.03.2013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60D3-9658-4E0C-94FA-FB065D2EA1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5ABC-B216-4623-9AA0-3E7C81B0DB24}" type="datetimeFigureOut">
              <a:rPr lang="tr-TR" smtClean="0"/>
              <a:t>12.03.2013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60D3-9658-4E0C-94FA-FB065D2EA1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5ABC-B216-4623-9AA0-3E7C81B0DB24}" type="datetimeFigureOut">
              <a:rPr lang="tr-TR" smtClean="0"/>
              <a:t>12.03.2013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60D3-9658-4E0C-94FA-FB065D2EA1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5ABC-B216-4623-9AA0-3E7C81B0DB24}" type="datetimeFigureOut">
              <a:rPr lang="tr-TR" smtClean="0"/>
              <a:t>12.03.2013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60D3-9658-4E0C-94FA-FB065D2EA1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05ABC-B216-4623-9AA0-3E7C81B0DB24}" type="datetimeFigureOut">
              <a:rPr lang="tr-TR" smtClean="0"/>
              <a:t>12.03.2013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60D3-9658-4E0C-94FA-FB065D2EA1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05ABC-B216-4623-9AA0-3E7C81B0DB24}" type="datetimeFigureOut">
              <a:rPr lang="tr-TR" smtClean="0"/>
              <a:t>12.03.2013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A60D3-9658-4E0C-94FA-FB065D2EA1E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Perakendeciliği Etkileyen Çevresel Faktörler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Enflasyon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63" indent="739775">
              <a:buNone/>
            </a:pPr>
            <a:r>
              <a:rPr lang="tr-TR" dirty="0" smtClean="0"/>
              <a:t>Enflasyon düzeyi, tüketicilerin satın alma davranışlarında değişikliğe neden olabilir. Fiyat değişikleri olduğunda tüketiciler daha az alış veriş yaparlar ve daha rasyonel davranırlar.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Gelir Dağılımı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Gelirin az sayıda kişiye dağılması durumunda lüks tüketim artar</a:t>
            </a:r>
          </a:p>
          <a:p>
            <a:r>
              <a:rPr lang="tr-TR" dirty="0" smtClean="0"/>
              <a:t>Gelirin çok sayıda kişiye dağılması durumunda zorunlu tüketim artar, lüks tüketim daha sınırlı olur.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Tüketici Kredisi ve Kredi Kartı Kullanımı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Tüketici Kredisi</a:t>
            </a:r>
          </a:p>
          <a:p>
            <a:r>
              <a:rPr lang="tr-TR" dirty="0" smtClean="0"/>
              <a:t>Kredili Satışlar (Taksitli Satışlar)</a:t>
            </a:r>
          </a:p>
          <a:p>
            <a:r>
              <a:rPr lang="tr-TR" dirty="0" smtClean="0"/>
              <a:t>Kredi Kartı Kullandırma Olanakları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ve Psikolojik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Kadının Rolündeki Değişmeler</a:t>
            </a:r>
          </a:p>
          <a:p>
            <a:r>
              <a:rPr lang="tr-TR" dirty="0" smtClean="0"/>
              <a:t>Mağaza Müşterisi Olma Güdüleri</a:t>
            </a:r>
          </a:p>
          <a:p>
            <a:r>
              <a:rPr lang="tr-TR" dirty="0" smtClean="0"/>
              <a:t>Tüketicilerin Satın Alma Davranışlarındaki Değişmeler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Kadının Rolündeki Değişmeler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Çalışan kadınların geç saatlerde alış veriş yapma ihtiyacı.</a:t>
            </a:r>
          </a:p>
          <a:p>
            <a:pPr algn="just"/>
            <a:r>
              <a:rPr lang="tr-TR" dirty="0" smtClean="0"/>
              <a:t>Çalışan kadınların zamanlarının kısıtlı olması nedeniyle tek bir yerden alış veriş yapma ihtiyacı.</a:t>
            </a:r>
          </a:p>
          <a:p>
            <a:pPr algn="just"/>
            <a:r>
              <a:rPr lang="tr-TR" dirty="0" smtClean="0"/>
              <a:t>Kadının çalışmasıyla ailenin satın alma gücünün artması.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Mağaza Müşterisi Olma Güdüsü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Ussal (Akılcı) güdüler</a:t>
            </a:r>
          </a:p>
          <a:p>
            <a:r>
              <a:rPr lang="tr-TR" dirty="0" smtClean="0"/>
              <a:t>Duygusal güdüler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Ussal (Akılcı) Güdüler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Çeşit çokluğu</a:t>
            </a:r>
          </a:p>
          <a:p>
            <a:r>
              <a:rPr lang="tr-TR" dirty="0" smtClean="0"/>
              <a:t>Satış hizmetleri</a:t>
            </a:r>
          </a:p>
          <a:p>
            <a:r>
              <a:rPr lang="tr-TR" dirty="0" smtClean="0"/>
              <a:t>Fiyat avantajları</a:t>
            </a:r>
          </a:p>
          <a:p>
            <a:r>
              <a:rPr lang="tr-TR" dirty="0" smtClean="0"/>
              <a:t>Çevrenin elverişliliği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Duygusal Güdüler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Satıcının güvenilirliği</a:t>
            </a:r>
          </a:p>
          <a:p>
            <a:pPr algn="just"/>
            <a:r>
              <a:rPr lang="tr-TR" dirty="0" smtClean="0"/>
              <a:t>Satıcının veya tezgahtarların müşteriye sevimli gelmesi</a:t>
            </a:r>
          </a:p>
          <a:p>
            <a:pPr algn="just"/>
            <a:r>
              <a:rPr lang="tr-TR" dirty="0" smtClean="0"/>
              <a:t>Satıcının veya tezgahtarlardan birisinin </a:t>
            </a:r>
            <a:r>
              <a:rPr lang="tr-TR" dirty="0" err="1" smtClean="0"/>
              <a:t>hemşehri</a:t>
            </a:r>
            <a:r>
              <a:rPr lang="tr-TR" dirty="0" smtClean="0"/>
              <a:t> olması</a:t>
            </a:r>
          </a:p>
          <a:p>
            <a:pPr algn="just"/>
            <a:r>
              <a:rPr lang="tr-TR" dirty="0" smtClean="0"/>
              <a:t>Yüksek sosyetenin alış veriş yaptığı yer olması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Müşteri Tipleri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Ekonomik müşteriler</a:t>
            </a:r>
          </a:p>
          <a:p>
            <a:r>
              <a:rPr lang="tr-TR" dirty="0" smtClean="0"/>
              <a:t>Kişisel ilgi isteyen müşteriler</a:t>
            </a:r>
          </a:p>
          <a:p>
            <a:r>
              <a:rPr lang="tr-TR" dirty="0" smtClean="0"/>
              <a:t>Geleneksel müşteriler</a:t>
            </a:r>
          </a:p>
          <a:p>
            <a:r>
              <a:rPr lang="tr-TR" dirty="0" smtClean="0"/>
              <a:t>Kayıtsız müşteriler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Ekonomik Müşteriler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Malların çeşitliliği</a:t>
            </a:r>
          </a:p>
          <a:p>
            <a:r>
              <a:rPr lang="tr-TR" dirty="0" smtClean="0"/>
              <a:t>Malların fiyatları</a:t>
            </a:r>
          </a:p>
          <a:p>
            <a:r>
              <a:rPr lang="tr-TR" dirty="0" smtClean="0"/>
              <a:t>Malların kalitesi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Perakendecileri Etkileyen Çevresel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Pazar Faktörleri</a:t>
            </a:r>
          </a:p>
          <a:p>
            <a:r>
              <a:rPr lang="tr-TR" dirty="0" smtClean="0"/>
              <a:t>Teknolojik Gelişmeler</a:t>
            </a:r>
          </a:p>
          <a:p>
            <a:r>
              <a:rPr lang="tr-TR" dirty="0" smtClean="0"/>
              <a:t>Yasal Düzenlemeler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Kişisel İlgi İsteyen Müşteriler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Mağaza personelinin gösterdiği ilgi düzeyi, ayırdığı zaman</a:t>
            </a:r>
          </a:p>
          <a:p>
            <a:r>
              <a:rPr lang="tr-TR" dirty="0" smtClean="0"/>
              <a:t>Karşılaşılan problemlerle ilgilenilmesi</a:t>
            </a:r>
          </a:p>
          <a:p>
            <a:r>
              <a:rPr lang="tr-TR" dirty="0" smtClean="0"/>
              <a:t>Mallar hakkında yeterli bilgi verilmesi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Geleneksel Müşteriler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Küçük ve mahalli perakendecilerin müşterisi olmayı bir zorunluluk olarak görürler</a:t>
            </a:r>
          </a:p>
          <a:p>
            <a:pPr algn="just"/>
            <a:r>
              <a:rPr lang="tr-TR" dirty="0" smtClean="0"/>
              <a:t>Sosyal sorumluluk gereği küçük perakendecilerin ayakta kalmasını sağlayan müşterilerdir.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Kayıtsız Müşteriler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763" indent="739775">
              <a:buNone/>
            </a:pPr>
            <a:r>
              <a:rPr lang="tr-TR" dirty="0" smtClean="0"/>
              <a:t>Mağaza bağımlılığı olmayan müşterilerdir.</a:t>
            </a:r>
          </a:p>
          <a:p>
            <a:pPr marL="4763" indent="739775">
              <a:buNone/>
            </a:pPr>
            <a:r>
              <a:rPr lang="tr-TR" dirty="0" smtClean="0"/>
              <a:t>Mağaza seçimini etkileyen faktörler:</a:t>
            </a:r>
          </a:p>
          <a:p>
            <a:pPr marL="4763" indent="739775"/>
            <a:r>
              <a:rPr lang="tr-TR" dirty="0" smtClean="0"/>
              <a:t>Mağazanın adı</a:t>
            </a:r>
          </a:p>
          <a:p>
            <a:pPr marL="4763" indent="739775"/>
            <a:r>
              <a:rPr lang="tr-TR" dirty="0" smtClean="0"/>
              <a:t>Sattığı malların markası</a:t>
            </a:r>
          </a:p>
          <a:p>
            <a:pPr marL="4763" indent="739775"/>
            <a:r>
              <a:rPr lang="tr-TR" dirty="0" smtClean="0"/>
              <a:t>Malların fiyatı</a:t>
            </a:r>
          </a:p>
          <a:p>
            <a:pPr marL="4763" indent="739775"/>
            <a:r>
              <a:rPr lang="tr-TR" dirty="0" smtClean="0"/>
              <a:t>Malların kalitesi</a:t>
            </a:r>
          </a:p>
          <a:p>
            <a:pPr marL="4763" indent="739775"/>
            <a:r>
              <a:rPr lang="tr-TR" dirty="0" smtClean="0"/>
              <a:t>Mağazanın atmosferi</a:t>
            </a:r>
          </a:p>
          <a:p>
            <a:pPr marL="4763" indent="739775"/>
            <a:r>
              <a:rPr lang="tr-TR" dirty="0" smtClean="0"/>
              <a:t>Otopark kolaylığı</a:t>
            </a:r>
          </a:p>
          <a:p>
            <a:pPr marL="4763" indent="739775"/>
            <a:r>
              <a:rPr lang="tr-TR" dirty="0" smtClean="0"/>
              <a:t>Kredili satış imkanı</a:t>
            </a:r>
          </a:p>
          <a:p>
            <a:pPr marL="4763" indent="739775"/>
            <a:r>
              <a:rPr lang="tr-TR" dirty="0" smtClean="0"/>
              <a:t>Vitrin düzenleme biçimi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Tüketicilerin Satın Alma Davranışındaki Değişmeler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r>
              <a:rPr lang="tr-TR" dirty="0" smtClean="0"/>
              <a:t>Tek bir yerden alış veriş yapılması</a:t>
            </a:r>
          </a:p>
          <a:p>
            <a:r>
              <a:rPr lang="tr-TR" dirty="0" smtClean="0"/>
              <a:t>Şehir dışında kurulan büyük perakendecilerden satın alma yapılması</a:t>
            </a:r>
          </a:p>
          <a:p>
            <a:r>
              <a:rPr lang="tr-TR" dirty="0" smtClean="0"/>
              <a:t>Kredi ve kredi kartı kullanımı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Teknolojik Gelişmeler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Müşteri bilgi sistemleri</a:t>
            </a:r>
          </a:p>
          <a:p>
            <a:r>
              <a:rPr lang="tr-TR" dirty="0" smtClean="0"/>
              <a:t>Bilgisayar destekli otomasyon sistemleri</a:t>
            </a:r>
          </a:p>
          <a:p>
            <a:r>
              <a:rPr lang="tr-TR" dirty="0" smtClean="0"/>
              <a:t>Optik okuyucular</a:t>
            </a:r>
          </a:p>
          <a:p>
            <a:r>
              <a:rPr lang="tr-TR" dirty="0" err="1" smtClean="0"/>
              <a:t>Barkod</a:t>
            </a:r>
            <a:r>
              <a:rPr lang="tr-TR" dirty="0" smtClean="0"/>
              <a:t> sistemleri</a:t>
            </a:r>
          </a:p>
          <a:p>
            <a:r>
              <a:rPr lang="tr-TR" dirty="0" smtClean="0"/>
              <a:t>Bilgisayarlı sipariş, depolama ve kontrol sistemleri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Yasal Düzenlemeler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Rekabet konulu düzenlemeler</a:t>
            </a:r>
          </a:p>
          <a:p>
            <a:r>
              <a:rPr lang="tr-TR" dirty="0" smtClean="0"/>
              <a:t>Tüketicinin ve çevrenin korunması konulu düzenlemeler</a:t>
            </a:r>
          </a:p>
          <a:p>
            <a:r>
              <a:rPr lang="tr-TR" dirty="0" smtClean="0"/>
              <a:t>Fiyat denetimleri</a:t>
            </a:r>
          </a:p>
          <a:p>
            <a:r>
              <a:rPr lang="tr-TR" dirty="0" smtClean="0"/>
              <a:t>Devlet yardımları</a:t>
            </a:r>
          </a:p>
          <a:p>
            <a:r>
              <a:rPr lang="tr-TR" dirty="0" smtClean="0"/>
              <a:t>İzinler ve lisanslar</a:t>
            </a:r>
          </a:p>
          <a:p>
            <a:r>
              <a:rPr lang="tr-TR" dirty="0" smtClean="0"/>
              <a:t>Ücret ve çalışma koşulları konulu düzenlemeler</a:t>
            </a:r>
          </a:p>
          <a:p>
            <a:r>
              <a:rPr lang="tr-TR" dirty="0" smtClean="0"/>
              <a:t>Taksitli satışların düzenlenmesi</a:t>
            </a:r>
          </a:p>
          <a:p>
            <a:r>
              <a:rPr lang="tr-TR" dirty="0" smtClean="0"/>
              <a:t>Mağaza açılış ve kapanış saatleri, hafta tatili  konulu düzenlemeler</a:t>
            </a:r>
          </a:p>
          <a:p>
            <a:r>
              <a:rPr lang="tr-TR" dirty="0" smtClean="0"/>
              <a:t>Üreticinin korunması konulu düzenlemeler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Pazar Faktörleri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Demografik Faktörler</a:t>
            </a:r>
          </a:p>
          <a:p>
            <a:r>
              <a:rPr lang="tr-TR" dirty="0" smtClean="0"/>
              <a:t>Ekonomik Faktörler</a:t>
            </a:r>
          </a:p>
          <a:p>
            <a:r>
              <a:rPr lang="tr-TR" dirty="0" smtClean="0"/>
              <a:t>Sosyal ve Psikolojik Faktörler</a:t>
            </a:r>
          </a:p>
          <a:p>
            <a:r>
              <a:rPr lang="tr-TR" dirty="0" smtClean="0"/>
              <a:t>Sosyal ve Kültürel Çevre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Demografik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Nüfus Artışı</a:t>
            </a:r>
          </a:p>
          <a:p>
            <a:r>
              <a:rPr lang="tr-TR" dirty="0" smtClean="0"/>
              <a:t>Yaş Dağılımı</a:t>
            </a:r>
          </a:p>
          <a:p>
            <a:r>
              <a:rPr lang="tr-TR" dirty="0" smtClean="0"/>
              <a:t>Nüfusun Hareketliliği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Nüfus Artışı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Doğum oranları</a:t>
            </a:r>
          </a:p>
          <a:p>
            <a:r>
              <a:rPr lang="tr-TR" dirty="0" smtClean="0"/>
              <a:t>Ölüm oranları</a:t>
            </a:r>
          </a:p>
          <a:p>
            <a:r>
              <a:rPr lang="tr-TR" dirty="0" smtClean="0"/>
              <a:t>Aile sayısındaki artışlar</a:t>
            </a:r>
          </a:p>
          <a:p>
            <a:r>
              <a:rPr lang="tr-TR" dirty="0" smtClean="0"/>
              <a:t>Hane halkı büyüklüğü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 Dağılımı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Çocuk nüfus yüzdesi</a:t>
            </a:r>
          </a:p>
          <a:p>
            <a:r>
              <a:rPr lang="tr-TR" dirty="0" smtClean="0"/>
              <a:t>Genç nüfus yüzdesi</a:t>
            </a:r>
          </a:p>
          <a:p>
            <a:r>
              <a:rPr lang="tr-TR" dirty="0" smtClean="0"/>
              <a:t>Orta yaşlı nüfus yüzdesi</a:t>
            </a:r>
          </a:p>
          <a:p>
            <a:r>
              <a:rPr lang="tr-TR" dirty="0" smtClean="0"/>
              <a:t>Yaşlı nüfus yüzdesi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Nüfusun Hareketliliği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900113" algn="just">
              <a:buNone/>
            </a:pPr>
            <a:r>
              <a:rPr lang="tr-TR" dirty="0" smtClean="0"/>
              <a:t>Tüketicilerin yerleşim yerlerindeki değişmeler perakendeciliği çeşitli açılardan etkiler:</a:t>
            </a:r>
          </a:p>
          <a:p>
            <a:pPr marL="0" indent="365125" algn="just"/>
            <a:r>
              <a:rPr lang="tr-TR" dirty="0" smtClean="0"/>
              <a:t>Kırsal kesimlerden göç alan şehirlerde banliyölerin oluşması. Perakendecilerin tüketicileri takip etmesini gerektirmiştir.</a:t>
            </a:r>
          </a:p>
          <a:p>
            <a:pPr marL="0" indent="365125" algn="just"/>
            <a:r>
              <a:rPr lang="tr-TR" dirty="0" smtClean="0"/>
              <a:t>Yeni yerleşim yerlerinde tüketiciler, tanınan mağazaların müşterisi olma eğilimindedirler.</a:t>
            </a:r>
          </a:p>
          <a:p>
            <a:pPr marL="0" indent="365125" algn="just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Ekonomik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Kişisel Gelir Düzeyi</a:t>
            </a:r>
          </a:p>
          <a:p>
            <a:r>
              <a:rPr lang="tr-TR" dirty="0" smtClean="0"/>
              <a:t>Enflasyon</a:t>
            </a:r>
          </a:p>
          <a:p>
            <a:r>
              <a:rPr lang="tr-TR" dirty="0" smtClean="0"/>
              <a:t>Gelir Dağılımı</a:t>
            </a:r>
          </a:p>
          <a:p>
            <a:r>
              <a:rPr lang="tr-TR" dirty="0" smtClean="0"/>
              <a:t>Tüketici Kredisi ve Kredi Kartı Kullanımı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Kişisel Gelir Düzeyi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63" indent="739775" algn="just">
              <a:buNone/>
            </a:pPr>
            <a:r>
              <a:rPr lang="tr-TR" dirty="0" smtClean="0"/>
              <a:t>Kişisel gelir düzeyi, tüketicilerin satın alma gücünü etkileyen önemli bir faktördür. </a:t>
            </a:r>
          </a:p>
          <a:p>
            <a:pPr marL="4763" indent="739775" algn="just">
              <a:buNone/>
            </a:pPr>
            <a:r>
              <a:rPr lang="tr-TR" dirty="0" smtClean="0"/>
              <a:t>Kişisel geliri düşük olan tüketiciler zorunlu ihtiyaçlarını giderecek ürünlere yönelirler. </a:t>
            </a:r>
          </a:p>
          <a:p>
            <a:pPr marL="4763" indent="739775" algn="just">
              <a:buNone/>
            </a:pPr>
            <a:r>
              <a:rPr lang="tr-TR" dirty="0" smtClean="0"/>
              <a:t>Kişisel geliri yüksek olan tüketiciler ise hem zorunlu hem de lüks tüketim mallarına yönelirler.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501</Words>
  <Application>Microsoft Office PowerPoint</Application>
  <PresentationFormat>Ekran Gösterisi (4:3)</PresentationFormat>
  <Paragraphs>114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6" baseType="lpstr">
      <vt:lpstr>Ofis Teması</vt:lpstr>
      <vt:lpstr>Perakendeciliği Etkileyen Çevresel Faktörler</vt:lpstr>
      <vt:lpstr>Perakendecileri Etkileyen Çevresel Faktörler</vt:lpstr>
      <vt:lpstr>Pazar Faktörleri</vt:lpstr>
      <vt:lpstr>Demografik Faktörler</vt:lpstr>
      <vt:lpstr>Nüfus Artışı</vt:lpstr>
      <vt:lpstr>Yaş Dağılımı</vt:lpstr>
      <vt:lpstr>Nüfusun Hareketliliği</vt:lpstr>
      <vt:lpstr>Ekonomik Faktörler</vt:lpstr>
      <vt:lpstr>Kişisel Gelir Düzeyi</vt:lpstr>
      <vt:lpstr>Enflasyon</vt:lpstr>
      <vt:lpstr>Gelir Dağılımı</vt:lpstr>
      <vt:lpstr>Tüketici Kredisi ve Kredi Kartı Kullanımı</vt:lpstr>
      <vt:lpstr>Sosyal ve Psikolojik Faktörler</vt:lpstr>
      <vt:lpstr>Kadının Rolündeki Değişmeler</vt:lpstr>
      <vt:lpstr>Mağaza Müşterisi Olma Güdüsü</vt:lpstr>
      <vt:lpstr>Ussal (Akılcı) Güdüler</vt:lpstr>
      <vt:lpstr>Duygusal Güdüler</vt:lpstr>
      <vt:lpstr>Müşteri Tipleri </vt:lpstr>
      <vt:lpstr>Ekonomik Müşteriler</vt:lpstr>
      <vt:lpstr>Kişisel İlgi İsteyen Müşteriler</vt:lpstr>
      <vt:lpstr>Geleneksel Müşteriler</vt:lpstr>
      <vt:lpstr>Kayıtsız Müşteriler</vt:lpstr>
      <vt:lpstr>Tüketicilerin Satın Alma Davranışındaki Değişmeler</vt:lpstr>
      <vt:lpstr>Teknolojik Gelişmeler</vt:lpstr>
      <vt:lpstr>Yasal Düzenlemeler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Perakendeciliği Etkileyen Çevresel Faktörler</dc:title>
  <dc:creator>casper</dc:creator>
  <cp:lastModifiedBy>casper</cp:lastModifiedBy>
  <cp:revision>1</cp:revision>
  <dcterms:created xsi:type="dcterms:W3CDTF">2013-03-12T11:16:56Z</dcterms:created>
  <dcterms:modified xsi:type="dcterms:W3CDTF">2013-03-12T11:18:02Z</dcterms:modified>
</cp:coreProperties>
</file>