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041543-8FC6-451C-ABE5-88643E266897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1246562-C9A5-4FC9-A22B-BED47FE77D91}">
      <dgm:prSet phldrT="[Metin]"/>
      <dgm:spPr/>
      <dgm:t>
        <a:bodyPr/>
        <a:lstStyle/>
        <a:p>
          <a:r>
            <a:rPr lang="tr-TR" dirty="0" smtClean="0"/>
            <a:t>Mağaza</a:t>
          </a:r>
          <a:endParaRPr lang="tr-TR" dirty="0"/>
        </a:p>
      </dgm:t>
    </dgm:pt>
    <dgm:pt modelId="{5D4C94C8-ACA1-4A32-95E3-F95CC90EB648}" type="parTrans" cxnId="{1267996B-45E3-46F2-BA33-2B726A444614}">
      <dgm:prSet/>
      <dgm:spPr/>
      <dgm:t>
        <a:bodyPr/>
        <a:lstStyle/>
        <a:p>
          <a:endParaRPr lang="tr-TR"/>
        </a:p>
      </dgm:t>
    </dgm:pt>
    <dgm:pt modelId="{9A030C6F-15AF-4CA2-B5C8-3A1EFBE27307}" type="sibTrans" cxnId="{1267996B-45E3-46F2-BA33-2B726A444614}">
      <dgm:prSet/>
      <dgm:spPr/>
      <dgm:t>
        <a:bodyPr/>
        <a:lstStyle/>
        <a:p>
          <a:endParaRPr lang="tr-TR"/>
        </a:p>
      </dgm:t>
    </dgm:pt>
    <dgm:pt modelId="{5A25B814-6389-4A58-AAA3-494D1D61C30A}">
      <dgm:prSet phldrT="[Metin]"/>
      <dgm:spPr/>
      <dgm:t>
        <a:bodyPr/>
        <a:lstStyle/>
        <a:p>
          <a:r>
            <a:rPr lang="tr-TR" dirty="0" smtClean="0"/>
            <a:t>Birincil Ticaret Alanı</a:t>
          </a:r>
          <a:endParaRPr lang="tr-TR" dirty="0"/>
        </a:p>
      </dgm:t>
    </dgm:pt>
    <dgm:pt modelId="{1EF290AD-96EE-4B08-8180-CD6DDB8DB148}" type="parTrans" cxnId="{06C31769-AF6C-4D9A-9366-861D9E946B64}">
      <dgm:prSet/>
      <dgm:spPr/>
      <dgm:t>
        <a:bodyPr/>
        <a:lstStyle/>
        <a:p>
          <a:endParaRPr lang="tr-TR"/>
        </a:p>
      </dgm:t>
    </dgm:pt>
    <dgm:pt modelId="{FB5BA2BE-7378-4447-B55D-59C0F186F77F}" type="sibTrans" cxnId="{06C31769-AF6C-4D9A-9366-861D9E946B64}">
      <dgm:prSet/>
      <dgm:spPr/>
      <dgm:t>
        <a:bodyPr/>
        <a:lstStyle/>
        <a:p>
          <a:endParaRPr lang="tr-TR"/>
        </a:p>
      </dgm:t>
    </dgm:pt>
    <dgm:pt modelId="{9D2CE294-E6C6-478F-93E2-0AC099C81EC7}">
      <dgm:prSet phldrT="[Metin]"/>
      <dgm:spPr/>
      <dgm:t>
        <a:bodyPr/>
        <a:lstStyle/>
        <a:p>
          <a:r>
            <a:rPr lang="tr-TR" dirty="0" smtClean="0"/>
            <a:t>Üçüncül Ticaret Alanı</a:t>
          </a:r>
          <a:endParaRPr lang="tr-TR" dirty="0"/>
        </a:p>
      </dgm:t>
    </dgm:pt>
    <dgm:pt modelId="{DC8B5BD1-97A3-4432-ACF2-731E31E05F42}" type="parTrans" cxnId="{7F5601F0-0257-4000-AC38-C732730CB838}">
      <dgm:prSet/>
      <dgm:spPr/>
      <dgm:t>
        <a:bodyPr/>
        <a:lstStyle/>
        <a:p>
          <a:endParaRPr lang="tr-TR"/>
        </a:p>
      </dgm:t>
    </dgm:pt>
    <dgm:pt modelId="{66BE7E3C-9823-4841-B44C-5EEBAF22D93D}" type="sibTrans" cxnId="{7F5601F0-0257-4000-AC38-C732730CB838}">
      <dgm:prSet/>
      <dgm:spPr/>
      <dgm:t>
        <a:bodyPr/>
        <a:lstStyle/>
        <a:p>
          <a:endParaRPr lang="tr-TR"/>
        </a:p>
      </dgm:t>
    </dgm:pt>
    <dgm:pt modelId="{10616C4B-7A16-4216-AC3D-034180F748A3}">
      <dgm:prSet/>
      <dgm:spPr/>
      <dgm:t>
        <a:bodyPr/>
        <a:lstStyle/>
        <a:p>
          <a:r>
            <a:rPr lang="tr-TR" dirty="0" smtClean="0"/>
            <a:t>İkincil Ticaret Alanı</a:t>
          </a:r>
          <a:endParaRPr lang="tr-TR" dirty="0"/>
        </a:p>
      </dgm:t>
    </dgm:pt>
    <dgm:pt modelId="{8B261970-278D-4296-BB97-38CB419D238A}" type="parTrans" cxnId="{EA2ACB3E-DA4F-4DF1-843B-EAF14BDEED6B}">
      <dgm:prSet/>
      <dgm:spPr/>
      <dgm:t>
        <a:bodyPr/>
        <a:lstStyle/>
        <a:p>
          <a:endParaRPr lang="tr-TR"/>
        </a:p>
      </dgm:t>
    </dgm:pt>
    <dgm:pt modelId="{BA65358F-1DA3-4755-9D2A-1FE289AA667C}" type="sibTrans" cxnId="{EA2ACB3E-DA4F-4DF1-843B-EAF14BDEED6B}">
      <dgm:prSet/>
      <dgm:spPr/>
      <dgm:t>
        <a:bodyPr/>
        <a:lstStyle/>
        <a:p>
          <a:endParaRPr lang="tr-TR"/>
        </a:p>
      </dgm:t>
    </dgm:pt>
    <dgm:pt modelId="{E8B51F98-F9C0-4739-85AC-D8A3036B8501}" type="pres">
      <dgm:prSet presAssocID="{BF041543-8FC6-451C-ABE5-88643E266897}" presName="composite" presStyleCnt="0">
        <dgm:presLayoutVars>
          <dgm:chMax val="5"/>
          <dgm:dir/>
          <dgm:resizeHandles val="exact"/>
        </dgm:presLayoutVars>
      </dgm:prSet>
      <dgm:spPr/>
    </dgm:pt>
    <dgm:pt modelId="{3FF41852-315D-4D86-ABF8-F4A33EE8D7B3}" type="pres">
      <dgm:prSet presAssocID="{21246562-C9A5-4FC9-A22B-BED47FE77D91}" presName="circle1" presStyleLbl="lnNode1" presStyleIdx="0" presStyleCnt="4"/>
      <dgm:spPr>
        <a:solidFill>
          <a:srgbClr val="FF0000"/>
        </a:solidFill>
      </dgm:spPr>
    </dgm:pt>
    <dgm:pt modelId="{31A8E2D5-43F3-4D07-8860-EE69CCFF9E74}" type="pres">
      <dgm:prSet presAssocID="{21246562-C9A5-4FC9-A22B-BED47FE77D91}" presName="text1" presStyleLbl="revTx" presStyleIdx="0" presStyleCnt="4">
        <dgm:presLayoutVars>
          <dgm:bulletEnabled val="1"/>
        </dgm:presLayoutVars>
      </dgm:prSet>
      <dgm:spPr/>
    </dgm:pt>
    <dgm:pt modelId="{20D06262-78DD-41D2-AB7A-F352DD52FB47}" type="pres">
      <dgm:prSet presAssocID="{21246562-C9A5-4FC9-A22B-BED47FE77D91}" presName="line1" presStyleLbl="callout" presStyleIdx="0" presStyleCnt="8"/>
      <dgm:spPr/>
    </dgm:pt>
    <dgm:pt modelId="{4010CFF3-20C0-46DB-A243-C0A8F416A649}" type="pres">
      <dgm:prSet presAssocID="{21246562-C9A5-4FC9-A22B-BED47FE77D91}" presName="d1" presStyleLbl="callout" presStyleIdx="1" presStyleCnt="8"/>
      <dgm:spPr/>
    </dgm:pt>
    <dgm:pt modelId="{AA3DB1E3-B969-47F9-BC83-807E34AECE20}" type="pres">
      <dgm:prSet presAssocID="{5A25B814-6389-4A58-AAA3-494D1D61C30A}" presName="circle2" presStyleLbl="lnNode1" presStyleIdx="1" presStyleCnt="4"/>
      <dgm:spPr>
        <a:solidFill>
          <a:schemeClr val="accent6">
            <a:lumMod val="50000"/>
          </a:schemeClr>
        </a:solidFill>
      </dgm:spPr>
    </dgm:pt>
    <dgm:pt modelId="{23AD5A01-CEE2-4785-88EA-2E77D3A7DE23}" type="pres">
      <dgm:prSet presAssocID="{5A25B814-6389-4A58-AAA3-494D1D61C30A}" presName="text2" presStyleLbl="revTx" presStyleIdx="1" presStyleCnt="4" custScaleX="198043" custLinFactNeighborX="57778" custLinFactNeighborY="108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ED81F1-990B-4A99-806B-18109B3540E7}" type="pres">
      <dgm:prSet presAssocID="{5A25B814-6389-4A58-AAA3-494D1D61C30A}" presName="line2" presStyleLbl="callout" presStyleIdx="2" presStyleCnt="8"/>
      <dgm:spPr/>
    </dgm:pt>
    <dgm:pt modelId="{C2B8D2C7-DF1C-4CE8-9E26-7DC0752FB9BE}" type="pres">
      <dgm:prSet presAssocID="{5A25B814-6389-4A58-AAA3-494D1D61C30A}" presName="d2" presStyleLbl="callout" presStyleIdx="3" presStyleCnt="8"/>
      <dgm:spPr/>
    </dgm:pt>
    <dgm:pt modelId="{426E0A82-635C-4336-95A4-3B5CAEE5E321}" type="pres">
      <dgm:prSet presAssocID="{10616C4B-7A16-4216-AC3D-034180F748A3}" presName="circle3" presStyleLbl="lnNode1" presStyleIdx="2" presStyleCnt="4"/>
      <dgm:spPr>
        <a:solidFill>
          <a:schemeClr val="accent6">
            <a:lumMod val="75000"/>
          </a:schemeClr>
        </a:solidFill>
      </dgm:spPr>
    </dgm:pt>
    <dgm:pt modelId="{CE7A50A2-C475-46D8-A8C1-6DAA6543BC36}" type="pres">
      <dgm:prSet presAssocID="{10616C4B-7A16-4216-AC3D-034180F748A3}" presName="text3" presStyleLbl="revTx" presStyleIdx="2" presStyleCnt="4" custScaleX="182103" custLinFactNeighborX="45565" custLinFactNeighborY="-1344">
        <dgm:presLayoutVars>
          <dgm:bulletEnabled val="1"/>
        </dgm:presLayoutVars>
      </dgm:prSet>
      <dgm:spPr/>
    </dgm:pt>
    <dgm:pt modelId="{A22763FD-E6E1-45EE-A3C0-4F702C3BF697}" type="pres">
      <dgm:prSet presAssocID="{10616C4B-7A16-4216-AC3D-034180F748A3}" presName="line3" presStyleLbl="callout" presStyleIdx="4" presStyleCnt="8"/>
      <dgm:spPr/>
    </dgm:pt>
    <dgm:pt modelId="{0D76D99A-CB32-4D7A-9C3A-EC6219115345}" type="pres">
      <dgm:prSet presAssocID="{10616C4B-7A16-4216-AC3D-034180F748A3}" presName="d3" presStyleLbl="callout" presStyleIdx="5" presStyleCnt="8"/>
      <dgm:spPr/>
    </dgm:pt>
    <dgm:pt modelId="{1441FF49-5F01-4776-A70E-9E9882BD1AFD}" type="pres">
      <dgm:prSet presAssocID="{9D2CE294-E6C6-478F-93E2-0AC099C81EC7}" presName="circle4" presStyleLbl="lnNode1" presStyleIdx="3" presStyleCnt="4"/>
      <dgm:spPr>
        <a:solidFill>
          <a:schemeClr val="accent6">
            <a:lumMod val="60000"/>
            <a:lumOff val="40000"/>
          </a:schemeClr>
        </a:solidFill>
      </dgm:spPr>
    </dgm:pt>
    <dgm:pt modelId="{9F74DAB5-7D9E-4588-909A-CE087AB8CB59}" type="pres">
      <dgm:prSet presAssocID="{9D2CE294-E6C6-478F-93E2-0AC099C81EC7}" presName="text4" presStyleLbl="revTx" presStyleIdx="3" presStyleCnt="4" custScaleX="188785" custLinFactNeighborX="51041" custLinFactNeighborY="-3778">
        <dgm:presLayoutVars>
          <dgm:bulletEnabled val="1"/>
        </dgm:presLayoutVars>
      </dgm:prSet>
      <dgm:spPr/>
    </dgm:pt>
    <dgm:pt modelId="{55D4A493-3DAC-4F9E-A2C8-CE98043EAD6E}" type="pres">
      <dgm:prSet presAssocID="{9D2CE294-E6C6-478F-93E2-0AC099C81EC7}" presName="line4" presStyleLbl="callout" presStyleIdx="6" presStyleCnt="8"/>
      <dgm:spPr/>
    </dgm:pt>
    <dgm:pt modelId="{492EA8CA-0F9F-4172-B2BD-D4FF4A69D02B}" type="pres">
      <dgm:prSet presAssocID="{9D2CE294-E6C6-478F-93E2-0AC099C81EC7}" presName="d4" presStyleLbl="callout" presStyleIdx="7" presStyleCnt="8"/>
      <dgm:spPr/>
    </dgm:pt>
  </dgm:ptLst>
  <dgm:cxnLst>
    <dgm:cxn modelId="{34874EBB-3D75-4345-96E3-26CB2F9015C8}" type="presOf" srcId="{21246562-C9A5-4FC9-A22B-BED47FE77D91}" destId="{31A8E2D5-43F3-4D07-8860-EE69CCFF9E74}" srcOrd="0" destOrd="0" presId="urn:microsoft.com/office/officeart/2005/8/layout/target1"/>
    <dgm:cxn modelId="{1C0C5851-1335-448B-B6FD-DF9C46E3FD53}" type="presOf" srcId="{10616C4B-7A16-4216-AC3D-034180F748A3}" destId="{CE7A50A2-C475-46D8-A8C1-6DAA6543BC36}" srcOrd="0" destOrd="0" presId="urn:microsoft.com/office/officeart/2005/8/layout/target1"/>
    <dgm:cxn modelId="{0B58F0B9-E2DE-49C3-88C3-4313AF82A94C}" type="presOf" srcId="{9D2CE294-E6C6-478F-93E2-0AC099C81EC7}" destId="{9F74DAB5-7D9E-4588-909A-CE087AB8CB59}" srcOrd="0" destOrd="0" presId="urn:microsoft.com/office/officeart/2005/8/layout/target1"/>
    <dgm:cxn modelId="{1267996B-45E3-46F2-BA33-2B726A444614}" srcId="{BF041543-8FC6-451C-ABE5-88643E266897}" destId="{21246562-C9A5-4FC9-A22B-BED47FE77D91}" srcOrd="0" destOrd="0" parTransId="{5D4C94C8-ACA1-4A32-95E3-F95CC90EB648}" sibTransId="{9A030C6F-15AF-4CA2-B5C8-3A1EFBE27307}"/>
    <dgm:cxn modelId="{787C3AC9-D8F7-435D-BC21-9FCAE20D4182}" type="presOf" srcId="{BF041543-8FC6-451C-ABE5-88643E266897}" destId="{E8B51F98-F9C0-4739-85AC-D8A3036B8501}" srcOrd="0" destOrd="0" presId="urn:microsoft.com/office/officeart/2005/8/layout/target1"/>
    <dgm:cxn modelId="{C3C3446D-0B5E-4DE0-AD12-BE9A4C862F12}" type="presOf" srcId="{5A25B814-6389-4A58-AAA3-494D1D61C30A}" destId="{23AD5A01-CEE2-4785-88EA-2E77D3A7DE23}" srcOrd="0" destOrd="0" presId="urn:microsoft.com/office/officeart/2005/8/layout/target1"/>
    <dgm:cxn modelId="{EA2ACB3E-DA4F-4DF1-843B-EAF14BDEED6B}" srcId="{BF041543-8FC6-451C-ABE5-88643E266897}" destId="{10616C4B-7A16-4216-AC3D-034180F748A3}" srcOrd="2" destOrd="0" parTransId="{8B261970-278D-4296-BB97-38CB419D238A}" sibTransId="{BA65358F-1DA3-4755-9D2A-1FE289AA667C}"/>
    <dgm:cxn modelId="{7F5601F0-0257-4000-AC38-C732730CB838}" srcId="{BF041543-8FC6-451C-ABE5-88643E266897}" destId="{9D2CE294-E6C6-478F-93E2-0AC099C81EC7}" srcOrd="3" destOrd="0" parTransId="{DC8B5BD1-97A3-4432-ACF2-731E31E05F42}" sibTransId="{66BE7E3C-9823-4841-B44C-5EEBAF22D93D}"/>
    <dgm:cxn modelId="{06C31769-AF6C-4D9A-9366-861D9E946B64}" srcId="{BF041543-8FC6-451C-ABE5-88643E266897}" destId="{5A25B814-6389-4A58-AAA3-494D1D61C30A}" srcOrd="1" destOrd="0" parTransId="{1EF290AD-96EE-4B08-8180-CD6DDB8DB148}" sibTransId="{FB5BA2BE-7378-4447-B55D-59C0F186F77F}"/>
    <dgm:cxn modelId="{DF8CEF06-9FCE-4E8A-8913-71EFBB5A70AB}" type="presParOf" srcId="{E8B51F98-F9C0-4739-85AC-D8A3036B8501}" destId="{3FF41852-315D-4D86-ABF8-F4A33EE8D7B3}" srcOrd="0" destOrd="0" presId="urn:microsoft.com/office/officeart/2005/8/layout/target1"/>
    <dgm:cxn modelId="{2F7D4A57-EB15-427A-88E7-7A562A59FA0E}" type="presParOf" srcId="{E8B51F98-F9C0-4739-85AC-D8A3036B8501}" destId="{31A8E2D5-43F3-4D07-8860-EE69CCFF9E74}" srcOrd="1" destOrd="0" presId="urn:microsoft.com/office/officeart/2005/8/layout/target1"/>
    <dgm:cxn modelId="{13BDDB7B-A6F2-4EFC-9F03-166D99AA025D}" type="presParOf" srcId="{E8B51F98-F9C0-4739-85AC-D8A3036B8501}" destId="{20D06262-78DD-41D2-AB7A-F352DD52FB47}" srcOrd="2" destOrd="0" presId="urn:microsoft.com/office/officeart/2005/8/layout/target1"/>
    <dgm:cxn modelId="{37578B18-C301-4CAF-B94E-AF352229E172}" type="presParOf" srcId="{E8B51F98-F9C0-4739-85AC-D8A3036B8501}" destId="{4010CFF3-20C0-46DB-A243-C0A8F416A649}" srcOrd="3" destOrd="0" presId="urn:microsoft.com/office/officeart/2005/8/layout/target1"/>
    <dgm:cxn modelId="{DCF0E2E7-F332-4A22-BA83-24410F50AE76}" type="presParOf" srcId="{E8B51F98-F9C0-4739-85AC-D8A3036B8501}" destId="{AA3DB1E3-B969-47F9-BC83-807E34AECE20}" srcOrd="4" destOrd="0" presId="urn:microsoft.com/office/officeart/2005/8/layout/target1"/>
    <dgm:cxn modelId="{BC242F9E-03E9-4447-B5AD-BE709F6252F3}" type="presParOf" srcId="{E8B51F98-F9C0-4739-85AC-D8A3036B8501}" destId="{23AD5A01-CEE2-4785-88EA-2E77D3A7DE23}" srcOrd="5" destOrd="0" presId="urn:microsoft.com/office/officeart/2005/8/layout/target1"/>
    <dgm:cxn modelId="{09141119-F800-46EE-AB3F-912E621B0B63}" type="presParOf" srcId="{E8B51F98-F9C0-4739-85AC-D8A3036B8501}" destId="{D0ED81F1-990B-4A99-806B-18109B3540E7}" srcOrd="6" destOrd="0" presId="urn:microsoft.com/office/officeart/2005/8/layout/target1"/>
    <dgm:cxn modelId="{ACAD1CD9-BE7E-4428-96B8-026C673A8B30}" type="presParOf" srcId="{E8B51F98-F9C0-4739-85AC-D8A3036B8501}" destId="{C2B8D2C7-DF1C-4CE8-9E26-7DC0752FB9BE}" srcOrd="7" destOrd="0" presId="urn:microsoft.com/office/officeart/2005/8/layout/target1"/>
    <dgm:cxn modelId="{57B2EA9E-D6FD-4231-B969-72B80E4F0561}" type="presParOf" srcId="{E8B51F98-F9C0-4739-85AC-D8A3036B8501}" destId="{426E0A82-635C-4336-95A4-3B5CAEE5E321}" srcOrd="8" destOrd="0" presId="urn:microsoft.com/office/officeart/2005/8/layout/target1"/>
    <dgm:cxn modelId="{1356DA0B-9556-4401-930C-750AABE757E8}" type="presParOf" srcId="{E8B51F98-F9C0-4739-85AC-D8A3036B8501}" destId="{CE7A50A2-C475-46D8-A8C1-6DAA6543BC36}" srcOrd="9" destOrd="0" presId="urn:microsoft.com/office/officeart/2005/8/layout/target1"/>
    <dgm:cxn modelId="{46172B36-B5DF-4C71-A0D6-DFB67795DBBC}" type="presParOf" srcId="{E8B51F98-F9C0-4739-85AC-D8A3036B8501}" destId="{A22763FD-E6E1-45EE-A3C0-4F702C3BF697}" srcOrd="10" destOrd="0" presId="urn:microsoft.com/office/officeart/2005/8/layout/target1"/>
    <dgm:cxn modelId="{DE9A240D-E91D-43EA-B043-B5D652768916}" type="presParOf" srcId="{E8B51F98-F9C0-4739-85AC-D8A3036B8501}" destId="{0D76D99A-CB32-4D7A-9C3A-EC6219115345}" srcOrd="11" destOrd="0" presId="urn:microsoft.com/office/officeart/2005/8/layout/target1"/>
    <dgm:cxn modelId="{B571763D-4999-4A3A-9897-1AA79E3881EA}" type="presParOf" srcId="{E8B51F98-F9C0-4739-85AC-D8A3036B8501}" destId="{1441FF49-5F01-4776-A70E-9E9882BD1AFD}" srcOrd="12" destOrd="0" presId="urn:microsoft.com/office/officeart/2005/8/layout/target1"/>
    <dgm:cxn modelId="{E3CF502F-9B66-42AF-99C9-0B2030C88B32}" type="presParOf" srcId="{E8B51F98-F9C0-4739-85AC-D8A3036B8501}" destId="{9F74DAB5-7D9E-4588-909A-CE087AB8CB59}" srcOrd="13" destOrd="0" presId="urn:microsoft.com/office/officeart/2005/8/layout/target1"/>
    <dgm:cxn modelId="{85622B2C-33FF-4F36-B69A-35B1246CDDD2}" type="presParOf" srcId="{E8B51F98-F9C0-4739-85AC-D8A3036B8501}" destId="{55D4A493-3DAC-4F9E-A2C8-CE98043EAD6E}" srcOrd="14" destOrd="0" presId="urn:microsoft.com/office/officeart/2005/8/layout/target1"/>
    <dgm:cxn modelId="{665EBA7C-6DED-4A23-964E-64DE3B526128}" type="presParOf" srcId="{E8B51F98-F9C0-4739-85AC-D8A3036B8501}" destId="{492EA8CA-0F9F-4172-B2BD-D4FF4A69D02B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41FF49-5F01-4776-A70E-9E9882BD1AFD}">
      <dsp:nvSpPr>
        <dsp:cNvPr id="0" name=""/>
        <dsp:cNvSpPr/>
      </dsp:nvSpPr>
      <dsp:spPr>
        <a:xfrm>
          <a:off x="870067" y="1131490"/>
          <a:ext cx="3394472" cy="3394472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E0A82-635C-4336-95A4-3B5CAEE5E321}">
      <dsp:nvSpPr>
        <dsp:cNvPr id="0" name=""/>
        <dsp:cNvSpPr/>
      </dsp:nvSpPr>
      <dsp:spPr>
        <a:xfrm>
          <a:off x="1355194" y="1616617"/>
          <a:ext cx="2424218" cy="2424218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DB1E3-B969-47F9-BC83-807E34AECE20}">
      <dsp:nvSpPr>
        <dsp:cNvPr id="0" name=""/>
        <dsp:cNvSpPr/>
      </dsp:nvSpPr>
      <dsp:spPr>
        <a:xfrm>
          <a:off x="1840038" y="2101461"/>
          <a:ext cx="1454531" cy="1454531"/>
        </a:xfrm>
        <a:prstGeom prst="ellips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41852-315D-4D86-ABF8-F4A33EE8D7B3}">
      <dsp:nvSpPr>
        <dsp:cNvPr id="0" name=""/>
        <dsp:cNvSpPr/>
      </dsp:nvSpPr>
      <dsp:spPr>
        <a:xfrm>
          <a:off x="2324882" y="2586304"/>
          <a:ext cx="484843" cy="484843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8E2D5-43F3-4D07-8860-EE69CCFF9E74}">
      <dsp:nvSpPr>
        <dsp:cNvPr id="0" name=""/>
        <dsp:cNvSpPr/>
      </dsp:nvSpPr>
      <dsp:spPr>
        <a:xfrm>
          <a:off x="4830285" y="0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Mağaza</a:t>
          </a:r>
          <a:endParaRPr lang="tr-TR" sz="2700" kern="1200" dirty="0"/>
        </a:p>
      </dsp:txBody>
      <dsp:txXfrm>
        <a:off x="4830285" y="0"/>
        <a:ext cx="1697236" cy="811844"/>
      </dsp:txXfrm>
    </dsp:sp>
    <dsp:sp modelId="{20D06262-78DD-41D2-AB7A-F352DD52FB47}">
      <dsp:nvSpPr>
        <dsp:cNvPr id="0" name=""/>
        <dsp:cNvSpPr/>
      </dsp:nvSpPr>
      <dsp:spPr>
        <a:xfrm>
          <a:off x="4405976" y="405922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10CFF3-20C0-46DB-A243-C0A8F416A649}">
      <dsp:nvSpPr>
        <dsp:cNvPr id="0" name=""/>
        <dsp:cNvSpPr/>
      </dsp:nvSpPr>
      <dsp:spPr>
        <a:xfrm rot="5400000">
          <a:off x="2273116" y="673236"/>
          <a:ext cx="2398760" cy="186695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D5A01-CEE2-4785-88EA-2E77D3A7DE23}">
      <dsp:nvSpPr>
        <dsp:cNvPr id="0" name=""/>
        <dsp:cNvSpPr/>
      </dsp:nvSpPr>
      <dsp:spPr>
        <a:xfrm>
          <a:off x="4868342" y="820685"/>
          <a:ext cx="3361257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Birincil Ticaret Alanı</a:t>
          </a:r>
          <a:endParaRPr lang="tr-TR" sz="2700" kern="1200" dirty="0"/>
        </a:p>
      </dsp:txBody>
      <dsp:txXfrm>
        <a:off x="4868342" y="820685"/>
        <a:ext cx="3361257" cy="811844"/>
      </dsp:txXfrm>
    </dsp:sp>
    <dsp:sp modelId="{D0ED81F1-990B-4A99-806B-18109B3540E7}">
      <dsp:nvSpPr>
        <dsp:cNvPr id="0" name=""/>
        <dsp:cNvSpPr/>
      </dsp:nvSpPr>
      <dsp:spPr>
        <a:xfrm>
          <a:off x="4405976" y="12177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8D2C7-DF1C-4CE8-9E26-7DC0752FB9BE}">
      <dsp:nvSpPr>
        <dsp:cNvPr id="0" name=""/>
        <dsp:cNvSpPr/>
      </dsp:nvSpPr>
      <dsp:spPr>
        <a:xfrm rot="5400000">
          <a:off x="2688373" y="1471786"/>
          <a:ext cx="1969925" cy="146245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A50A2-C475-46D8-A8C1-6DAA6543BC36}">
      <dsp:nvSpPr>
        <dsp:cNvPr id="0" name=""/>
        <dsp:cNvSpPr/>
      </dsp:nvSpPr>
      <dsp:spPr>
        <a:xfrm>
          <a:off x="4906890" y="1612778"/>
          <a:ext cx="3090717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İkincil Ticaret Alanı</a:t>
          </a:r>
          <a:endParaRPr lang="tr-TR" sz="2600" kern="1200" dirty="0"/>
        </a:p>
      </dsp:txBody>
      <dsp:txXfrm>
        <a:off x="4906890" y="1612778"/>
        <a:ext cx="3090717" cy="811844"/>
      </dsp:txXfrm>
    </dsp:sp>
    <dsp:sp modelId="{A22763FD-E6E1-45EE-A3C0-4F702C3BF697}">
      <dsp:nvSpPr>
        <dsp:cNvPr id="0" name=""/>
        <dsp:cNvSpPr/>
      </dsp:nvSpPr>
      <dsp:spPr>
        <a:xfrm>
          <a:off x="4405976" y="202961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76D99A-CB32-4D7A-9C3A-EC6219115345}">
      <dsp:nvSpPr>
        <dsp:cNvPr id="0" name=""/>
        <dsp:cNvSpPr/>
      </dsp:nvSpPr>
      <dsp:spPr>
        <a:xfrm rot="5400000">
          <a:off x="3090335" y="2216024"/>
          <a:ext cx="1502619" cy="112866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74DAB5-7D9E-4588-909A-CE087AB8CB59}">
      <dsp:nvSpPr>
        <dsp:cNvPr id="0" name=""/>
        <dsp:cNvSpPr/>
      </dsp:nvSpPr>
      <dsp:spPr>
        <a:xfrm>
          <a:off x="4943126" y="2404862"/>
          <a:ext cx="3204127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Üçüncül Ticaret Alanı</a:t>
          </a:r>
          <a:endParaRPr lang="tr-TR" sz="2500" kern="1200" dirty="0"/>
        </a:p>
      </dsp:txBody>
      <dsp:txXfrm>
        <a:off x="4943126" y="2404862"/>
        <a:ext cx="3204127" cy="811844"/>
      </dsp:txXfrm>
    </dsp:sp>
    <dsp:sp modelId="{55D4A493-3DAC-4F9E-A2C8-CE98043EAD6E}">
      <dsp:nvSpPr>
        <dsp:cNvPr id="0" name=""/>
        <dsp:cNvSpPr/>
      </dsp:nvSpPr>
      <dsp:spPr>
        <a:xfrm>
          <a:off x="4405976" y="284145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2EA8CA-0F9F-4172-B2BD-D4FF4A69D02B}">
      <dsp:nvSpPr>
        <dsp:cNvPr id="0" name=""/>
        <dsp:cNvSpPr/>
      </dsp:nvSpPr>
      <dsp:spPr>
        <a:xfrm rot="5400000">
          <a:off x="3493259" y="2963204"/>
          <a:ext cx="1032824" cy="78864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Marketlerde Kuruluş Yeri Seçimi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Gravity</a:t>
            </a:r>
            <a:r>
              <a:rPr lang="tr-TR" dirty="0" smtClean="0"/>
              <a:t> (Ağırlık)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>
              <a:buNone/>
            </a:pPr>
            <a:r>
              <a:rPr lang="tr-TR" dirty="0" smtClean="0"/>
              <a:t>Ağırlık yaklaşımı, tüketicinin mağazaya uzaklığı/seyahat zamanı kısaldıkça ve mağazanın alanı büyüdükçe, belirli müşterilerin mağazadan alışveriş yapma olasılığının artacağı varsayımına dayanır.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Karmaşık Yöntemler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>
              <a:buNone/>
            </a:pPr>
            <a:r>
              <a:rPr lang="tr-TR" dirty="0" smtClean="0"/>
              <a:t>Aynı anda birden fazla mağazanın kuruluş yerini, satışlar, pazar payı, kârlılık gibi kriterlere göre tespit etmek durumunda olan perakendeciler için MULTILOC, STORELOC gibi geliştirilmiş modeller mevcuttur.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Bölge ve Ticaret Alanının Çekiciliğini Etkileyen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Demografik Özellikler</a:t>
            </a:r>
          </a:p>
          <a:p>
            <a:r>
              <a:rPr lang="tr-TR" dirty="0" smtClean="0"/>
              <a:t>Rekabet</a:t>
            </a:r>
          </a:p>
          <a:p>
            <a:r>
              <a:rPr lang="tr-TR" dirty="0" smtClean="0"/>
              <a:t>İstihdam Durumu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Demografik Özellikler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588" indent="381000" algn="just">
              <a:buNone/>
            </a:pPr>
            <a:r>
              <a:rPr lang="tr-TR" dirty="0" smtClean="0"/>
              <a:t>Perakendecinin belirli bir ticari alanda talebi etkileyen demografik özellikleri tespit etmesi gerekir. </a:t>
            </a:r>
          </a:p>
          <a:p>
            <a:pPr marL="1588" indent="381000" algn="just">
              <a:buNone/>
            </a:pPr>
            <a:r>
              <a:rPr lang="tr-TR" dirty="0" smtClean="0"/>
              <a:t>Bu konuda, hane halkı büyüklüğü,  hane halkı sayısı, gelir düzeyi, nüfusun artış hızı, yaşam biçimi, satın alma gücü, nüfusun yaş, cinsiyet dağılımları, meslek gruplarına dağılımı, ev ve araba sahipliği gibi özellikleri incelenmelidir. </a:t>
            </a:r>
          </a:p>
          <a:p>
            <a:pPr marL="1588" indent="381000" algn="just">
              <a:buNone/>
            </a:pPr>
            <a:r>
              <a:rPr lang="tr-TR" dirty="0" smtClean="0"/>
              <a:t>Türkiye İstatistik Kurumu’nun (TÜİK) illere göre yayınladığı nüfus istatistiklerinden bu demografik özellikler hakkında bilgiler elde edilebilir.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588" indent="381000" algn="just">
              <a:buNone/>
            </a:pPr>
            <a:r>
              <a:rPr lang="tr-TR" dirty="0" smtClean="0"/>
              <a:t>Belirli bir alandaki rakiplerin sayısı, rekabetin düzeyi, belirli bir ticaret alanını tercih etmeyi düşünen perakendecinin talebini önemli ölçüde etkiler.</a:t>
            </a:r>
          </a:p>
          <a:p>
            <a:pPr marL="1588" indent="381000" algn="just">
              <a:buNone/>
            </a:pPr>
            <a:r>
              <a:rPr lang="tr-TR" dirty="0" smtClean="0"/>
              <a:t>Eksik rekabet düzeyinde olan bir ticaret alanı seçilirse, tüketicilerin ihtiyaçları tespit edilerek doğru bir pazarlama stratejisi ile büyük bir pazar payına ulaşılabilir. </a:t>
            </a:r>
          </a:p>
          <a:p>
            <a:pPr marL="1588" indent="381000" algn="just">
              <a:buNone/>
            </a:pPr>
            <a:r>
              <a:rPr lang="tr-TR" dirty="0" smtClean="0"/>
              <a:t>Aşırı rekabet düzeyinde olan bir ticaret alanı seçilirse, mağazanın, fiyat, ürün çeşitliliği, müşteri hizmetleri vb. konularda rakiplere göre avantajlara sahip olması gerekir. Aksi taktirde, mağazanın başarısız olması kaçınılmaz olacaktır.</a:t>
            </a:r>
          </a:p>
          <a:p>
            <a:pPr marL="1588" indent="381000" algn="just">
              <a:buNone/>
            </a:pPr>
            <a:r>
              <a:rPr lang="tr-TR" dirty="0" smtClean="0"/>
              <a:t>Bu konuda yararlanılabilecek kaynaklar arasında, Ticaret Odaları, Bakkallar ve Bayiler Derneği gibi kuruluşların yayınları yer alır. </a:t>
            </a:r>
          </a:p>
          <a:p>
            <a:pPr marL="1588" indent="381000"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İstihdam Durumu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>
              <a:buNone/>
            </a:pPr>
            <a:r>
              <a:rPr lang="tr-TR" dirty="0" smtClean="0"/>
              <a:t>Bölge yada ticaret alanı seçilirken istihdam trendlerini de takip etmek gerekir. Bölge veya ticaret alanındaki işsizlik oranının azalması, tüketicilerin satın alma gücünü arttıracaktır. </a:t>
            </a:r>
          </a:p>
          <a:p>
            <a:pPr marL="1588" indent="381000" algn="just">
              <a:buNone/>
            </a:pPr>
            <a:r>
              <a:rPr lang="tr-TR" dirty="0" smtClean="0"/>
              <a:t>Bu konudaki gelişmeleri takip etmek için İş ve İşçi Bulma Kurumu’nun verilerinden yararlanılabilir.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Mağaza Kuruluş Yeri Seçimi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Şehir Dışını Mağaza Kuruluş Yeri Olarak Seçmek</a:t>
            </a:r>
          </a:p>
          <a:p>
            <a:r>
              <a:rPr lang="tr-TR" dirty="0" smtClean="0"/>
              <a:t>Birincil Ticaret Alanında Kuruluş Yeri Seçmek</a:t>
            </a:r>
          </a:p>
          <a:p>
            <a:r>
              <a:rPr lang="tr-TR" dirty="0" smtClean="0"/>
              <a:t>İkincil Ticaret Alanında Kuruluş Yeri Seçmek</a:t>
            </a:r>
          </a:p>
          <a:p>
            <a:r>
              <a:rPr lang="tr-TR" dirty="0" smtClean="0"/>
              <a:t>Üçüncül Ticaret </a:t>
            </a:r>
            <a:r>
              <a:rPr lang="tr-TR" dirty="0" smtClean="0"/>
              <a:t>Alanında Kuruluş Yeri Seçmek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Şehir Dışını Seçmenin Avantajları ve Dezavantajları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588" indent="381000">
              <a:buNone/>
            </a:pPr>
            <a:r>
              <a:rPr lang="tr-TR" b="1" dirty="0" smtClean="0"/>
              <a:t>Avantajlar:</a:t>
            </a:r>
          </a:p>
          <a:p>
            <a:pPr marL="1588" indent="381000" algn="just"/>
            <a:r>
              <a:rPr lang="tr-TR" dirty="0" smtClean="0"/>
              <a:t>Rekabet azdır</a:t>
            </a:r>
          </a:p>
          <a:p>
            <a:pPr marL="1588" indent="381000" algn="just"/>
            <a:r>
              <a:rPr lang="tr-TR" dirty="0" smtClean="0"/>
              <a:t>Kira ve bina maliyetleri düşüktür</a:t>
            </a:r>
          </a:p>
          <a:p>
            <a:pPr marL="1588" indent="381000" algn="just"/>
            <a:r>
              <a:rPr lang="tr-TR" dirty="0" smtClean="0"/>
              <a:t>Uygun büyüklük ve genişlikte yer bulma imkanı vardır</a:t>
            </a:r>
          </a:p>
          <a:p>
            <a:pPr marL="1588" indent="381000" algn="just"/>
            <a:r>
              <a:rPr lang="tr-TR" dirty="0" smtClean="0"/>
              <a:t>Park kolaylıklarına sahiptir</a:t>
            </a:r>
          </a:p>
          <a:p>
            <a:pPr marL="1588" indent="381000" algn="just"/>
            <a:r>
              <a:rPr lang="tr-TR" dirty="0" smtClean="0"/>
              <a:t>Araç trafiğine uygundur</a:t>
            </a:r>
          </a:p>
          <a:p>
            <a:pPr marL="1588" indent="381000" algn="just"/>
            <a:r>
              <a:rPr lang="tr-TR" dirty="0" smtClean="0"/>
              <a:t>İmkanlar tüketicilerin özelliklerine göre ayarlanabilir.</a:t>
            </a:r>
            <a:endParaRPr lang="tr-TR" dirty="0" smtClean="0"/>
          </a:p>
          <a:p>
            <a:pPr marL="1588" indent="381000">
              <a:buNone/>
            </a:pPr>
            <a:r>
              <a:rPr lang="tr-TR" b="1" dirty="0" smtClean="0"/>
              <a:t>Dezavantajlar:</a:t>
            </a:r>
          </a:p>
          <a:p>
            <a:pPr marL="1588" indent="381000" algn="just"/>
            <a:r>
              <a:rPr lang="tr-TR" dirty="0" smtClean="0"/>
              <a:t>Başlangıçta tüketicileri çekmek zordur</a:t>
            </a:r>
          </a:p>
          <a:p>
            <a:pPr marL="1588" indent="381000" algn="just"/>
            <a:r>
              <a:rPr lang="tr-TR" dirty="0" smtClean="0"/>
              <a:t>Tüketiciler alışveriş için uzaktaki bir mağazaya gitmek istemeyebilir</a:t>
            </a:r>
          </a:p>
          <a:p>
            <a:pPr marL="1588" indent="381000" algn="just"/>
            <a:r>
              <a:rPr lang="tr-TR" dirty="0" smtClean="0"/>
              <a:t>Alışverişte mağaza çeşitliliğini arzu eden tüketicileri çekmede başarısız olurlar</a:t>
            </a:r>
          </a:p>
          <a:p>
            <a:pPr marL="1588" indent="381000" algn="just"/>
            <a:r>
              <a:rPr lang="tr-TR" dirty="0" smtClean="0"/>
              <a:t>Bu yerlerde kira ile mağaza bulmak zordur. Bu nedenle, yeni bir mağaza binası inşa etmek gerekebilir</a:t>
            </a:r>
          </a:p>
          <a:p>
            <a:pPr marL="1588" indent="381000" algn="just"/>
            <a:r>
              <a:rPr lang="tr-TR" dirty="0" smtClean="0"/>
              <a:t>Faaliyet maliyetleri yüksektir</a:t>
            </a:r>
          </a:p>
          <a:p>
            <a:pPr marL="1588" indent="381000" algn="just"/>
            <a:r>
              <a:rPr lang="tr-TR" dirty="0" smtClean="0"/>
              <a:t>Özel otomobil kullanımının yaygın olmadığı yada maliyetlerinin yüksek olduğu durumlarda tüketicileri mağazaya çekmek zordur.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Birincil Ticaret Alanını Seçmenin Avantajları ve Dezavantajları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588" indent="381000">
              <a:buNone/>
            </a:pPr>
            <a:r>
              <a:rPr lang="tr-TR" b="1" dirty="0" smtClean="0"/>
              <a:t>Avantajlar:</a:t>
            </a:r>
          </a:p>
          <a:p>
            <a:pPr algn="just"/>
            <a:r>
              <a:rPr lang="tr-TR" dirty="0" smtClean="0"/>
              <a:t>Tüketicilere yakın olduklarından, her yaştaki tüketicilerin ziyaretine uygundur</a:t>
            </a:r>
          </a:p>
          <a:p>
            <a:pPr algn="just"/>
            <a:r>
              <a:rPr lang="tr-TR" dirty="0" smtClean="0"/>
              <a:t>Faaliyet maliyetleri düşüktür</a:t>
            </a:r>
          </a:p>
          <a:p>
            <a:pPr algn="just"/>
            <a:r>
              <a:rPr lang="tr-TR" dirty="0" smtClean="0"/>
              <a:t>Kiralık mağaza bulmak kolaydır</a:t>
            </a:r>
          </a:p>
          <a:p>
            <a:pPr algn="just"/>
            <a:r>
              <a:rPr lang="tr-TR" dirty="0" smtClean="0"/>
              <a:t>Alışverişte mağaza çeşitliliği arzu eden müşterileri çekmek kolaydır</a:t>
            </a:r>
          </a:p>
          <a:p>
            <a:pPr marL="1588" indent="381000">
              <a:buNone/>
            </a:pPr>
            <a:r>
              <a:rPr lang="tr-TR" b="1" dirty="0" smtClean="0"/>
              <a:t>Dezavantajlar:</a:t>
            </a:r>
          </a:p>
          <a:p>
            <a:pPr marL="1588" indent="381000" algn="just"/>
            <a:r>
              <a:rPr lang="tr-TR" dirty="0" smtClean="0"/>
              <a:t>Rekabet şiddetli olabilir</a:t>
            </a:r>
          </a:p>
          <a:p>
            <a:pPr marL="1588" indent="381000" algn="just"/>
            <a:r>
              <a:rPr lang="tr-TR" dirty="0" smtClean="0"/>
              <a:t>Mağaza kiraları yüksek olabilir</a:t>
            </a:r>
          </a:p>
          <a:p>
            <a:pPr marL="1588" indent="381000" algn="just"/>
            <a:r>
              <a:rPr lang="tr-TR" dirty="0" smtClean="0"/>
              <a:t>Uygun büyüklükte mağaza bulmak zor olabilir</a:t>
            </a:r>
          </a:p>
          <a:p>
            <a:pPr marL="1588" indent="381000" algn="just"/>
            <a:r>
              <a:rPr lang="tr-TR" dirty="0" smtClean="0"/>
              <a:t>Bulunan mağazaların park imkanları yeterli olmayabilir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İkincil Ticaret </a:t>
            </a:r>
            <a:r>
              <a:rPr lang="tr-TR" dirty="0" smtClean="0"/>
              <a:t>Alanını Seçmenin Avantajları ve Dezavantajları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588" indent="381000">
              <a:buNone/>
            </a:pPr>
            <a:r>
              <a:rPr lang="tr-TR" b="1" dirty="0" smtClean="0"/>
              <a:t>Avantajlar:</a:t>
            </a:r>
          </a:p>
          <a:p>
            <a:pPr marL="1588" indent="381000" algn="just"/>
            <a:r>
              <a:rPr lang="tr-TR" dirty="0" smtClean="0"/>
              <a:t>Ulaşım ve toplu taşıma olanaklarından yararlanmak mümkündür</a:t>
            </a:r>
          </a:p>
          <a:p>
            <a:pPr marL="1588" indent="381000" algn="just"/>
            <a:r>
              <a:rPr lang="tr-TR" dirty="0" smtClean="0"/>
              <a:t>Ürün çeşitliliği</a:t>
            </a:r>
          </a:p>
          <a:p>
            <a:pPr marL="1588" indent="381000" algn="just"/>
            <a:r>
              <a:rPr lang="tr-TR" dirty="0" smtClean="0"/>
              <a:t>Birincil ticaret merkezlerinden daha az rekabet olması</a:t>
            </a:r>
          </a:p>
          <a:p>
            <a:pPr marL="1588" indent="381000" algn="just"/>
            <a:r>
              <a:rPr lang="tr-TR" dirty="0" smtClean="0"/>
              <a:t>Tüketicilere birincil ticaret merkezlerinden daha yakın olması </a:t>
            </a:r>
            <a:endParaRPr lang="tr-TR" dirty="0" smtClean="0"/>
          </a:p>
          <a:p>
            <a:pPr marL="1588" indent="381000">
              <a:buNone/>
            </a:pPr>
            <a:r>
              <a:rPr lang="tr-TR" b="1" dirty="0" smtClean="0"/>
              <a:t>Dezavantajlar: </a:t>
            </a:r>
          </a:p>
          <a:p>
            <a:pPr marL="1588" indent="381000"/>
            <a:r>
              <a:rPr lang="tr-TR" dirty="0" smtClean="0"/>
              <a:t>Kira maliyetlerinin yüksek olması</a:t>
            </a:r>
          </a:p>
          <a:p>
            <a:pPr marL="1588" indent="381000"/>
            <a:r>
              <a:rPr lang="tr-TR" dirty="0" smtClean="0"/>
              <a:t>Park sorunu olması</a:t>
            </a:r>
          </a:p>
          <a:p>
            <a:pPr marL="1588" indent="381000"/>
            <a:r>
              <a:rPr lang="tr-TR" dirty="0" smtClean="0"/>
              <a:t>Trafik sıkışıklığının olması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Perakendecilerin Kuruluş Yeri Seçiminde Etkili Olan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Satışa sunulan malların çeşitliliği</a:t>
            </a:r>
          </a:p>
          <a:p>
            <a:pPr algn="just"/>
            <a:r>
              <a:rPr lang="tr-TR" dirty="0" smtClean="0"/>
              <a:t>Bölgenin gelir düzeyi</a:t>
            </a:r>
          </a:p>
          <a:p>
            <a:pPr algn="just"/>
            <a:r>
              <a:rPr lang="tr-TR" dirty="0" smtClean="0"/>
              <a:t>Yasal düzenlemeler</a:t>
            </a:r>
          </a:p>
          <a:p>
            <a:pPr algn="just"/>
            <a:r>
              <a:rPr lang="tr-TR" dirty="0" smtClean="0"/>
              <a:t>Nüfus özellikleri</a:t>
            </a:r>
          </a:p>
          <a:p>
            <a:pPr algn="just"/>
            <a:r>
              <a:rPr lang="tr-TR" dirty="0" smtClean="0"/>
              <a:t>Yatırım, personel, lojistik ve işletme maliyetleri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Üçüncül Ticaret </a:t>
            </a:r>
            <a:r>
              <a:rPr lang="tr-TR" dirty="0" smtClean="0"/>
              <a:t>Alanını Seçmenin Avantajları ve Dezavantajları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588" indent="381000">
              <a:buNone/>
            </a:pPr>
            <a:r>
              <a:rPr lang="tr-TR" b="1" dirty="0" smtClean="0"/>
              <a:t>Avantajlar:</a:t>
            </a:r>
          </a:p>
          <a:p>
            <a:pPr marL="1588" indent="381000"/>
            <a:r>
              <a:rPr lang="tr-TR" dirty="0" smtClean="0"/>
              <a:t>Tüketicilere birincil ve ikincil ticaret alanlarından daha yakın olmak</a:t>
            </a:r>
          </a:p>
          <a:p>
            <a:pPr marL="1588" indent="381000"/>
            <a:r>
              <a:rPr lang="tr-TR" dirty="0" smtClean="0"/>
              <a:t>Rekabetin çok az olması</a:t>
            </a:r>
          </a:p>
          <a:p>
            <a:pPr marL="1588" indent="381000"/>
            <a:r>
              <a:rPr lang="tr-TR" dirty="0" smtClean="0"/>
              <a:t>Müşterilerle daha duygusal bir yakınlık kurulabilmesi</a:t>
            </a:r>
            <a:endParaRPr lang="tr-TR" dirty="0" smtClean="0"/>
          </a:p>
          <a:p>
            <a:pPr marL="1588" indent="381000">
              <a:buNone/>
            </a:pPr>
            <a:r>
              <a:rPr lang="tr-TR" b="1" dirty="0" smtClean="0"/>
              <a:t>Dezavantajlar:</a:t>
            </a:r>
          </a:p>
          <a:p>
            <a:pPr marL="1588" indent="381000"/>
            <a:r>
              <a:rPr lang="tr-TR" dirty="0" smtClean="0"/>
              <a:t>Ürün çeşitliliğinin az olması</a:t>
            </a:r>
          </a:p>
          <a:p>
            <a:pPr marL="1588" indent="381000"/>
            <a:r>
              <a:rPr lang="tr-TR" dirty="0" smtClean="0"/>
              <a:t>Müşteri hizmetlerinin sınırlı olması</a:t>
            </a:r>
          </a:p>
          <a:p>
            <a:pPr marL="1588" indent="381000"/>
            <a:r>
              <a:rPr lang="tr-TR" dirty="0" smtClean="0"/>
              <a:t>Fiyat düzeyinin daha yüksek olması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Mağaza Kuruluş Yerinin Seçiminde Dikkat Edilmesi Gereken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Alternatif yerlerin sayısı ve özellikleri</a:t>
            </a:r>
          </a:p>
          <a:p>
            <a:r>
              <a:rPr lang="tr-TR" dirty="0" smtClean="0"/>
              <a:t>Araç ve yaya trafiğine uygunluk</a:t>
            </a:r>
          </a:p>
          <a:p>
            <a:r>
              <a:rPr lang="tr-TR" dirty="0" smtClean="0"/>
              <a:t>Mülk edinme ve kiralama imkanları</a:t>
            </a:r>
          </a:p>
          <a:p>
            <a:r>
              <a:rPr lang="tr-TR" dirty="0" smtClean="0"/>
              <a:t>Yasal düzenlemeler</a:t>
            </a:r>
          </a:p>
          <a:p>
            <a:r>
              <a:rPr lang="tr-TR" dirty="0" smtClean="0"/>
              <a:t>Maliyetler</a:t>
            </a:r>
          </a:p>
          <a:p>
            <a:r>
              <a:rPr lang="tr-TR" dirty="0" smtClean="0"/>
              <a:t>Park imkanları</a:t>
            </a:r>
          </a:p>
          <a:p>
            <a:r>
              <a:rPr lang="tr-TR" dirty="0" smtClean="0"/>
              <a:t>İşletmeyi büyütebilme imkanları</a:t>
            </a:r>
          </a:p>
          <a:p>
            <a:r>
              <a:rPr lang="tr-TR" dirty="0" smtClean="0"/>
              <a:t>Müşteri hizmetlerini </a:t>
            </a:r>
            <a:r>
              <a:rPr lang="tr-TR" smtClean="0"/>
              <a:t>sunabilme imkanları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Perakende Mağazaların Kuruluş Yeri Seçimi Aşamaları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Bölge veya Pazar Analizi</a:t>
            </a:r>
          </a:p>
          <a:p>
            <a:r>
              <a:rPr lang="tr-TR" dirty="0" smtClean="0"/>
              <a:t>Ticaret Alanı Analizi</a:t>
            </a:r>
          </a:p>
          <a:p>
            <a:r>
              <a:rPr lang="tr-TR" dirty="0" smtClean="0"/>
              <a:t>Ticaret Alanındaki Uygun Kuruluş Yerinin Seçimi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Bölge ve Pazar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İlk olarak market yöneticisinin hangi bölgede faaliyet göstereceğine karar vermesi gerekmektedir. Belirli bölgeler veya pazarlar gıda perakendecileri için çok cazip olabilir. </a:t>
            </a:r>
          </a:p>
          <a:p>
            <a:pPr marL="1588" indent="381000" algn="just">
              <a:buNone/>
            </a:pPr>
            <a:r>
              <a:rPr lang="tr-TR" dirty="0" smtClean="0"/>
              <a:t>Örneğin, ülkemizde bu konuda yapılan bir çalışmada, süpermarketler; ticaret sektörünün daha gelişmiş olduğu, üniversitelerin bulunduğu, nüfus yoğunluğunun daha fazla olduğu ve ayrıca, kişi başına düşen gelirin yüksek olduğu iller veya bölgeleri tercih etmektedir.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Ticaret Alanı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588" indent="381000" algn="just">
              <a:buNone/>
            </a:pPr>
            <a:r>
              <a:rPr lang="tr-TR" dirty="0" smtClean="0"/>
              <a:t>Ticaret Alanı, belirli mal ve hizmetlerin, alıcı ve satıcıların yoğunlaştığı coğrafik alandır. Bu alan şehrin bir bölümü olabilir veya çevredeki müşterilerin yoğunluğu ve mağaza türüne bağlı olarak şehir sınırlarını aşabilir. </a:t>
            </a:r>
          </a:p>
          <a:p>
            <a:pPr marL="1588" indent="381000" algn="just">
              <a:buNone/>
            </a:pPr>
            <a:r>
              <a:rPr lang="tr-TR" dirty="0" smtClean="0"/>
              <a:t>Ticaret alanı üç bölüme ayrılır:</a:t>
            </a:r>
          </a:p>
          <a:p>
            <a:pPr marL="1588" indent="381000" algn="just"/>
            <a:r>
              <a:rPr lang="tr-TR" i="1" dirty="0" smtClean="0"/>
              <a:t>Birincil Ticaret Alanı: </a:t>
            </a:r>
            <a:r>
              <a:rPr lang="tr-TR" dirty="0" smtClean="0"/>
              <a:t>Mağaza müşterilerinin %60-%65’ini oluşturan coğrafik alandır. Mağazaya en yakın bölgedir, en yüksek müşteri ve satış yoğunluğuna sahiptir. Bu alan mağazadan 10 dakikadan az veya 5-8 km uzaklıktadır. </a:t>
            </a:r>
          </a:p>
          <a:p>
            <a:pPr marL="1588" indent="381000" algn="just"/>
            <a:r>
              <a:rPr lang="tr-TR" i="1" dirty="0" smtClean="0"/>
              <a:t>İkincil Ticaret Alanı: </a:t>
            </a:r>
            <a:r>
              <a:rPr lang="tr-TR" dirty="0" smtClean="0"/>
              <a:t>Müşteri yoğunluğu ve satışlar açısından ikinci önemli alandır ve birincil alanın dışındadır. Bu alan mağaza satışlarının %20’sini oluşturur ve mağazadan 10-20 dakika veya 8-10 km uzaklıktadır.</a:t>
            </a:r>
          </a:p>
          <a:p>
            <a:pPr marL="1588" indent="381000" algn="just"/>
            <a:r>
              <a:rPr lang="tr-TR" i="1" dirty="0" smtClean="0"/>
              <a:t>Üçüncül Ticaret Alanı: </a:t>
            </a:r>
            <a:r>
              <a:rPr lang="tr-TR" dirty="0" smtClean="0"/>
              <a:t>Mağazadan arada bir alış veriş yapan müşterilerden oluşan ve ikinci ticaret alanının da dışında kalan ticaret alanıdır. Bu alan mağazaya 20 dakikadan fazla veya 10 </a:t>
            </a:r>
            <a:r>
              <a:rPr lang="tr-TR" dirty="0" err="1" smtClean="0"/>
              <a:t>km’den</a:t>
            </a:r>
            <a:r>
              <a:rPr lang="tr-TR" dirty="0" smtClean="0"/>
              <a:t> fazla uzaklıktadır.</a:t>
            </a:r>
            <a:endParaRPr lang="tr-TR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Ticaret Alanı Analizi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Yeni Bir Mağazanın Ticaret Alanını Belirlenmesinde Kullanılan Yöntemler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Analog</a:t>
            </a:r>
            <a:r>
              <a:rPr lang="tr-TR" dirty="0" smtClean="0"/>
              <a:t> (Kıyaslama) Yöntemi </a:t>
            </a:r>
          </a:p>
          <a:p>
            <a:r>
              <a:rPr lang="tr-TR" dirty="0" smtClean="0"/>
              <a:t>Regresyon (</a:t>
            </a:r>
            <a:r>
              <a:rPr lang="tr-TR" dirty="0" err="1" smtClean="0"/>
              <a:t>Tahminleme</a:t>
            </a:r>
            <a:r>
              <a:rPr lang="tr-TR" dirty="0" smtClean="0"/>
              <a:t>) Yöntemi</a:t>
            </a:r>
          </a:p>
          <a:p>
            <a:r>
              <a:rPr lang="tr-TR" dirty="0" err="1" smtClean="0"/>
              <a:t>Gravity</a:t>
            </a:r>
            <a:r>
              <a:rPr lang="tr-TR" dirty="0" smtClean="0"/>
              <a:t> (Ağırlık) Yöntemi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Analog</a:t>
            </a:r>
            <a:r>
              <a:rPr lang="tr-TR" dirty="0" smtClean="0"/>
              <a:t> (Kıyaslama)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588" indent="381000" algn="just">
              <a:buNone/>
            </a:pPr>
            <a:r>
              <a:rPr lang="tr-TR" dirty="0" err="1" smtClean="0"/>
              <a:t>Analog</a:t>
            </a:r>
            <a:r>
              <a:rPr lang="tr-TR" dirty="0" smtClean="0"/>
              <a:t> yaklaşımına benzer mağaza yaklaşımı da denir. Bu yöntemde, belirli bir yerde çok başarılı olmuş bir mağazanın ticaret alanı ile benzer özellikler taşıyan bir yer bulunmaya çalışılır. </a:t>
            </a:r>
          </a:p>
          <a:p>
            <a:pPr marL="1588" indent="381000" algn="just">
              <a:buNone/>
            </a:pPr>
            <a:r>
              <a:rPr lang="tr-TR" dirty="0" smtClean="0"/>
              <a:t>Mevcut ticaret alanındaki mağazanın müşterilerinin demografik özellikleri, rekabet ile ilgili bilgileri ve satış bilgileri yeni mağazanın yerini, satış hacmini ve büyüklüğünü belirlemede kullanılabilir.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Regresyon (Tahmin)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Regresyon yönteminde, potansiyel mağaza satışlarına; hane halkı sayısı, hane halkı büyüklüğü, ortalama gelir düzeyi, yakınlardaki rakipler, ulaşım sorunları, müşteri trafiği gibi bağımsız değişkenlerin etkisi araştırılır. </a:t>
            </a:r>
          </a:p>
          <a:p>
            <a:pPr marL="1588" indent="381000" algn="just">
              <a:buNone/>
            </a:pPr>
            <a:r>
              <a:rPr lang="tr-TR" dirty="0" smtClean="0"/>
              <a:t>Bu yöntemde belirlenen bağımsız değişkenler, mevcut mağazaların satışlarını tahmin etme de başarılı ise, potansiyel mağazanın satışlarını da başarılı bir şekilde tahmin edebilir.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1018</Words>
  <Application>Microsoft Office PowerPoint</Application>
  <PresentationFormat>Ekran Gösterisi (4:3)</PresentationFormat>
  <Paragraphs>114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Marketlerde Kuruluş Yeri Seçimi</vt:lpstr>
      <vt:lpstr>Perakendecilerin Kuruluş Yeri Seçiminde Etkili Olan Faktörler</vt:lpstr>
      <vt:lpstr>Perakende Mağazaların Kuruluş Yeri Seçimi Aşamaları</vt:lpstr>
      <vt:lpstr>Bölge ve Pazar Analizi</vt:lpstr>
      <vt:lpstr>Ticaret Alanı Analizi</vt:lpstr>
      <vt:lpstr>Ticaret Alanı Analizi</vt:lpstr>
      <vt:lpstr>Yeni Bir Mağazanın Ticaret Alanını Belirlenmesinde Kullanılan Yöntemler</vt:lpstr>
      <vt:lpstr>Analog (Kıyaslama) Yöntemi</vt:lpstr>
      <vt:lpstr>Regresyon (Tahmin) Yöntemi</vt:lpstr>
      <vt:lpstr>Gravity (Ağırlık) Yöntemi</vt:lpstr>
      <vt:lpstr>Karmaşık Yöntemler</vt:lpstr>
      <vt:lpstr>Bölge ve Ticaret Alanının Çekiciliğini Etkileyen Faktörler</vt:lpstr>
      <vt:lpstr>Demografik Özellikler</vt:lpstr>
      <vt:lpstr>Rekabet</vt:lpstr>
      <vt:lpstr>İstihdam Durumu</vt:lpstr>
      <vt:lpstr>Mağaza Kuruluş Yeri Seçimi</vt:lpstr>
      <vt:lpstr>Şehir Dışını Seçmenin Avantajları ve Dezavantajları</vt:lpstr>
      <vt:lpstr>Birincil Ticaret Alanını Seçmenin Avantajları ve Dezavantajları</vt:lpstr>
      <vt:lpstr>İkincil Ticaret Alanını Seçmenin Avantajları ve Dezavantajları</vt:lpstr>
      <vt:lpstr>Üçüncül Ticaret Alanını Seçmenin Avantajları ve Dezavantajları</vt:lpstr>
      <vt:lpstr>Mağaza Kuruluş Yerinin Seçiminde Dikkat Edilmesi Gereken Faktörler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Marketlerde Kuruluş Yeri Seçimi</dc:title>
  <dc:creator>casper</dc:creator>
  <cp:lastModifiedBy>casper</cp:lastModifiedBy>
  <cp:revision>120</cp:revision>
  <dcterms:created xsi:type="dcterms:W3CDTF">2011-05-15T13:20:59Z</dcterms:created>
  <dcterms:modified xsi:type="dcterms:W3CDTF">2011-05-15T15:25:33Z</dcterms:modified>
</cp:coreProperties>
</file>