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0"/>
  </p:handoutMasterIdLst>
  <p:sldIdLst>
    <p:sldId id="376" r:id="rId2"/>
    <p:sldId id="377" r:id="rId3"/>
    <p:sldId id="378" r:id="rId4"/>
    <p:sldId id="379" r:id="rId5"/>
    <p:sldId id="380" r:id="rId6"/>
    <p:sldId id="381" r:id="rId7"/>
    <p:sldId id="382" r:id="rId8"/>
    <p:sldId id="383" r:id="rId9"/>
    <p:sldId id="384" r:id="rId10"/>
    <p:sldId id="385" r:id="rId11"/>
    <p:sldId id="386" r:id="rId12"/>
    <p:sldId id="387" r:id="rId13"/>
    <p:sldId id="388" r:id="rId14"/>
    <p:sldId id="389" r:id="rId15"/>
    <p:sldId id="390" r:id="rId16"/>
    <p:sldId id="392" r:id="rId17"/>
    <p:sldId id="393" r:id="rId18"/>
    <p:sldId id="394" r:id="rId19"/>
  </p:sldIdLst>
  <p:sldSz cx="12192000" cy="6858000"/>
  <p:notesSz cx="9866313" cy="673576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p:scale>
          <a:sx n="91" d="100"/>
          <a:sy n="91" d="100"/>
        </p:scale>
        <p:origin x="-126" y="-3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4275402" cy="336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5588628" y="0"/>
            <a:ext cx="4275402" cy="336788"/>
          </a:xfrm>
          <a:prstGeom prst="rect">
            <a:avLst/>
          </a:prstGeom>
        </p:spPr>
        <p:txBody>
          <a:bodyPr vert="horz" lIns="91440" tIns="45720" rIns="91440" bIns="45720" rtlCol="0"/>
          <a:lstStyle>
            <a:lvl1pPr algn="r">
              <a:defRPr sz="1200"/>
            </a:lvl1pPr>
          </a:lstStyle>
          <a:p>
            <a:fld id="{8D89F60A-4293-4009-971A-48914C01FFFE}" type="datetimeFigureOut">
              <a:rPr lang="tr-TR" smtClean="0"/>
              <a:pPr/>
              <a:t>06.11.2017</a:t>
            </a:fld>
            <a:endParaRPr lang="tr-TR"/>
          </a:p>
        </p:txBody>
      </p:sp>
      <p:sp>
        <p:nvSpPr>
          <p:cNvPr id="4" name="Altbilgi Yer Tutucusu 3"/>
          <p:cNvSpPr>
            <a:spLocks noGrp="1"/>
          </p:cNvSpPr>
          <p:nvPr>
            <p:ph type="ftr" sz="quarter" idx="2"/>
          </p:nvPr>
        </p:nvSpPr>
        <p:spPr>
          <a:xfrm>
            <a:off x="0" y="6397806"/>
            <a:ext cx="4275402" cy="3367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5588628" y="6397806"/>
            <a:ext cx="4275402" cy="336788"/>
          </a:xfrm>
          <a:prstGeom prst="rect">
            <a:avLst/>
          </a:prstGeom>
        </p:spPr>
        <p:txBody>
          <a:bodyPr vert="horz" lIns="91440" tIns="45720" rIns="91440" bIns="45720" rtlCol="0" anchor="b"/>
          <a:lstStyle>
            <a:lvl1pPr algn="r">
              <a:defRPr sz="1200"/>
            </a:lvl1pPr>
          </a:lstStyle>
          <a:p>
            <a:fld id="{80DF68F7-6054-4155-B557-EC354DE7251C}" type="slidenum">
              <a:rPr lang="tr-TR" smtClean="0"/>
              <a:pPr/>
              <a:t>‹#›</a:t>
            </a:fld>
            <a:endParaRPr lang="tr-TR"/>
          </a:p>
        </p:txBody>
      </p:sp>
    </p:spTree>
    <p:extLst>
      <p:ext uri="{BB962C8B-B14F-4D97-AF65-F5344CB8AC3E}">
        <p14:creationId xmlns:p14="http://schemas.microsoft.com/office/powerpoint/2010/main" xmlns="" val="322429248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914400" y="2130426"/>
            <a:ext cx="103632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3016189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1322211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261412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2346354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372885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3437308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458038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586447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3849930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419735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1800479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EBF973-2474-4281-98CF-105F74DC81D9}" type="datetimeFigureOut">
              <a:rPr lang="tr-TR" smtClean="0"/>
              <a:pPr/>
              <a:t>06.11.2017</a:t>
            </a:fld>
            <a:endParaRPr lang="tr-TR"/>
          </a:p>
        </p:txBody>
      </p:sp>
      <p:sp>
        <p:nvSpPr>
          <p:cNvPr id="5" name="Altbilgi Yer Tutucusu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9055426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tr-TR" b="1" dirty="0" smtClean="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Sosyal Etki ve Uyma</a:t>
            </a:r>
            <a:endParaRPr lang="tr-TR"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p:txBody>
      </p:sp>
      <p:sp>
        <p:nvSpPr>
          <p:cNvPr id="88067" name="Rectangle 3"/>
          <p:cNvSpPr>
            <a:spLocks noGrp="1" noChangeArrowheads="1"/>
          </p:cNvSpPr>
          <p:nvPr>
            <p:ph sz="half" idx="1"/>
          </p:nvPr>
        </p:nvSpPr>
        <p:spPr>
          <a:xfrm>
            <a:off x="838200" y="1825625"/>
            <a:ext cx="10515600" cy="4351338"/>
          </a:xfrm>
        </p:spPr>
        <p:txBody>
          <a:bodyPr/>
          <a:lstStyle/>
          <a:p>
            <a:r>
              <a:rPr lang="tr-TR" sz="2400" dirty="0" smtClean="0"/>
              <a:t>Sosyal Etki		Uyma Davranışı	Benzerlik (Sosyal Davranış Düzenliliği)  </a:t>
            </a:r>
            <a:endParaRPr lang="tr-TR" sz="2400" dirty="0"/>
          </a:p>
          <a:p>
            <a:endParaRPr lang="tr-TR" dirty="0"/>
          </a:p>
        </p:txBody>
      </p:sp>
      <p:sp>
        <p:nvSpPr>
          <p:cNvPr id="4" name="Sağ Ok 3"/>
          <p:cNvSpPr/>
          <p:nvPr/>
        </p:nvSpPr>
        <p:spPr>
          <a:xfrm>
            <a:off x="2729552" y="2047164"/>
            <a:ext cx="736979" cy="45719"/>
          </a:xfrm>
          <a:prstGeom prst="rightArrow">
            <a:avLst/>
          </a:prstGeom>
          <a:ln w="76200"/>
        </p:spPr>
        <p:style>
          <a:lnRef idx="1">
            <a:schemeClr val="accent5"/>
          </a:lnRef>
          <a:fillRef idx="3">
            <a:schemeClr val="accent5"/>
          </a:fillRef>
          <a:effectRef idx="2">
            <a:schemeClr val="accent5"/>
          </a:effectRef>
          <a:fontRef idx="minor">
            <a:schemeClr val="lt1"/>
          </a:fontRef>
        </p:style>
        <p:txBody>
          <a:bodyPr rtlCol="0" anchor="ctr"/>
          <a:lstStyle/>
          <a:p>
            <a:pPr algn="ctr"/>
            <a:endParaRPr lang="tr-TR"/>
          </a:p>
        </p:txBody>
      </p:sp>
      <p:sp>
        <p:nvSpPr>
          <p:cNvPr id="8" name="Sağ Ok 7"/>
          <p:cNvSpPr/>
          <p:nvPr/>
        </p:nvSpPr>
        <p:spPr>
          <a:xfrm>
            <a:off x="5625152" y="2047163"/>
            <a:ext cx="736979" cy="45719"/>
          </a:xfrm>
          <a:prstGeom prst="rightArrow">
            <a:avLst/>
          </a:prstGeom>
          <a:ln w="76200"/>
        </p:spPr>
        <p:style>
          <a:lnRef idx="1">
            <a:schemeClr val="accent5"/>
          </a:lnRef>
          <a:fillRef idx="3">
            <a:schemeClr val="accent5"/>
          </a:fillRef>
          <a:effectRef idx="2">
            <a:schemeClr val="accent5"/>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xmlns="" val="659288825"/>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Milgram’ın</a:t>
            </a:r>
            <a:r>
              <a:rPr lang="tr-TR" dirty="0" smtClean="0"/>
              <a:t> deneyi</a:t>
            </a:r>
            <a:endParaRPr lang="tr-TR" dirty="0"/>
          </a:p>
        </p:txBody>
      </p:sp>
      <p:pic>
        <p:nvPicPr>
          <p:cNvPr id="3074" name="Picture 2" descr="http://3.bp.blogspot.com/-cLyPDGApPA4/UG4fPKk0h5I/AAAAAAAAAIs/z1WFSYMio8A/s1600/Ba%C5%9Fl%C4%B1ks%C4%B1z-1.jpg"/>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tretch>
            <a:fillRect/>
          </a:stretch>
        </p:blipFill>
        <p:spPr bwMode="auto">
          <a:xfrm>
            <a:off x="3222630" y="1600200"/>
            <a:ext cx="5746739" cy="452596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547098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smtClean="0"/>
              <a:t>Deney’den</a:t>
            </a:r>
            <a:r>
              <a:rPr lang="tr-TR" dirty="0" smtClean="0"/>
              <a:t> elde edilen bulgular</a:t>
            </a:r>
            <a:br>
              <a:rPr lang="tr-TR" dirty="0" smtClean="0"/>
            </a:br>
            <a:endParaRPr lang="tr-TR" dirty="0"/>
          </a:p>
        </p:txBody>
      </p:sp>
      <p:sp>
        <p:nvSpPr>
          <p:cNvPr id="3" name="İçerik Yer Tutucusu 2"/>
          <p:cNvSpPr>
            <a:spLocks noGrp="1"/>
          </p:cNvSpPr>
          <p:nvPr>
            <p:ph idx="1"/>
          </p:nvPr>
        </p:nvSpPr>
        <p:spPr/>
        <p:txBody>
          <a:bodyPr>
            <a:normAutofit lnSpcReduction="10000"/>
          </a:bodyPr>
          <a:lstStyle/>
          <a:p>
            <a:r>
              <a:rPr lang="tr-TR" dirty="0" smtClean="0"/>
              <a:t>40 kişiden hiçbirisi 300 volttan önce durmamıştır!</a:t>
            </a:r>
          </a:p>
          <a:p>
            <a:r>
              <a:rPr lang="tr-TR" dirty="0" smtClean="0"/>
              <a:t>5 denek 300 volttan sonra</a:t>
            </a:r>
          </a:p>
          <a:p>
            <a:r>
              <a:rPr lang="tr-TR" dirty="0" smtClean="0"/>
              <a:t>4 denek 315 volttan sonra</a:t>
            </a:r>
          </a:p>
          <a:p>
            <a:r>
              <a:rPr lang="tr-TR" dirty="0" smtClean="0"/>
              <a:t>Diğer 5 denek de daha sonra durmuştur. </a:t>
            </a:r>
          </a:p>
          <a:p>
            <a:r>
              <a:rPr lang="tr-TR" dirty="0" smtClean="0"/>
              <a:t>40 denekten 26’sı (%665’i) 450 voltu görmüştür!</a:t>
            </a:r>
          </a:p>
          <a:p>
            <a:r>
              <a:rPr lang="tr-TR" i="1" dirty="0" smtClean="0">
                <a:solidFill>
                  <a:srgbClr val="FF0000"/>
                </a:solidFill>
              </a:rPr>
              <a:t>Kekelemişler, terlemişler, korkmuşlar ancak araştırmacıya itaat etmişlerdir. </a:t>
            </a:r>
            <a:endParaRPr lang="tr-TR" i="1" dirty="0">
              <a:solidFill>
                <a:srgbClr val="FF0000"/>
              </a:solidFill>
            </a:endParaRPr>
          </a:p>
          <a:p>
            <a:r>
              <a:rPr lang="tr-TR" dirty="0" smtClean="0"/>
              <a:t>Açıklama: </a:t>
            </a:r>
            <a:r>
              <a:rPr lang="tr-TR" dirty="0" err="1" smtClean="0"/>
              <a:t>İTAAT’tir</a:t>
            </a:r>
            <a:r>
              <a:rPr lang="tr-TR" dirty="0" smtClean="0"/>
              <a:t>. </a:t>
            </a:r>
            <a:endParaRPr lang="tr-TR" dirty="0"/>
          </a:p>
        </p:txBody>
      </p:sp>
    </p:spTree>
    <p:extLst>
      <p:ext uri="{BB962C8B-B14F-4D97-AF65-F5344CB8AC3E}">
        <p14:creationId xmlns:p14="http://schemas.microsoft.com/office/powerpoint/2010/main" xmlns="" val="2188351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smtClean="0"/>
              <a:t>Deney’den</a:t>
            </a:r>
            <a:r>
              <a:rPr lang="tr-TR" dirty="0" smtClean="0"/>
              <a:t> elde edilen bulgular</a:t>
            </a:r>
            <a:br>
              <a:rPr lang="tr-TR" dirty="0" smtClean="0"/>
            </a:br>
            <a:endParaRPr lang="tr-TR" dirty="0"/>
          </a:p>
        </p:txBody>
      </p:sp>
      <p:sp>
        <p:nvSpPr>
          <p:cNvPr id="3" name="İçerik Yer Tutucusu 2"/>
          <p:cNvSpPr>
            <a:spLocks noGrp="1"/>
          </p:cNvSpPr>
          <p:nvPr>
            <p:ph idx="1"/>
          </p:nvPr>
        </p:nvSpPr>
        <p:spPr/>
        <p:txBody>
          <a:bodyPr>
            <a:normAutofit lnSpcReduction="10000"/>
          </a:bodyPr>
          <a:lstStyle/>
          <a:p>
            <a:r>
              <a:rPr lang="tr-TR" dirty="0" smtClean="0"/>
              <a:t>40 kişiden hiçbirisi 300 volttan önce durmamıştır!</a:t>
            </a:r>
          </a:p>
          <a:p>
            <a:r>
              <a:rPr lang="tr-TR" dirty="0" smtClean="0"/>
              <a:t>5 denek 300 volttan sonra</a:t>
            </a:r>
          </a:p>
          <a:p>
            <a:r>
              <a:rPr lang="tr-TR" dirty="0" smtClean="0"/>
              <a:t>4 denek 315 volttan sonra</a:t>
            </a:r>
          </a:p>
          <a:p>
            <a:r>
              <a:rPr lang="tr-TR" dirty="0" smtClean="0"/>
              <a:t>Diğer 5 denek de daha sonra durmuştur. </a:t>
            </a:r>
          </a:p>
          <a:p>
            <a:r>
              <a:rPr lang="tr-TR" dirty="0" smtClean="0"/>
              <a:t>40 denekten 26’sı (%665’i) 450 voltu görmüştür!</a:t>
            </a:r>
          </a:p>
          <a:p>
            <a:r>
              <a:rPr lang="tr-TR" i="1" dirty="0" smtClean="0">
                <a:solidFill>
                  <a:srgbClr val="FF0000"/>
                </a:solidFill>
              </a:rPr>
              <a:t>Kekelemişler, terlemişler, korkmuşlar ancak araştırmacıya itaat etmişlerdir. </a:t>
            </a:r>
            <a:endParaRPr lang="tr-TR" i="1" dirty="0">
              <a:solidFill>
                <a:srgbClr val="FF0000"/>
              </a:solidFill>
            </a:endParaRPr>
          </a:p>
          <a:p>
            <a:r>
              <a:rPr lang="tr-TR" dirty="0" smtClean="0"/>
              <a:t>Açıklama: </a:t>
            </a:r>
            <a:r>
              <a:rPr lang="tr-TR" dirty="0" err="1" smtClean="0"/>
              <a:t>İTAAT’tir</a:t>
            </a:r>
            <a:r>
              <a:rPr lang="tr-TR" dirty="0" smtClean="0"/>
              <a:t>. </a:t>
            </a:r>
            <a:endParaRPr lang="tr-TR" dirty="0"/>
          </a:p>
        </p:txBody>
      </p:sp>
    </p:spTree>
    <p:extLst>
      <p:ext uri="{BB962C8B-B14F-4D97-AF65-F5344CB8AC3E}">
        <p14:creationId xmlns:p14="http://schemas.microsoft.com/office/powerpoint/2010/main" xmlns="" val="692733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Uyma Davranışı Türleri</a:t>
            </a:r>
            <a:endParaRPr lang="tr-TR" dirty="0"/>
          </a:p>
        </p:txBody>
      </p:sp>
      <p:sp>
        <p:nvSpPr>
          <p:cNvPr id="3" name="İçerik Yer Tutucusu 2"/>
          <p:cNvSpPr>
            <a:spLocks noGrp="1"/>
          </p:cNvSpPr>
          <p:nvPr>
            <p:ph sz="half" idx="1"/>
          </p:nvPr>
        </p:nvSpPr>
        <p:spPr/>
        <p:txBody>
          <a:bodyPr/>
          <a:lstStyle/>
          <a:p>
            <a:r>
              <a:rPr lang="tr-TR" dirty="0" smtClean="0"/>
              <a:t>İtaat</a:t>
            </a:r>
          </a:p>
          <a:p>
            <a:r>
              <a:rPr lang="tr-TR" dirty="0" smtClean="0"/>
              <a:t>Benimseme</a:t>
            </a:r>
          </a:p>
          <a:p>
            <a:r>
              <a:rPr lang="tr-TR" dirty="0" smtClean="0"/>
              <a:t>Özdeşleme</a:t>
            </a:r>
            <a:endParaRPr lang="tr-TR" dirty="0"/>
          </a:p>
        </p:txBody>
      </p:sp>
    </p:spTree>
    <p:extLst>
      <p:ext uri="{BB962C8B-B14F-4D97-AF65-F5344CB8AC3E}">
        <p14:creationId xmlns:p14="http://schemas.microsoft.com/office/powerpoint/2010/main" xmlns="" val="2247376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u="sng" dirty="0" smtClean="0"/>
              <a:t>Uymama</a:t>
            </a:r>
            <a:r>
              <a:rPr lang="tr-TR" dirty="0" smtClean="0"/>
              <a:t>  Davranışı Türleri</a:t>
            </a:r>
            <a:endParaRPr lang="tr-TR" dirty="0"/>
          </a:p>
        </p:txBody>
      </p:sp>
      <p:sp>
        <p:nvSpPr>
          <p:cNvPr id="3" name="İçerik Yer Tutucusu 2"/>
          <p:cNvSpPr>
            <a:spLocks noGrp="1"/>
          </p:cNvSpPr>
          <p:nvPr>
            <p:ph sz="half" idx="1"/>
          </p:nvPr>
        </p:nvSpPr>
        <p:spPr/>
        <p:txBody>
          <a:bodyPr/>
          <a:lstStyle/>
          <a:p>
            <a:r>
              <a:rPr lang="tr-TR" dirty="0" smtClean="0"/>
              <a:t>Ters Tepki</a:t>
            </a:r>
          </a:p>
          <a:p>
            <a:r>
              <a:rPr lang="tr-TR" dirty="0" smtClean="0"/>
              <a:t>Bağımsızlık</a:t>
            </a:r>
          </a:p>
        </p:txBody>
      </p:sp>
    </p:spTree>
    <p:extLst>
      <p:ext uri="{BB962C8B-B14F-4D97-AF65-F5344CB8AC3E}">
        <p14:creationId xmlns:p14="http://schemas.microsoft.com/office/powerpoint/2010/main" xmlns="" val="38592788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u="sng" dirty="0" smtClean="0"/>
              <a:t>Uyma ve Uymamanın Kime Ne Yararı Var?</a:t>
            </a:r>
            <a:r>
              <a:rPr lang="tr-TR" dirty="0" smtClean="0"/>
              <a:t>  </a:t>
            </a:r>
            <a:endParaRPr lang="tr-TR" dirty="0"/>
          </a:p>
        </p:txBody>
      </p:sp>
      <p:sp>
        <p:nvSpPr>
          <p:cNvPr id="3" name="İçerik Yer Tutucusu 2"/>
          <p:cNvSpPr>
            <a:spLocks noGrp="1"/>
          </p:cNvSpPr>
          <p:nvPr>
            <p:ph sz="half" idx="1"/>
          </p:nvPr>
        </p:nvSpPr>
        <p:spPr/>
        <p:txBody>
          <a:bodyPr/>
          <a:lstStyle/>
          <a:p>
            <a:r>
              <a:rPr lang="tr-TR" dirty="0" smtClean="0"/>
              <a:t>Uymanın </a:t>
            </a:r>
            <a:r>
              <a:rPr lang="tr-TR" dirty="0" smtClean="0">
                <a:solidFill>
                  <a:srgbClr val="FF0000"/>
                </a:solidFill>
              </a:rPr>
              <a:t>bireye</a:t>
            </a:r>
            <a:r>
              <a:rPr lang="tr-TR" dirty="0" smtClean="0"/>
              <a:t> ve </a:t>
            </a:r>
            <a:r>
              <a:rPr lang="tr-TR" dirty="0" smtClean="0">
                <a:solidFill>
                  <a:srgbClr val="FF0000"/>
                </a:solidFill>
              </a:rPr>
              <a:t>topluma</a:t>
            </a:r>
            <a:r>
              <a:rPr lang="tr-TR" dirty="0" smtClean="0"/>
              <a:t>? </a:t>
            </a:r>
          </a:p>
          <a:p>
            <a:r>
              <a:rPr lang="tr-TR" u="sng" dirty="0" smtClean="0"/>
              <a:t>Uymama</a:t>
            </a:r>
            <a:r>
              <a:rPr lang="tr-TR" dirty="0" smtClean="0"/>
              <a:t>nın </a:t>
            </a:r>
            <a:r>
              <a:rPr lang="tr-TR" dirty="0" smtClean="0">
                <a:solidFill>
                  <a:srgbClr val="FF0000"/>
                </a:solidFill>
              </a:rPr>
              <a:t>bireye</a:t>
            </a:r>
            <a:r>
              <a:rPr lang="tr-TR" dirty="0" smtClean="0"/>
              <a:t> ve </a:t>
            </a:r>
            <a:r>
              <a:rPr lang="tr-TR" dirty="0" smtClean="0">
                <a:solidFill>
                  <a:srgbClr val="FF0000"/>
                </a:solidFill>
              </a:rPr>
              <a:t>topluma</a:t>
            </a:r>
            <a:r>
              <a:rPr lang="tr-TR" dirty="0" smtClean="0"/>
              <a:t>?</a:t>
            </a:r>
          </a:p>
        </p:txBody>
      </p:sp>
    </p:spTree>
    <p:extLst>
      <p:ext uri="{BB962C8B-B14F-4D97-AF65-F5344CB8AC3E}">
        <p14:creationId xmlns:p14="http://schemas.microsoft.com/office/powerpoint/2010/main" xmlns="" val="39792347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Slide Number Placeholder 3"/>
          <p:cNvSpPr>
            <a:spLocks noGrp="1"/>
          </p:cNvSpPr>
          <p:nvPr>
            <p:ph type="sldNum" sz="quarter" idx="12"/>
          </p:nvPr>
        </p:nvSpPr>
        <p:spPr>
          <a:noFill/>
          <a:ln>
            <a:miter lim="800000"/>
            <a:headEnd/>
            <a:tailEnd/>
          </a:ln>
        </p:spPr>
        <p:txBody>
          <a:bodyPr/>
          <a:lstStyle/>
          <a:p>
            <a:fld id="{012BAA4F-F4D6-4FB1-8E92-1E37A3C17F4C}" type="slidenum">
              <a:rPr lang="tr-TR"/>
              <a:pPr/>
              <a:t>16</a:t>
            </a:fld>
            <a:endParaRPr lang="tr-TR"/>
          </a:p>
        </p:txBody>
      </p:sp>
      <p:sp>
        <p:nvSpPr>
          <p:cNvPr id="2" name="Dikdörtgen 1"/>
          <p:cNvSpPr/>
          <p:nvPr/>
        </p:nvSpPr>
        <p:spPr>
          <a:xfrm>
            <a:off x="1081668" y="934910"/>
            <a:ext cx="7928517" cy="4672946"/>
          </a:xfrm>
          <a:prstGeom prst="rect">
            <a:avLst/>
          </a:prstGeom>
        </p:spPr>
        <p:txBody>
          <a:bodyPr wrap="square">
            <a:spAutoFit/>
          </a:bodyPr>
          <a:lstStyle/>
          <a:p>
            <a:pPr>
              <a:lnSpc>
                <a:spcPct val="150000"/>
              </a:lnSpc>
              <a:spcBef>
                <a:spcPts val="600"/>
              </a:spcBef>
              <a:spcAft>
                <a:spcPts val="600"/>
              </a:spcAft>
            </a:pPr>
            <a:r>
              <a:rPr lang="tr-TR" sz="2800"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Uyma Davranışını Etkileyen </a:t>
            </a:r>
            <a:r>
              <a:rPr lang="tr-TR" sz="2800" u="sng" dirty="0" err="1"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Ortamsal</a:t>
            </a:r>
            <a:r>
              <a:rPr lang="tr-TR" sz="2800"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Etkenler</a:t>
            </a:r>
          </a:p>
          <a:p>
            <a:pPr>
              <a:lnSpc>
                <a:spcPct val="150000"/>
              </a:lnSpc>
              <a:spcBef>
                <a:spcPts val="600"/>
              </a:spcBef>
              <a:spcAft>
                <a:spcPts val="600"/>
              </a:spcAft>
            </a:pPr>
            <a:r>
              <a:rPr lang="tr-TR" sz="2800" dirty="0" smtClean="0">
                <a:latin typeface="Calibri" panose="020F0502020204030204" pitchFamily="34" charset="0"/>
                <a:ea typeface="Times New Roman" panose="02020603050405020304" pitchFamily="18" charset="0"/>
                <a:cs typeface="Times New Roman" panose="02020603050405020304" pitchFamily="18" charset="0"/>
              </a:rPr>
              <a:t>A- Grubun büyüklüğünün etkisi</a:t>
            </a:r>
          </a:p>
          <a:p>
            <a:pPr>
              <a:lnSpc>
                <a:spcPct val="150000"/>
              </a:lnSpc>
              <a:spcBef>
                <a:spcPts val="600"/>
              </a:spcBef>
              <a:spcAft>
                <a:spcPts val="600"/>
              </a:spcAft>
            </a:pPr>
            <a:r>
              <a:rPr lang="tr-TR" sz="2800" dirty="0" smtClean="0">
                <a:latin typeface="Calibri" panose="020F0502020204030204" pitchFamily="34" charset="0"/>
                <a:ea typeface="Times New Roman" panose="02020603050405020304" pitchFamily="18" charset="0"/>
                <a:cs typeface="Times New Roman" panose="02020603050405020304" pitchFamily="18" charset="0"/>
              </a:rPr>
              <a:t>B- Yüz yüze olmanın etkisi</a:t>
            </a:r>
          </a:p>
          <a:p>
            <a:pPr>
              <a:lnSpc>
                <a:spcPct val="150000"/>
              </a:lnSpc>
              <a:spcBef>
                <a:spcPts val="600"/>
              </a:spcBef>
              <a:spcAft>
                <a:spcPts val="600"/>
              </a:spcAft>
            </a:pPr>
            <a:r>
              <a:rPr lang="tr-TR" sz="2800" dirty="0" smtClean="0">
                <a:latin typeface="Calibri" panose="020F0502020204030204" pitchFamily="34" charset="0"/>
                <a:ea typeface="Times New Roman" panose="02020603050405020304" pitchFamily="18" charset="0"/>
                <a:cs typeface="Times New Roman" panose="02020603050405020304" pitchFamily="18" charset="0"/>
              </a:rPr>
              <a:t>C- Mevkii ve saygınlığın etkisi</a:t>
            </a:r>
          </a:p>
          <a:p>
            <a:pPr>
              <a:lnSpc>
                <a:spcPct val="150000"/>
              </a:lnSpc>
              <a:spcBef>
                <a:spcPts val="600"/>
              </a:spcBef>
              <a:spcAft>
                <a:spcPts val="600"/>
              </a:spcAft>
            </a:pPr>
            <a:r>
              <a:rPr lang="tr-TR" sz="2800" dirty="0" smtClean="0">
                <a:latin typeface="Calibri" panose="020F0502020204030204" pitchFamily="34" charset="0"/>
                <a:ea typeface="Times New Roman" panose="02020603050405020304" pitchFamily="18" charset="0"/>
                <a:cs typeface="Times New Roman" panose="02020603050405020304" pitchFamily="18" charset="0"/>
              </a:rPr>
              <a:t>D- Kişiliğin kaybolması</a:t>
            </a:r>
          </a:p>
          <a:p>
            <a:pPr>
              <a:lnSpc>
                <a:spcPct val="150000"/>
              </a:lnSpc>
              <a:spcBef>
                <a:spcPts val="600"/>
              </a:spcBef>
              <a:spcAft>
                <a:spcPts val="600"/>
              </a:spcAft>
            </a:pPr>
            <a:r>
              <a:rPr lang="tr-TR" sz="2800" dirty="0" smtClean="0">
                <a:latin typeface="Calibri" panose="020F0502020204030204" pitchFamily="34" charset="0"/>
                <a:ea typeface="Times New Roman" panose="02020603050405020304" pitchFamily="18" charset="0"/>
                <a:cs typeface="Times New Roman" panose="02020603050405020304" pitchFamily="18" charset="0"/>
              </a:rPr>
              <a:t>E- Gruba bağlılığın etkisi</a:t>
            </a:r>
            <a:endParaRPr lang="tr-TR" sz="2800" b="1" i="1"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58715874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Slide Number Placeholder 3"/>
          <p:cNvSpPr>
            <a:spLocks noGrp="1"/>
          </p:cNvSpPr>
          <p:nvPr>
            <p:ph type="sldNum" sz="quarter" idx="12"/>
          </p:nvPr>
        </p:nvSpPr>
        <p:spPr>
          <a:noFill/>
          <a:ln>
            <a:miter lim="800000"/>
            <a:headEnd/>
            <a:tailEnd/>
          </a:ln>
        </p:spPr>
        <p:txBody>
          <a:bodyPr/>
          <a:lstStyle/>
          <a:p>
            <a:fld id="{012BAA4F-F4D6-4FB1-8E92-1E37A3C17F4C}" type="slidenum">
              <a:rPr lang="tr-TR"/>
              <a:pPr/>
              <a:t>17</a:t>
            </a:fld>
            <a:endParaRPr lang="tr-TR"/>
          </a:p>
        </p:txBody>
      </p:sp>
      <p:sp>
        <p:nvSpPr>
          <p:cNvPr id="2" name="Dikdörtgen 1"/>
          <p:cNvSpPr/>
          <p:nvPr/>
        </p:nvSpPr>
        <p:spPr>
          <a:xfrm>
            <a:off x="1081668" y="934910"/>
            <a:ext cx="7928517" cy="5016758"/>
          </a:xfrm>
          <a:prstGeom prst="rect">
            <a:avLst/>
          </a:prstGeom>
        </p:spPr>
        <p:txBody>
          <a:bodyPr wrap="square">
            <a:spAutoFit/>
          </a:bodyPr>
          <a:lstStyle/>
          <a:p>
            <a:pPr>
              <a:lnSpc>
                <a:spcPct val="200000"/>
              </a:lnSpc>
              <a:spcBef>
                <a:spcPts val="600"/>
              </a:spcBef>
              <a:spcAft>
                <a:spcPts val="600"/>
              </a:spcAft>
            </a:pPr>
            <a:r>
              <a:rPr lang="tr-TR" sz="2800"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Uyma Davranışını Etkileyen </a:t>
            </a:r>
            <a:r>
              <a:rPr lang="tr-TR" sz="2800" u="sng"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Kişisel </a:t>
            </a:r>
            <a:r>
              <a:rPr lang="tr-TR" sz="2800"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Etkenler</a:t>
            </a:r>
          </a:p>
          <a:p>
            <a:pPr>
              <a:lnSpc>
                <a:spcPct val="200000"/>
              </a:lnSpc>
              <a:spcBef>
                <a:spcPts val="600"/>
              </a:spcBef>
              <a:spcAft>
                <a:spcPts val="600"/>
              </a:spcAft>
            </a:pPr>
            <a:r>
              <a:rPr lang="tr-TR" sz="2800" dirty="0" smtClean="0">
                <a:latin typeface="Calibri" panose="020F0502020204030204" pitchFamily="34" charset="0"/>
                <a:ea typeface="Times New Roman" panose="02020603050405020304" pitchFamily="18" charset="0"/>
                <a:cs typeface="Times New Roman" panose="02020603050405020304" pitchFamily="18" charset="0"/>
              </a:rPr>
              <a:t>A- Benliğin etkileri</a:t>
            </a:r>
          </a:p>
          <a:p>
            <a:pPr>
              <a:lnSpc>
                <a:spcPct val="200000"/>
              </a:lnSpc>
              <a:spcBef>
                <a:spcPts val="600"/>
              </a:spcBef>
              <a:spcAft>
                <a:spcPts val="600"/>
              </a:spcAft>
            </a:pPr>
            <a:r>
              <a:rPr lang="tr-TR" sz="2800" dirty="0" smtClean="0">
                <a:latin typeface="Calibri" panose="020F0502020204030204" pitchFamily="34" charset="0"/>
                <a:ea typeface="Times New Roman" panose="02020603050405020304" pitchFamily="18" charset="0"/>
                <a:cs typeface="Times New Roman" panose="02020603050405020304" pitchFamily="18" charset="0"/>
              </a:rPr>
              <a:t>B- Birey olma gereksinimi</a:t>
            </a:r>
          </a:p>
          <a:p>
            <a:pPr>
              <a:lnSpc>
                <a:spcPct val="200000"/>
              </a:lnSpc>
              <a:spcBef>
                <a:spcPts val="600"/>
              </a:spcBef>
              <a:spcAft>
                <a:spcPts val="600"/>
              </a:spcAft>
            </a:pPr>
            <a:r>
              <a:rPr lang="tr-TR" sz="2800" dirty="0" smtClean="0">
                <a:latin typeface="Calibri" panose="020F0502020204030204" pitchFamily="34" charset="0"/>
                <a:ea typeface="Times New Roman" panose="02020603050405020304" pitchFamily="18" charset="0"/>
                <a:cs typeface="Times New Roman" panose="02020603050405020304" pitchFamily="18" charset="0"/>
              </a:rPr>
              <a:t>C- Kişisel kontrol arzusu</a:t>
            </a:r>
          </a:p>
          <a:p>
            <a:pPr>
              <a:lnSpc>
                <a:spcPct val="200000"/>
              </a:lnSpc>
              <a:spcBef>
                <a:spcPts val="600"/>
              </a:spcBef>
              <a:spcAft>
                <a:spcPts val="600"/>
              </a:spcAft>
            </a:pPr>
            <a:r>
              <a:rPr lang="tr-TR" sz="2800" dirty="0" smtClean="0">
                <a:latin typeface="Calibri" panose="020F0502020204030204" pitchFamily="34" charset="0"/>
                <a:ea typeface="Times New Roman" panose="02020603050405020304" pitchFamily="18" charset="0"/>
                <a:cs typeface="Times New Roman" panose="02020603050405020304" pitchFamily="18" charset="0"/>
              </a:rPr>
              <a:t>D- Cinsiyet ve uyma</a:t>
            </a:r>
          </a:p>
        </p:txBody>
      </p:sp>
    </p:spTree>
    <p:extLst>
      <p:ext uri="{BB962C8B-B14F-4D97-AF65-F5344CB8AC3E}">
        <p14:creationId xmlns:p14="http://schemas.microsoft.com/office/powerpoint/2010/main" xmlns="" val="343520771"/>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Slide Number Placeholder 3"/>
          <p:cNvSpPr>
            <a:spLocks noGrp="1"/>
          </p:cNvSpPr>
          <p:nvPr>
            <p:ph type="sldNum" sz="quarter" idx="12"/>
          </p:nvPr>
        </p:nvSpPr>
        <p:spPr>
          <a:noFill/>
          <a:ln>
            <a:miter lim="800000"/>
            <a:headEnd/>
            <a:tailEnd/>
          </a:ln>
        </p:spPr>
        <p:txBody>
          <a:bodyPr/>
          <a:lstStyle/>
          <a:p>
            <a:fld id="{012BAA4F-F4D6-4FB1-8E92-1E37A3C17F4C}" type="slidenum">
              <a:rPr lang="tr-TR"/>
              <a:pPr/>
              <a:t>18</a:t>
            </a:fld>
            <a:endParaRPr lang="tr-TR"/>
          </a:p>
        </p:txBody>
      </p:sp>
      <p:sp>
        <p:nvSpPr>
          <p:cNvPr id="2" name="Dikdörtgen 1"/>
          <p:cNvSpPr/>
          <p:nvPr/>
        </p:nvSpPr>
        <p:spPr>
          <a:xfrm>
            <a:off x="1081668" y="934910"/>
            <a:ext cx="7928517" cy="2985433"/>
          </a:xfrm>
          <a:prstGeom prst="rect">
            <a:avLst/>
          </a:prstGeom>
        </p:spPr>
        <p:txBody>
          <a:bodyPr wrap="square">
            <a:spAutoFit/>
          </a:bodyPr>
          <a:lstStyle/>
          <a:p>
            <a:pPr>
              <a:lnSpc>
                <a:spcPct val="200000"/>
              </a:lnSpc>
              <a:spcBef>
                <a:spcPts val="600"/>
              </a:spcBef>
              <a:spcAft>
                <a:spcPts val="600"/>
              </a:spcAft>
            </a:pPr>
            <a:r>
              <a:rPr lang="tr-TR" sz="2800"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Uyma Davranışını Etkileyen </a:t>
            </a:r>
            <a:r>
              <a:rPr lang="tr-TR" sz="2800" u="sng"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Kültürel </a:t>
            </a:r>
            <a:r>
              <a:rPr lang="tr-TR" sz="2800"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Etkenler</a:t>
            </a:r>
          </a:p>
          <a:p>
            <a:pPr>
              <a:lnSpc>
                <a:spcPct val="200000"/>
              </a:lnSpc>
              <a:spcBef>
                <a:spcPts val="600"/>
              </a:spcBef>
              <a:spcAft>
                <a:spcPts val="600"/>
              </a:spcAft>
            </a:pPr>
            <a:r>
              <a:rPr lang="tr-TR" sz="2800" dirty="0" smtClean="0">
                <a:latin typeface="Calibri" panose="020F0502020204030204" pitchFamily="34" charset="0"/>
                <a:ea typeface="Times New Roman" panose="02020603050405020304" pitchFamily="18" charset="0"/>
                <a:cs typeface="Times New Roman" panose="02020603050405020304" pitchFamily="18" charset="0"/>
              </a:rPr>
              <a:t>A- Bireyci Kültür</a:t>
            </a:r>
          </a:p>
          <a:p>
            <a:pPr>
              <a:lnSpc>
                <a:spcPct val="200000"/>
              </a:lnSpc>
              <a:spcBef>
                <a:spcPts val="600"/>
              </a:spcBef>
              <a:spcAft>
                <a:spcPts val="600"/>
              </a:spcAft>
            </a:pPr>
            <a:r>
              <a:rPr lang="tr-TR" sz="2800" dirty="0" smtClean="0">
                <a:latin typeface="Calibri" panose="020F0502020204030204" pitchFamily="34" charset="0"/>
                <a:ea typeface="Times New Roman" panose="02020603050405020304" pitchFamily="18" charset="0"/>
                <a:cs typeface="Times New Roman" panose="02020603050405020304" pitchFamily="18" charset="0"/>
              </a:rPr>
              <a:t>B- Kolektivist (toplulukçu kültür)</a:t>
            </a:r>
          </a:p>
        </p:txBody>
      </p:sp>
    </p:spTree>
    <p:extLst>
      <p:ext uri="{BB962C8B-B14F-4D97-AF65-F5344CB8AC3E}">
        <p14:creationId xmlns:p14="http://schemas.microsoft.com/office/powerpoint/2010/main" xmlns="" val="268924771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Grp="1" noChangeArrowheads="1"/>
          </p:cNvSpPr>
          <p:nvPr>
            <p:ph type="title"/>
          </p:nvPr>
        </p:nvSpPr>
        <p:spPr/>
        <p:txBody>
          <a:bodyPr/>
          <a:lstStyle/>
          <a:p>
            <a:r>
              <a:rPr lang="tr-TR" sz="4000" b="1" dirty="0" smtClean="0">
                <a:solidFill>
                  <a:schemeClr val="tx1"/>
                </a:solidFill>
                <a:effectLst>
                  <a:outerShdw blurRad="38100" dist="38100" dir="2700000" algn="tl">
                    <a:srgbClr val="010199"/>
                  </a:outerShdw>
                </a:effectLst>
              </a:rPr>
              <a:t>Üç Sosyal Etki Araştırması</a:t>
            </a:r>
            <a:endParaRPr lang="tr-TR" sz="4000" b="1" dirty="0">
              <a:solidFill>
                <a:schemeClr val="tx1"/>
              </a:solidFill>
              <a:effectLst>
                <a:outerShdw blurRad="38100" dist="38100" dir="2700000" algn="tl">
                  <a:srgbClr val="010199"/>
                </a:outerShdw>
              </a:effectLst>
            </a:endParaRPr>
          </a:p>
        </p:txBody>
      </p:sp>
      <p:sp>
        <p:nvSpPr>
          <p:cNvPr id="4103" name="Rectangle 7"/>
          <p:cNvSpPr>
            <a:spLocks noGrp="1" noChangeArrowheads="1"/>
          </p:cNvSpPr>
          <p:nvPr>
            <p:ph idx="1"/>
          </p:nvPr>
        </p:nvSpPr>
        <p:spPr/>
        <p:txBody>
          <a:bodyPr>
            <a:normAutofit fontScale="92500" lnSpcReduction="10000"/>
          </a:bodyPr>
          <a:lstStyle/>
          <a:p>
            <a:pPr marL="0" indent="0">
              <a:lnSpc>
                <a:spcPct val="90000"/>
              </a:lnSpc>
              <a:spcBef>
                <a:spcPct val="50000"/>
              </a:spcBef>
              <a:buClr>
                <a:schemeClr val="tx1"/>
              </a:buClr>
              <a:buNone/>
            </a:pPr>
            <a:r>
              <a:rPr lang="tr-TR" b="1" dirty="0" smtClean="0">
                <a:solidFill>
                  <a:srgbClr val="7030A0"/>
                </a:solidFill>
              </a:rPr>
              <a:t>Araştırma 1.</a:t>
            </a:r>
            <a:r>
              <a:rPr lang="tr-TR" dirty="0" smtClean="0"/>
              <a:t> Muzaffer </a:t>
            </a:r>
            <a:r>
              <a:rPr lang="tr-TR" dirty="0" err="1" smtClean="0"/>
              <a:t>Sherif’in</a:t>
            </a:r>
            <a:r>
              <a:rPr lang="tr-TR" dirty="0" smtClean="0"/>
              <a:t> </a:t>
            </a:r>
            <a:r>
              <a:rPr lang="tr-TR" b="1" dirty="0" smtClean="0">
                <a:solidFill>
                  <a:srgbClr val="FF0000"/>
                </a:solidFill>
              </a:rPr>
              <a:t>«grup normunun oluşması deneyi»</a:t>
            </a:r>
            <a:endParaRPr lang="tr-TR" b="1" dirty="0">
              <a:solidFill>
                <a:srgbClr val="FF0000"/>
              </a:solidFill>
            </a:endParaRPr>
          </a:p>
          <a:p>
            <a:pPr marL="0" indent="0" algn="ctr">
              <a:lnSpc>
                <a:spcPct val="90000"/>
              </a:lnSpc>
              <a:buNone/>
            </a:pPr>
            <a:r>
              <a:rPr lang="tr-TR" dirty="0" smtClean="0"/>
              <a:t>Işık deneyi (1935)</a:t>
            </a:r>
          </a:p>
          <a:p>
            <a:pPr marL="0" indent="0">
              <a:lnSpc>
                <a:spcPct val="90000"/>
              </a:lnSpc>
              <a:buNone/>
            </a:pPr>
            <a:r>
              <a:rPr lang="tr-TR" dirty="0" smtClean="0"/>
              <a:t>Klasik  bir araştırmadır. </a:t>
            </a:r>
          </a:p>
          <a:p>
            <a:pPr marL="0" indent="0">
              <a:lnSpc>
                <a:spcPct val="90000"/>
              </a:lnSpc>
              <a:buNone/>
            </a:pPr>
            <a:r>
              <a:rPr lang="tr-TR" dirty="0" smtClean="0"/>
              <a:t>Deneyin 1.aşamasında: denek tek başınadır. (Bireysel standart oluşuyor)</a:t>
            </a:r>
          </a:p>
          <a:p>
            <a:pPr marL="0" indent="0">
              <a:lnSpc>
                <a:spcPct val="90000"/>
              </a:lnSpc>
              <a:buNone/>
            </a:pPr>
            <a:r>
              <a:rPr lang="tr-TR" dirty="0" smtClean="0"/>
              <a:t>Deneyin 2. aşamasında: denek </a:t>
            </a:r>
            <a:r>
              <a:rPr lang="tr-TR" dirty="0" err="1" smtClean="0"/>
              <a:t>yanlız</a:t>
            </a:r>
            <a:r>
              <a:rPr lang="tr-TR" dirty="0" smtClean="0"/>
              <a:t> değildir.(Grup standardı oluşuyor.)</a:t>
            </a:r>
          </a:p>
          <a:p>
            <a:pPr marL="0" indent="0">
              <a:buNone/>
            </a:pPr>
            <a:r>
              <a:rPr lang="tr-TR" dirty="0" smtClean="0"/>
              <a:t>Deneyin 3. aşamasında: </a:t>
            </a:r>
            <a:r>
              <a:rPr lang="tr-TR" dirty="0"/>
              <a:t>denek tek </a:t>
            </a:r>
            <a:r>
              <a:rPr lang="tr-TR" dirty="0" smtClean="0"/>
              <a:t>başınadır. (Bireysel standart terk edilip, grup standardı benimseniyor) .</a:t>
            </a:r>
            <a:endParaRPr lang="tr-TR" dirty="0"/>
          </a:p>
          <a:p>
            <a:pPr marL="0" indent="0">
              <a:lnSpc>
                <a:spcPct val="90000"/>
              </a:lnSpc>
              <a:buNone/>
            </a:pPr>
            <a:r>
              <a:rPr lang="tr-TR" dirty="0" smtClean="0"/>
              <a:t> </a:t>
            </a:r>
            <a:endParaRPr lang="tr-TR" dirty="0"/>
          </a:p>
        </p:txBody>
      </p:sp>
    </p:spTree>
    <p:extLst>
      <p:ext uri="{BB962C8B-B14F-4D97-AF65-F5344CB8AC3E}">
        <p14:creationId xmlns:p14="http://schemas.microsoft.com/office/powerpoint/2010/main" xmlns="" val="309606809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Grp="1" noChangeArrowheads="1"/>
          </p:cNvSpPr>
          <p:nvPr>
            <p:ph type="title"/>
          </p:nvPr>
        </p:nvSpPr>
        <p:spPr/>
        <p:txBody>
          <a:bodyPr>
            <a:normAutofit fontScale="90000"/>
          </a:bodyPr>
          <a:lstStyle/>
          <a:p>
            <a:pPr>
              <a:spcBef>
                <a:spcPct val="50000"/>
              </a:spcBef>
              <a:buClr>
                <a:schemeClr val="tx1"/>
              </a:buClr>
            </a:pPr>
            <a:r>
              <a:rPr lang="tr-TR" sz="4000" b="1" dirty="0" smtClean="0">
                <a:solidFill>
                  <a:srgbClr val="7030A0"/>
                </a:solidFill>
              </a:rPr>
              <a:t/>
            </a:r>
            <a:br>
              <a:rPr lang="tr-TR" sz="4000" b="1" dirty="0" smtClean="0">
                <a:solidFill>
                  <a:srgbClr val="7030A0"/>
                </a:solidFill>
              </a:rPr>
            </a:br>
            <a:r>
              <a:rPr lang="tr-TR" sz="4000" b="1" dirty="0">
                <a:solidFill>
                  <a:srgbClr val="7030A0"/>
                </a:solidFill>
              </a:rPr>
              <a:t/>
            </a:r>
            <a:br>
              <a:rPr lang="tr-TR" sz="4000" b="1" dirty="0">
                <a:solidFill>
                  <a:srgbClr val="7030A0"/>
                </a:solidFill>
              </a:rPr>
            </a:br>
            <a:r>
              <a:rPr lang="tr-TR" sz="4000" b="1" dirty="0" smtClean="0">
                <a:solidFill>
                  <a:srgbClr val="7030A0"/>
                </a:solidFill>
              </a:rPr>
              <a:t>Araştırma </a:t>
            </a:r>
            <a:r>
              <a:rPr lang="tr-TR" sz="4000" b="1" dirty="0">
                <a:solidFill>
                  <a:srgbClr val="7030A0"/>
                </a:solidFill>
              </a:rPr>
              <a:t>2.</a:t>
            </a:r>
            <a:r>
              <a:rPr lang="tr-TR" sz="4000" dirty="0"/>
              <a:t> </a:t>
            </a:r>
            <a:r>
              <a:rPr lang="tr-TR" sz="4000" dirty="0" err="1"/>
              <a:t>Asch’ın</a:t>
            </a:r>
            <a:r>
              <a:rPr lang="tr-TR" sz="4000" dirty="0"/>
              <a:t> </a:t>
            </a:r>
            <a:r>
              <a:rPr lang="tr-TR" sz="4000" b="1" dirty="0">
                <a:solidFill>
                  <a:srgbClr val="FF0000"/>
                </a:solidFill>
              </a:rPr>
              <a:t>«uyma» deneyi</a:t>
            </a:r>
          </a:p>
        </p:txBody>
      </p:sp>
      <p:pic>
        <p:nvPicPr>
          <p:cNvPr id="2050" name="Picture 2" descr="http://2.bp.blogspot.com/-xR6DBANCUTs/UmmAWg0q4dI/AAAAAAAAAFU/NB3c-RSpOxk/s320/Screenshot_2013-10-24-23-16-47-1.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32996" y="1897642"/>
            <a:ext cx="3048000" cy="2181226"/>
          </a:xfrm>
          <a:prstGeom prst="rect">
            <a:avLst/>
          </a:prstGeom>
          <a:noFill/>
          <a:extLst>
            <a:ext uri="{909E8E84-426E-40DD-AFC4-6F175D3DCCD1}">
              <a14:hiddenFill xmlns:a14="http://schemas.microsoft.com/office/drawing/2010/main" xmlns="">
                <a:solidFill>
                  <a:srgbClr val="FFFFFF"/>
                </a:solidFill>
              </a14:hiddenFill>
            </a:ext>
          </a:extLst>
        </p:spPr>
      </p:pic>
      <p:sp>
        <p:nvSpPr>
          <p:cNvPr id="2" name="Dikdörtgen 1"/>
          <p:cNvSpPr/>
          <p:nvPr/>
        </p:nvSpPr>
        <p:spPr>
          <a:xfrm>
            <a:off x="4263724" y="365125"/>
            <a:ext cx="4536755" cy="584775"/>
          </a:xfrm>
          <a:prstGeom prst="rect">
            <a:avLst/>
          </a:prstGeom>
        </p:spPr>
        <p:txBody>
          <a:bodyPr wrap="none">
            <a:spAutoFit/>
          </a:bodyPr>
          <a:lstStyle/>
          <a:p>
            <a:r>
              <a:rPr lang="tr-TR" sz="3200" b="1" dirty="0">
                <a:effectLst>
                  <a:outerShdw blurRad="38100" dist="38100" dir="2700000" algn="tl">
                    <a:srgbClr val="010199"/>
                  </a:outerShdw>
                </a:effectLst>
              </a:rPr>
              <a:t>Üç Sosyal Etki Araştırması</a:t>
            </a:r>
            <a:endParaRPr lang="tr-TR" sz="3200" dirty="0"/>
          </a:p>
        </p:txBody>
      </p:sp>
    </p:spTree>
    <p:extLst>
      <p:ext uri="{BB962C8B-B14F-4D97-AF65-F5344CB8AC3E}">
        <p14:creationId xmlns:p14="http://schemas.microsoft.com/office/powerpoint/2010/main" xmlns="" val="589980954"/>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Grp="1" noChangeArrowheads="1"/>
          </p:cNvSpPr>
          <p:nvPr>
            <p:ph type="title"/>
          </p:nvPr>
        </p:nvSpPr>
        <p:spPr/>
        <p:txBody>
          <a:bodyPr/>
          <a:lstStyle/>
          <a:p>
            <a:r>
              <a:rPr lang="tr-TR" sz="4000" b="1" dirty="0" smtClean="0">
                <a:solidFill>
                  <a:schemeClr val="tx1"/>
                </a:solidFill>
                <a:effectLst>
                  <a:outerShdw blurRad="38100" dist="38100" dir="2700000" algn="tl">
                    <a:srgbClr val="010199"/>
                  </a:outerShdw>
                </a:effectLst>
              </a:rPr>
              <a:t>Üç Sosyal Etki Araştırması</a:t>
            </a:r>
            <a:endParaRPr lang="tr-TR" sz="4000" b="1" dirty="0">
              <a:solidFill>
                <a:schemeClr val="tx1"/>
              </a:solidFill>
              <a:effectLst>
                <a:outerShdw blurRad="38100" dist="38100" dir="2700000" algn="tl">
                  <a:srgbClr val="010199"/>
                </a:outerShdw>
              </a:effectLst>
            </a:endParaRPr>
          </a:p>
        </p:txBody>
      </p:sp>
      <p:sp>
        <p:nvSpPr>
          <p:cNvPr id="4103" name="Rectangle 7"/>
          <p:cNvSpPr>
            <a:spLocks noGrp="1" noChangeArrowheads="1"/>
          </p:cNvSpPr>
          <p:nvPr>
            <p:ph idx="1"/>
          </p:nvPr>
        </p:nvSpPr>
        <p:spPr/>
        <p:txBody>
          <a:bodyPr>
            <a:normAutofit fontScale="70000" lnSpcReduction="20000"/>
          </a:bodyPr>
          <a:lstStyle/>
          <a:p>
            <a:pPr marL="0" indent="0">
              <a:lnSpc>
                <a:spcPct val="90000"/>
              </a:lnSpc>
              <a:spcBef>
                <a:spcPct val="50000"/>
              </a:spcBef>
              <a:buClr>
                <a:schemeClr val="tx1"/>
              </a:buClr>
              <a:buNone/>
            </a:pPr>
            <a:r>
              <a:rPr lang="tr-TR" sz="3400" b="1" dirty="0" smtClean="0">
                <a:solidFill>
                  <a:srgbClr val="7030A0"/>
                </a:solidFill>
              </a:rPr>
              <a:t>Araştırma 2.</a:t>
            </a:r>
            <a:r>
              <a:rPr lang="tr-TR" sz="3400" dirty="0" smtClean="0"/>
              <a:t> </a:t>
            </a:r>
            <a:r>
              <a:rPr lang="tr-TR" sz="3400" dirty="0" err="1" smtClean="0"/>
              <a:t>Asch’ın</a:t>
            </a:r>
            <a:r>
              <a:rPr lang="tr-TR" sz="3400" dirty="0" smtClean="0"/>
              <a:t> </a:t>
            </a:r>
            <a:r>
              <a:rPr lang="tr-TR" sz="3400" b="1" dirty="0" smtClean="0">
                <a:solidFill>
                  <a:srgbClr val="FF0000"/>
                </a:solidFill>
              </a:rPr>
              <a:t>«uyma» deneyi (1951)</a:t>
            </a:r>
          </a:p>
          <a:p>
            <a:pPr marL="0" indent="0">
              <a:spcBef>
                <a:spcPct val="50000"/>
              </a:spcBef>
              <a:buClr>
                <a:schemeClr val="tx1"/>
              </a:buClr>
              <a:buNone/>
            </a:pPr>
            <a:r>
              <a:rPr lang="tr-TR" sz="3400" dirty="0" smtClean="0"/>
              <a:t>Deneye </a:t>
            </a:r>
            <a:r>
              <a:rPr lang="tr-TR" sz="3400" dirty="0"/>
              <a:t>katılacak olan katılımcılara bir görüş testine girecekleri söylenmiştir. Deneyde tüm katılımcılara bir çift kart gösterilmektedir. Bu kartların birinde biri kısa biri orta ve biri uzun olmak üzere 3 çizgi vardır. Diğer kartta ise tek bir çizgi bulunmaktadır. Deneklere bu karttaki çizginin diğer karttaki çizgilerden hangisine benzediği sorulmuştur. Deneyde katılımcılardan biri hariç diğer hepsi </a:t>
            </a:r>
            <a:r>
              <a:rPr lang="tr-TR" sz="3400" dirty="0" err="1"/>
              <a:t>Asch'ın</a:t>
            </a:r>
            <a:r>
              <a:rPr lang="tr-TR" sz="3400" dirty="0"/>
              <a:t> asistanlarıydı ve önceden belirlenen davranışları yapmaktaydılar. Deneyin amacı gerçek deneğin davranışlarının diğer deneklerden ne derece etkilendiğini bulmaktı. Katılımcıların hepsi aynı odada durmakta ve kendilerine kart çiftleri gösterildikten sonra sırayla cevap vermeleri istenmekteydi. Gerçek deneğe ise sıra en son gelmekteydi. Sıra ona gelene kadar denek diğer katılımcıların cevaplarını duymaktaydı. İlk birkaç denemede tüm denekler doğru cevap vermekteydi. Fakat daha sonra gerçek denek dışındaki katılımcılar hep birlikte yanlış cevaplar vermeye başladılar. Cevap sırası kendisine gelen gerçek deneklerden </a:t>
            </a:r>
            <a:r>
              <a:rPr lang="tr-TR" sz="3400" b="1" i="1" dirty="0">
                <a:solidFill>
                  <a:srgbClr val="7030A0"/>
                </a:solidFill>
              </a:rPr>
              <a:t>%32'si </a:t>
            </a:r>
            <a:r>
              <a:rPr lang="tr-TR" sz="3400" dirty="0"/>
              <a:t>grubun yanlış da olsa söylediği cevaba katılmıştır.</a:t>
            </a:r>
            <a:endParaRPr lang="tr-TR" sz="3400" b="1" dirty="0">
              <a:solidFill>
                <a:srgbClr val="FF0000"/>
              </a:solidFill>
            </a:endParaRPr>
          </a:p>
          <a:p>
            <a:pPr marL="0" indent="0">
              <a:lnSpc>
                <a:spcPct val="90000"/>
              </a:lnSpc>
              <a:buNone/>
            </a:pPr>
            <a:endParaRPr lang="tr-TR" dirty="0"/>
          </a:p>
        </p:txBody>
      </p:sp>
    </p:spTree>
    <p:extLst>
      <p:ext uri="{BB962C8B-B14F-4D97-AF65-F5344CB8AC3E}">
        <p14:creationId xmlns:p14="http://schemas.microsoft.com/office/powerpoint/2010/main" xmlns="" val="240223121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Bu demek oluyor ki büyük oranda insan cevabı yanlış bulsa bile grup içindekilere uygun hareket ediyor ve onların cevabını kabulleniyor</a:t>
            </a:r>
            <a:r>
              <a:rPr lang="tr-TR" dirty="0" smtClean="0"/>
              <a:t>.</a:t>
            </a:r>
          </a:p>
          <a:p>
            <a:r>
              <a:rPr lang="tr-TR" dirty="0" smtClean="0"/>
              <a:t>Neden?</a:t>
            </a:r>
          </a:p>
          <a:p>
            <a:r>
              <a:rPr lang="tr-TR" dirty="0" smtClean="0"/>
              <a:t>Küçük düşmemek için,</a:t>
            </a:r>
          </a:p>
          <a:p>
            <a:r>
              <a:rPr lang="tr-TR" dirty="0" smtClean="0"/>
              <a:t>Herkes öyle düşünüyor diye,</a:t>
            </a:r>
          </a:p>
          <a:p>
            <a:r>
              <a:rPr lang="tr-TR" dirty="0" smtClean="0"/>
              <a:t>Baskı hissettiği için vb.</a:t>
            </a:r>
          </a:p>
          <a:p>
            <a:endParaRPr lang="tr-TR" dirty="0"/>
          </a:p>
        </p:txBody>
      </p:sp>
    </p:spTree>
    <p:extLst>
      <p:ext uri="{BB962C8B-B14F-4D97-AF65-F5344CB8AC3E}">
        <p14:creationId xmlns:p14="http://schemas.microsoft.com/office/powerpoint/2010/main" xmlns="" val="2930129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 ve 2. deneyin karşılaştırılması</a:t>
            </a:r>
            <a:endParaRPr lang="tr-TR" dirty="0"/>
          </a:p>
        </p:txBody>
      </p:sp>
      <p:sp>
        <p:nvSpPr>
          <p:cNvPr id="3" name="İçerik Yer Tutucusu 2"/>
          <p:cNvSpPr>
            <a:spLocks noGrp="1"/>
          </p:cNvSpPr>
          <p:nvPr>
            <p:ph idx="1"/>
          </p:nvPr>
        </p:nvSpPr>
        <p:spPr/>
        <p:txBody>
          <a:bodyPr>
            <a:normAutofit lnSpcReduction="10000"/>
          </a:bodyPr>
          <a:lstStyle/>
          <a:p>
            <a:r>
              <a:rPr lang="tr-TR" dirty="0" err="1" smtClean="0"/>
              <a:t>Sherif’in</a:t>
            </a:r>
            <a:r>
              <a:rPr lang="tr-TR" dirty="0" smtClean="0"/>
              <a:t> «grup normunun oluşması» deneyinde fiziksel gerçek «belirgin değildir». Bu nedenle sosyal bir gerçeklik oluşturulmuştur. Belirsizliklerde  gerçek için başkalarının bilgisine ihtiyaç duyarız. </a:t>
            </a:r>
          </a:p>
          <a:p>
            <a:r>
              <a:rPr lang="tr-TR" dirty="0" err="1" smtClean="0"/>
              <a:t>Asch’ın</a:t>
            </a:r>
            <a:r>
              <a:rPr lang="tr-TR" dirty="0" smtClean="0"/>
              <a:t> deneyinde fiziksel gerçek apaçık ortadadır. Ama buna rağmen gördüğümüzün tersine diğerlerinin görüşüne uyum sağlayabiliriz. </a:t>
            </a:r>
          </a:p>
          <a:p>
            <a:r>
              <a:rPr lang="tr-TR" dirty="0" err="1" smtClean="0"/>
              <a:t>Sherif’in</a:t>
            </a:r>
            <a:r>
              <a:rPr lang="tr-TR" dirty="0" smtClean="0"/>
              <a:t> deneyinde benimse söz konusudur. Zorlama yoktur.</a:t>
            </a:r>
          </a:p>
          <a:p>
            <a:r>
              <a:rPr lang="tr-TR" dirty="0" err="1" smtClean="0"/>
              <a:t>Asch’ın</a:t>
            </a:r>
            <a:r>
              <a:rPr lang="tr-TR" dirty="0" smtClean="0"/>
              <a:t> deneyinde ise baskı ve zorlanma söz konusudur. </a:t>
            </a:r>
            <a:endParaRPr lang="tr-TR" dirty="0"/>
          </a:p>
        </p:txBody>
      </p:sp>
    </p:spTree>
    <p:extLst>
      <p:ext uri="{BB962C8B-B14F-4D97-AF65-F5344CB8AC3E}">
        <p14:creationId xmlns:p14="http://schemas.microsoft.com/office/powerpoint/2010/main" xmlns="" val="2443844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Grp="1" noChangeArrowheads="1"/>
          </p:cNvSpPr>
          <p:nvPr>
            <p:ph type="title"/>
          </p:nvPr>
        </p:nvSpPr>
        <p:spPr/>
        <p:txBody>
          <a:bodyPr/>
          <a:lstStyle/>
          <a:p>
            <a:r>
              <a:rPr lang="tr-TR" sz="4000" b="1" dirty="0" smtClean="0">
                <a:solidFill>
                  <a:schemeClr val="tx1"/>
                </a:solidFill>
                <a:effectLst>
                  <a:outerShdw blurRad="38100" dist="38100" dir="2700000" algn="tl">
                    <a:srgbClr val="010199"/>
                  </a:outerShdw>
                </a:effectLst>
              </a:rPr>
              <a:t>Üç Sosyal Etki Araştırması</a:t>
            </a:r>
            <a:endParaRPr lang="tr-TR" sz="4000" b="1" dirty="0">
              <a:solidFill>
                <a:schemeClr val="tx1"/>
              </a:solidFill>
              <a:effectLst>
                <a:outerShdw blurRad="38100" dist="38100" dir="2700000" algn="tl">
                  <a:srgbClr val="010199"/>
                </a:outerShdw>
              </a:effectLst>
            </a:endParaRPr>
          </a:p>
        </p:txBody>
      </p:sp>
      <p:sp>
        <p:nvSpPr>
          <p:cNvPr id="4103" name="Rectangle 7"/>
          <p:cNvSpPr>
            <a:spLocks noGrp="1" noChangeArrowheads="1"/>
          </p:cNvSpPr>
          <p:nvPr>
            <p:ph idx="1"/>
          </p:nvPr>
        </p:nvSpPr>
        <p:spPr/>
        <p:txBody>
          <a:bodyPr>
            <a:normAutofit/>
          </a:bodyPr>
          <a:lstStyle/>
          <a:p>
            <a:pPr marL="0" indent="0">
              <a:lnSpc>
                <a:spcPct val="90000"/>
              </a:lnSpc>
              <a:spcBef>
                <a:spcPct val="50000"/>
              </a:spcBef>
              <a:buClr>
                <a:schemeClr val="tx1"/>
              </a:buClr>
              <a:buNone/>
            </a:pPr>
            <a:r>
              <a:rPr lang="tr-TR" b="1" dirty="0" smtClean="0">
                <a:solidFill>
                  <a:srgbClr val="7030A0"/>
                </a:solidFill>
              </a:rPr>
              <a:t>Araştırma 3.</a:t>
            </a:r>
            <a:r>
              <a:rPr lang="tr-TR" dirty="0" smtClean="0"/>
              <a:t> </a:t>
            </a:r>
            <a:r>
              <a:rPr lang="tr-TR" b="1" dirty="0" err="1" smtClean="0">
                <a:solidFill>
                  <a:srgbClr val="FF0000"/>
                </a:solidFill>
              </a:rPr>
              <a:t>Milgram’ın</a:t>
            </a:r>
            <a:r>
              <a:rPr lang="tr-TR" b="1" dirty="0" smtClean="0">
                <a:solidFill>
                  <a:srgbClr val="FF0000"/>
                </a:solidFill>
              </a:rPr>
              <a:t> «İtaat» deneyi (1965)</a:t>
            </a:r>
          </a:p>
          <a:p>
            <a:pPr marL="0" indent="0">
              <a:lnSpc>
                <a:spcPct val="90000"/>
              </a:lnSpc>
              <a:spcBef>
                <a:spcPct val="50000"/>
              </a:spcBef>
              <a:buClr>
                <a:schemeClr val="tx1"/>
              </a:buClr>
              <a:buNone/>
            </a:pPr>
            <a:r>
              <a:rPr lang="tr-TR" b="1" dirty="0" smtClean="0"/>
              <a:t>Uyma davranışını bir insana zarar verecek kadar ileri götürebilir miyiz?</a:t>
            </a:r>
          </a:p>
          <a:p>
            <a:pPr marL="0" indent="0">
              <a:lnSpc>
                <a:spcPct val="90000"/>
              </a:lnSpc>
              <a:spcBef>
                <a:spcPct val="50000"/>
              </a:spcBef>
              <a:buClr>
                <a:schemeClr val="tx1"/>
              </a:buClr>
              <a:buNone/>
            </a:pPr>
            <a:endParaRPr lang="tr-TR" b="1" dirty="0"/>
          </a:p>
          <a:p>
            <a:pPr marL="0" indent="0">
              <a:lnSpc>
                <a:spcPct val="90000"/>
              </a:lnSpc>
              <a:spcBef>
                <a:spcPct val="50000"/>
              </a:spcBef>
              <a:buClr>
                <a:schemeClr val="tx1"/>
              </a:buClr>
              <a:buNone/>
            </a:pPr>
            <a:endParaRPr lang="tr-TR" b="1" dirty="0" smtClean="0"/>
          </a:p>
          <a:p>
            <a:pPr marL="0" indent="0">
              <a:lnSpc>
                <a:spcPct val="90000"/>
              </a:lnSpc>
              <a:buNone/>
            </a:pPr>
            <a:endParaRPr lang="tr-TR" dirty="0"/>
          </a:p>
        </p:txBody>
      </p:sp>
    </p:spTree>
    <p:extLst>
      <p:ext uri="{BB962C8B-B14F-4D97-AF65-F5344CB8AC3E}">
        <p14:creationId xmlns:p14="http://schemas.microsoft.com/office/powerpoint/2010/main" xmlns="" val="45580535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Milgram’ın</a:t>
            </a:r>
            <a:r>
              <a:rPr lang="tr-TR" dirty="0" smtClean="0"/>
              <a:t> deneyi</a:t>
            </a:r>
            <a:endParaRPr lang="tr-TR" dirty="0"/>
          </a:p>
        </p:txBody>
      </p:sp>
      <p:pic>
        <p:nvPicPr>
          <p:cNvPr id="6146" name="Picture 2" descr="milgram deneyi ile ilgili görsel sonucu"/>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46913" y="2129051"/>
            <a:ext cx="7096835" cy="399879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372887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milgram deneyi ile ilgili görsel sonucu"/>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1951630" y="1514901"/>
            <a:ext cx="5573120" cy="328649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06013023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202</TotalTime>
  <Words>575</Words>
  <Application>Microsoft Office PowerPoint</Application>
  <PresentationFormat>Özel</PresentationFormat>
  <Paragraphs>74</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Ofis Teması</vt:lpstr>
      <vt:lpstr>Sosyal Etki ve Uyma</vt:lpstr>
      <vt:lpstr>Üç Sosyal Etki Araştırması</vt:lpstr>
      <vt:lpstr>  Araştırma 2. Asch’ın «uyma» deneyi</vt:lpstr>
      <vt:lpstr>Üç Sosyal Etki Araştırması</vt:lpstr>
      <vt:lpstr>Slayt 5</vt:lpstr>
      <vt:lpstr>1. ve 2. deneyin karşılaştırılması</vt:lpstr>
      <vt:lpstr>Üç Sosyal Etki Araştırması</vt:lpstr>
      <vt:lpstr>Milgram’ın deneyi</vt:lpstr>
      <vt:lpstr>Slayt 9</vt:lpstr>
      <vt:lpstr>Milgram’ın deneyi</vt:lpstr>
      <vt:lpstr>Deney’den elde edilen bulgular </vt:lpstr>
      <vt:lpstr>Deney’den elde edilen bulgular </vt:lpstr>
      <vt:lpstr>Uyma Davranışı Türleri</vt:lpstr>
      <vt:lpstr>Uymama  Davranışı Türleri</vt:lpstr>
      <vt:lpstr>Uyma ve Uymamanın Kime Ne Yararı Var?  </vt:lpstr>
      <vt:lpstr>Slayt 16</vt:lpstr>
      <vt:lpstr>Slayt 17</vt:lpstr>
      <vt:lpstr>Slayt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Çalışma 2</dc:title>
  <dc:creator>asus</dc:creator>
  <cp:lastModifiedBy>Casper</cp:lastModifiedBy>
  <cp:revision>32</cp:revision>
  <cp:lastPrinted>2017-05-22T06:57:54Z</cp:lastPrinted>
  <dcterms:created xsi:type="dcterms:W3CDTF">2015-02-13T19:32:26Z</dcterms:created>
  <dcterms:modified xsi:type="dcterms:W3CDTF">2017-11-06T15:56:09Z</dcterms:modified>
</cp:coreProperties>
</file>